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3"/>
  </p:notesMasterIdLst>
  <p:sldIdLst>
    <p:sldId id="427" r:id="rId5"/>
    <p:sldId id="681" r:id="rId6"/>
    <p:sldId id="682" r:id="rId7"/>
    <p:sldId id="775" r:id="rId8"/>
    <p:sldId id="778" r:id="rId9"/>
    <p:sldId id="776" r:id="rId10"/>
    <p:sldId id="777" r:id="rId11"/>
    <p:sldId id="779" r:id="rId12"/>
    <p:sldId id="780" r:id="rId13"/>
    <p:sldId id="783" r:id="rId14"/>
    <p:sldId id="781" r:id="rId15"/>
    <p:sldId id="782" r:id="rId16"/>
    <p:sldId id="784" r:id="rId17"/>
    <p:sldId id="785" r:id="rId18"/>
    <p:sldId id="786" r:id="rId19"/>
    <p:sldId id="787" r:id="rId20"/>
    <p:sldId id="788" r:id="rId21"/>
    <p:sldId id="789" r:id="rId22"/>
    <p:sldId id="790" r:id="rId23"/>
    <p:sldId id="791" r:id="rId24"/>
    <p:sldId id="792" r:id="rId25"/>
    <p:sldId id="793" r:id="rId26"/>
    <p:sldId id="794" r:id="rId27"/>
    <p:sldId id="795" r:id="rId28"/>
    <p:sldId id="796" r:id="rId29"/>
    <p:sldId id="797" r:id="rId30"/>
    <p:sldId id="798" r:id="rId31"/>
    <p:sldId id="799" r:id="rId32"/>
    <p:sldId id="800" r:id="rId33"/>
    <p:sldId id="801" r:id="rId34"/>
    <p:sldId id="802" r:id="rId35"/>
    <p:sldId id="803" r:id="rId36"/>
    <p:sldId id="804" r:id="rId37"/>
    <p:sldId id="805" r:id="rId38"/>
    <p:sldId id="806" r:id="rId39"/>
    <p:sldId id="807" r:id="rId40"/>
    <p:sldId id="808" r:id="rId41"/>
    <p:sldId id="809" r:id="rId42"/>
    <p:sldId id="811" r:id="rId43"/>
    <p:sldId id="812" r:id="rId44"/>
    <p:sldId id="813" r:id="rId45"/>
    <p:sldId id="814" r:id="rId46"/>
    <p:sldId id="815" r:id="rId47"/>
    <p:sldId id="824" r:id="rId48"/>
    <p:sldId id="816" r:id="rId49"/>
    <p:sldId id="817" r:id="rId50"/>
    <p:sldId id="818" r:id="rId51"/>
    <p:sldId id="819" r:id="rId52"/>
    <p:sldId id="820" r:id="rId53"/>
    <p:sldId id="821" r:id="rId54"/>
    <p:sldId id="822" r:id="rId55"/>
    <p:sldId id="823" r:id="rId56"/>
    <p:sldId id="825" r:id="rId57"/>
    <p:sldId id="826" r:id="rId58"/>
    <p:sldId id="827" r:id="rId59"/>
    <p:sldId id="828" r:id="rId60"/>
    <p:sldId id="829" r:id="rId61"/>
    <p:sldId id="426" r:id="rId62"/>
  </p:sldIdLst>
  <p:sldSz cx="9144000" cy="6858000" type="screen4x3"/>
  <p:notesSz cx="67246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p:cViewPr varScale="1">
        <p:scale>
          <a:sx n="79" d="100"/>
          <a:sy n="79" d="100"/>
        </p:scale>
        <p:origin x="166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ADC8ED8D-7111-4E11-8F60-B76CC0F49E5F}" type="datetimeFigureOut">
              <a:rPr lang="en-GB" smtClean="0"/>
              <a:t>10/09/2023</a:t>
            </a:fld>
            <a:endParaRPr lang="en-GB"/>
          </a:p>
        </p:txBody>
      </p:sp>
      <p:sp>
        <p:nvSpPr>
          <p:cNvPr id="4" name="Slide Image Placeholder 3"/>
          <p:cNvSpPr>
            <a:spLocks noGrp="1" noRot="1" noChangeAspect="1"/>
          </p:cNvSpPr>
          <p:nvPr>
            <p:ph type="sldImg" idx="2"/>
          </p:nvPr>
        </p:nvSpPr>
        <p:spPr>
          <a:xfrm>
            <a:off x="1163638" y="1222375"/>
            <a:ext cx="439737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43E0CC47-442C-409F-9A09-1D5A9394EAF1}" type="slidenum">
              <a:rPr lang="en-GB" smtClean="0"/>
              <a:t>‹Nr.›</a:t>
            </a:fld>
            <a:endParaRPr lang="en-GB"/>
          </a:p>
        </p:txBody>
      </p:sp>
    </p:spTree>
    <p:extLst>
      <p:ext uri="{BB962C8B-B14F-4D97-AF65-F5344CB8AC3E}">
        <p14:creationId xmlns:p14="http://schemas.microsoft.com/office/powerpoint/2010/main" val="146659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4.jpeg"/><Relationship Id="rId16"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microsoft.com/office/2007/relationships/hdphoto" Target="../media/hdphoto1.wdp"/><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eg"/><Relationship Id="rId1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43CC877-C7D6-4FC9-82DA-A4409EF460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7">
            <a:extLst>
              <a:ext uri="{FF2B5EF4-FFF2-40B4-BE49-F238E27FC236}">
                <a16:creationId xmlns:a16="http://schemas.microsoft.com/office/drawing/2014/main" id="{9C09B473-F6A0-4207-94F8-C3BFEDE0B8B1}"/>
              </a:ext>
            </a:extLst>
          </p:cNvPr>
          <p:cNvSpPr/>
          <p:nvPr userDrawn="1"/>
        </p:nvSpPr>
        <p:spPr>
          <a:xfrm>
            <a:off x="0" y="6092825"/>
            <a:ext cx="9144000" cy="792163"/>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6" name="Rechteck 8">
            <a:extLst>
              <a:ext uri="{FF2B5EF4-FFF2-40B4-BE49-F238E27FC236}">
                <a16:creationId xmlns:a16="http://schemas.microsoft.com/office/drawing/2014/main" id="{ACBE0127-3E74-4F71-880A-AAF549184C6B}"/>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 name="Titel 1"/>
          <p:cNvSpPr>
            <a:spLocks noGrp="1"/>
          </p:cNvSpPr>
          <p:nvPr>
            <p:ph type="ctrTitle" hasCustomPrompt="1"/>
          </p:nvPr>
        </p:nvSpPr>
        <p:spPr>
          <a:xfrm>
            <a:off x="0" y="1844824"/>
            <a:ext cx="9144000" cy="2340595"/>
          </a:xfrm>
          <a:prstGeom prst="rect">
            <a:avLst/>
          </a:prstGeom>
          <a:solidFill>
            <a:srgbClr val="E85B22">
              <a:alpha val="60000"/>
            </a:srgbClr>
          </a:solidFill>
        </p:spPr>
        <p:txBody>
          <a:bodyPr anchor="ct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400" b="1">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dirty="0"/>
              <a:t>Mastertitelformat bearbeiten</a:t>
            </a:r>
          </a:p>
        </p:txBody>
      </p:sp>
      <p:sp>
        <p:nvSpPr>
          <p:cNvPr id="3" name="Untertitel 2"/>
          <p:cNvSpPr>
            <a:spLocks noGrp="1"/>
          </p:cNvSpPr>
          <p:nvPr>
            <p:ph type="subTitle" idx="1"/>
          </p:nvPr>
        </p:nvSpPr>
        <p:spPr>
          <a:xfrm>
            <a:off x="323528" y="3717032"/>
            <a:ext cx="6329970" cy="1951208"/>
          </a:xfrm>
          <a:ln w="12700">
            <a:solidFill>
              <a:schemeClr val="bg1"/>
            </a:solidFill>
          </a:ln>
        </p:spPr>
        <p:txBody>
          <a:bodyPr anchor="ct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dirty="0"/>
          </a:p>
        </p:txBody>
      </p:sp>
      <p:pic>
        <p:nvPicPr>
          <p:cNvPr id="1026" name="Picture 2">
            <a:extLst>
              <a:ext uri="{FF2B5EF4-FFF2-40B4-BE49-F238E27FC236}">
                <a16:creationId xmlns:a16="http://schemas.microsoft.com/office/drawing/2014/main" id="{7A7BCD19-6837-4CE4-8342-6EB8728E0B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74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1709738"/>
            <a:ext cx="9144000" cy="2852737"/>
          </a:xfrm>
          <a:prstGeom prst="rect">
            <a:avLst/>
          </a:prstGeom>
        </p:spPr>
        <p:txBody>
          <a:bodyPr anchor="b"/>
          <a:lstStyle>
            <a:lvl1pPr>
              <a:defRPr sz="6000"/>
            </a:lvl1pPr>
          </a:lstStyle>
          <a:p>
            <a:r>
              <a:rPr lang="en-US"/>
              <a:t>Click to edit Master title style</a:t>
            </a:r>
            <a:endParaRPr lang="de-DE" dirty="0"/>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C2F490F9-C887-4290-BD98-246C43E6265E}"/>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E59F6CA4-68FA-48B1-B22E-0F6DD2343AD6}"/>
              </a:ext>
            </a:extLst>
          </p:cNvPr>
          <p:cNvSpPr>
            <a:spLocks noGrp="1"/>
          </p:cNvSpPr>
          <p:nvPr>
            <p:ph type="ftr" sz="quarter" idx="11"/>
          </p:nvPr>
        </p:nvSpPr>
        <p:spPr/>
        <p:txBody>
          <a:bodyPr anchor="ctr" anchorCtr="0"/>
          <a:lstStyle>
            <a:lvl1pPr>
              <a:defRPr lang="de-DE" sz="1000" b="1" smtClean="0">
                <a:solidFill>
                  <a:srgbClr val="E85B22"/>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52958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prstGeom prst="rect">
            <a:avLst/>
          </a:prstGeom>
        </p:spPr>
        <p:txBody>
          <a:bodyPr/>
          <a:lstStyle/>
          <a:p>
            <a:r>
              <a:rPr lang="en-US"/>
              <a:t>Click to edit Master title style</a:t>
            </a:r>
            <a:endParaRPr lang="de-DE" dirty="0"/>
          </a:p>
        </p:txBody>
      </p:sp>
      <p:sp>
        <p:nvSpPr>
          <p:cNvPr id="3" name="Inhaltsplatzhalt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a:extLst>
              <a:ext uri="{FF2B5EF4-FFF2-40B4-BE49-F238E27FC236}">
                <a16:creationId xmlns:a16="http://schemas.microsoft.com/office/drawing/2014/main" id="{936F508B-5349-4A83-8736-7159EE27BFE9}"/>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BB2F4549-3A6A-4B29-90FD-66BE345924B2}"/>
              </a:ext>
            </a:extLst>
          </p:cNvPr>
          <p:cNvSpPr>
            <a:spLocks noGrp="1"/>
          </p:cNvSpPr>
          <p:nvPr>
            <p:ph type="ftr" sz="quarter" idx="11"/>
          </p:nvPr>
        </p:nvSpPr>
        <p:spPr/>
        <p:txBody>
          <a:bodyPr anchor="ctr" anchorCtr="0"/>
          <a:lstStyle>
            <a:lvl1pPr>
              <a:defRPr lang="de-DE" sz="1000" b="1" smtClean="0">
                <a:solidFill>
                  <a:srgbClr val="E85B22"/>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322412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en-US"/>
              <a:t>Click to edit Master title style</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umsplatzhalter 6">
            <a:extLst>
              <a:ext uri="{FF2B5EF4-FFF2-40B4-BE49-F238E27FC236}">
                <a16:creationId xmlns:a16="http://schemas.microsoft.com/office/drawing/2014/main" id="{DB1A98A0-67CF-41D7-BD45-F0CA4A2A8566}"/>
              </a:ext>
            </a:extLst>
          </p:cNvPr>
          <p:cNvSpPr>
            <a:spLocks noGrp="1"/>
          </p:cNvSpPr>
          <p:nvPr>
            <p:ph type="dt" sz="half" idx="10"/>
          </p:nvPr>
        </p:nvSpPr>
        <p:spPr/>
        <p:txBody>
          <a:bodyPr/>
          <a:lstStyle>
            <a:lvl1pPr>
              <a:defRPr/>
            </a:lvl1pPr>
          </a:lstStyle>
          <a:p>
            <a:pPr>
              <a:defRPr/>
            </a:pPr>
            <a:endParaRPr lang="de-DE" dirty="0"/>
          </a:p>
        </p:txBody>
      </p:sp>
      <p:sp>
        <p:nvSpPr>
          <p:cNvPr id="8" name="Fußzeilenplatzhalter 7">
            <a:extLst>
              <a:ext uri="{FF2B5EF4-FFF2-40B4-BE49-F238E27FC236}">
                <a16:creationId xmlns:a16="http://schemas.microsoft.com/office/drawing/2014/main" id="{37205512-40AA-480B-8626-3915F5453FDC}"/>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309385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prstGeom prst="rect">
            <a:avLst/>
          </a:prstGeom>
        </p:spPr>
        <p:txBody>
          <a:bodyPr/>
          <a:lstStyle>
            <a:lvl1pPr algn="ctr">
              <a:defRPr/>
            </a:lvl1pPr>
          </a:lstStyle>
          <a:p>
            <a:r>
              <a:rPr lang="en-US"/>
              <a:t>Click to edit Master title style</a:t>
            </a:r>
            <a:endParaRPr lang="de-DE"/>
          </a:p>
        </p:txBody>
      </p:sp>
      <p:sp>
        <p:nvSpPr>
          <p:cNvPr id="3" name="Datumsplatzhalter 2">
            <a:extLst>
              <a:ext uri="{FF2B5EF4-FFF2-40B4-BE49-F238E27FC236}">
                <a16:creationId xmlns:a16="http://schemas.microsoft.com/office/drawing/2014/main" id="{70D00217-7CF5-4C2E-885E-E96C35F0E666}"/>
              </a:ext>
            </a:extLst>
          </p:cNvPr>
          <p:cNvSpPr>
            <a:spLocks noGrp="1"/>
          </p:cNvSpPr>
          <p:nvPr>
            <p:ph type="dt" sz="half" idx="10"/>
          </p:nvPr>
        </p:nvSpPr>
        <p:spPr/>
        <p:txBody>
          <a:bodyPr/>
          <a:lstStyle>
            <a:lvl1pPr>
              <a:defRPr/>
            </a:lvl1pPr>
          </a:lstStyle>
          <a:p>
            <a:pPr>
              <a:defRPr/>
            </a:pPr>
            <a:endParaRPr lang="de-DE" dirty="0"/>
          </a:p>
        </p:txBody>
      </p:sp>
      <p:sp>
        <p:nvSpPr>
          <p:cNvPr id="4" name="Fußzeilenplatzhalter 3">
            <a:extLst>
              <a:ext uri="{FF2B5EF4-FFF2-40B4-BE49-F238E27FC236}">
                <a16:creationId xmlns:a16="http://schemas.microsoft.com/office/drawing/2014/main" id="{2ACA61BA-5E22-4F4F-AF83-7812F2806120}"/>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92740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13027258-2F10-42B4-8F10-3903116C787C}"/>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82D90373-9922-4CAA-AD0D-0E4246C66E13}"/>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42144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C517A276-D255-449D-A12C-2FFF1088D345}"/>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DE30EAA5-8A70-4219-9EA2-5C341026C644}"/>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227450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1_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274638"/>
            <a:ext cx="7772400" cy="1143000"/>
          </a:xfrm>
          <a:prstGeom prst="rect">
            <a:avLst/>
          </a:prstGeom>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58FB7994-3ECC-401C-98CA-089740DDD58E}"/>
              </a:ext>
            </a:extLst>
          </p:cNvPr>
          <p:cNvSpPr>
            <a:spLocks noGrp="1"/>
          </p:cNvSpPr>
          <p:nvPr>
            <p:ph type="dt" sz="half" idx="10"/>
          </p:nvPr>
        </p:nvSpPr>
        <p:spPr/>
        <p:txBody>
          <a:bodyPr/>
          <a:lstStyle>
            <a:lvl1pPr>
              <a:defRPr/>
            </a:lvl1pPr>
          </a:lstStyle>
          <a:p>
            <a:pPr>
              <a:defRPr/>
            </a:pPr>
            <a:endParaRPr lang="de-DE" dirty="0"/>
          </a:p>
        </p:txBody>
      </p:sp>
      <p:sp>
        <p:nvSpPr>
          <p:cNvPr id="5" name="Fußzeilenplatzhalter 4">
            <a:extLst>
              <a:ext uri="{FF2B5EF4-FFF2-40B4-BE49-F238E27FC236}">
                <a16:creationId xmlns:a16="http://schemas.microsoft.com/office/drawing/2014/main" id="{22018FA7-06C7-4154-8DFB-3BEFFAD2A5EC}"/>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662899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C1C69936-FB4A-4DF3-A06C-E2935E99A043}"/>
              </a:ext>
            </a:extLst>
          </p:cNvPr>
          <p:cNvSpPr>
            <a:spLocks noGrp="1"/>
          </p:cNvSpPr>
          <p:nvPr>
            <p:ph type="dt" sz="half" idx="10"/>
          </p:nvPr>
        </p:nvSpPr>
        <p:spPr/>
        <p:txBody>
          <a:bodyPr/>
          <a:lstStyle>
            <a:lvl1pPr>
              <a:defRPr/>
            </a:lvl1pPr>
          </a:lstStyle>
          <a:p>
            <a:pPr>
              <a:defRPr/>
            </a:pPr>
            <a:endParaRPr lang="de-DE" dirty="0"/>
          </a:p>
        </p:txBody>
      </p:sp>
      <p:sp>
        <p:nvSpPr>
          <p:cNvPr id="5" name="Fußzeilenplatzhalter 4">
            <a:extLst>
              <a:ext uri="{FF2B5EF4-FFF2-40B4-BE49-F238E27FC236}">
                <a16:creationId xmlns:a16="http://schemas.microsoft.com/office/drawing/2014/main" id="{8E929ACD-AC47-40E4-9EF1-DD49C871C8C4}"/>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281186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p:nvPr>
        </p:nvSpPr>
        <p:spPr>
          <a:xfrm>
            <a:off x="323528" y="1556792"/>
            <a:ext cx="8496944" cy="4620171"/>
          </a:xfrm>
          <a:solidFill>
            <a:srgbClr val="FFFFFF">
              <a:alpha val="80000"/>
            </a:srgbClr>
          </a:solidFill>
          <a:ln>
            <a:solidFill>
              <a:schemeClr val="tx1"/>
            </a:solidFill>
          </a:ln>
        </p:spPr>
        <p:txBody>
          <a:bodyPr anchor="ctr"/>
          <a:lstStyle>
            <a:lvl1pPr marL="274320" indent="-274320">
              <a:buFont typeface="Wingdings" panose="05000000000000000000" pitchFamily="2" charset="2"/>
              <a:buChar char="§"/>
              <a:defRPr sz="2200">
                <a:latin typeface="Arial" panose="020B0604020202020204" pitchFamily="34" charset="0"/>
                <a:cs typeface="Arial" panose="020B0604020202020204" pitchFamily="34" charset="0"/>
              </a:defRPr>
            </a:lvl1pPr>
            <a:lvl2pPr marL="548640" indent="-228600">
              <a:buFont typeface="Wingdings" panose="05000000000000000000" pitchFamily="2" charset="2"/>
              <a:buChar char="§"/>
              <a:defRPr sz="2000">
                <a:latin typeface="Arial" panose="020B0604020202020204" pitchFamily="34" charset="0"/>
                <a:cs typeface="Arial" panose="020B0604020202020204" pitchFamily="34" charset="0"/>
              </a:defRPr>
            </a:lvl2pPr>
            <a:lvl3pPr marL="82296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097280" indent="-228600">
              <a:buFont typeface="Wingdings" panose="05000000000000000000" pitchFamily="2" charset="2"/>
              <a:buChar char="§"/>
              <a:defRPr sz="1600">
                <a:latin typeface="Arial" panose="020B0604020202020204" pitchFamily="34" charset="0"/>
                <a:cs typeface="Arial" panose="020B0604020202020204" pitchFamily="34" charset="0"/>
              </a:defRPr>
            </a:lvl4pPr>
            <a:lvl5pPr marL="13716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47983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639240"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4" name="Inhaltsplatzhalter 2">
            <a:extLst>
              <a:ext uri="{FF2B5EF4-FFF2-40B4-BE49-F238E27FC236}">
                <a16:creationId xmlns:a16="http://schemas.microsoft.com/office/drawing/2014/main" id="{76ADD17A-36D4-4221-AB4F-590AA2EC9F6D}"/>
              </a:ext>
            </a:extLst>
          </p:cNvPr>
          <p:cNvSpPr>
            <a:spLocks noGrp="1"/>
          </p:cNvSpPr>
          <p:nvPr>
            <p:ph idx="10" hasCustomPrompt="1"/>
          </p:nvPr>
        </p:nvSpPr>
        <p:spPr>
          <a:xfrm>
            <a:off x="3491879"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6344518"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7" name="Rectangle 16" descr="Eye">
            <a:extLst>
              <a:ext uri="{FF2B5EF4-FFF2-40B4-BE49-F238E27FC236}">
                <a16:creationId xmlns:a16="http://schemas.microsoft.com/office/drawing/2014/main" id="{DB1A32EE-84BB-40E5-A061-29D1A239A153}"/>
              </a:ext>
            </a:extLst>
          </p:cNvPr>
          <p:cNvSpPr/>
          <p:nvPr userDrawn="1"/>
        </p:nvSpPr>
        <p:spPr>
          <a:xfrm>
            <a:off x="1173110" y="2882750"/>
            <a:ext cx="1092500" cy="109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8" name="Rectangle 17" descr="Judge">
            <a:extLst>
              <a:ext uri="{FF2B5EF4-FFF2-40B4-BE49-F238E27FC236}">
                <a16:creationId xmlns:a16="http://schemas.microsoft.com/office/drawing/2014/main" id="{9C52B481-3F39-4BEB-97A5-DDCC255E474A}"/>
              </a:ext>
            </a:extLst>
          </p:cNvPr>
          <p:cNvSpPr/>
          <p:nvPr userDrawn="1"/>
        </p:nvSpPr>
        <p:spPr>
          <a:xfrm>
            <a:off x="4025749" y="2882750"/>
            <a:ext cx="1092500" cy="109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9" name="Rectangle 18" descr="Scales of Justice">
            <a:extLst>
              <a:ext uri="{FF2B5EF4-FFF2-40B4-BE49-F238E27FC236}">
                <a16:creationId xmlns:a16="http://schemas.microsoft.com/office/drawing/2014/main" id="{3FF708FA-DC14-4A10-AA1E-CF376131D58A}"/>
              </a:ext>
            </a:extLst>
          </p:cNvPr>
          <p:cNvSpPr/>
          <p:nvPr userDrawn="1"/>
        </p:nvSpPr>
        <p:spPr>
          <a:xfrm>
            <a:off x="6878389" y="2882750"/>
            <a:ext cx="1092500" cy="109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423660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639240"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8" name="Rectangle 7" descr="Doctor">
            <a:extLst>
              <a:ext uri="{FF2B5EF4-FFF2-40B4-BE49-F238E27FC236}">
                <a16:creationId xmlns:a16="http://schemas.microsoft.com/office/drawing/2014/main" id="{10C83F5C-F9C8-4177-9302-927B262C8B98}"/>
              </a:ext>
            </a:extLst>
          </p:cNvPr>
          <p:cNvSpPr/>
          <p:nvPr userDrawn="1"/>
        </p:nvSpPr>
        <p:spPr>
          <a:xfrm>
            <a:off x="1173110" y="2882750"/>
            <a:ext cx="1092500" cy="109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8" descr="Users">
            <a:extLst>
              <a:ext uri="{FF2B5EF4-FFF2-40B4-BE49-F238E27FC236}">
                <a16:creationId xmlns:a16="http://schemas.microsoft.com/office/drawing/2014/main" id="{ACC4F5AE-E54D-4665-A3D7-FFDC4CB0C4D6}"/>
              </a:ext>
            </a:extLst>
          </p:cNvPr>
          <p:cNvSpPr/>
          <p:nvPr userDrawn="1"/>
        </p:nvSpPr>
        <p:spPr>
          <a:xfrm>
            <a:off x="4025749" y="2882750"/>
            <a:ext cx="1092500" cy="109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Rectangle 12" descr="Workflow">
            <a:extLst>
              <a:ext uri="{FF2B5EF4-FFF2-40B4-BE49-F238E27FC236}">
                <a16:creationId xmlns:a16="http://schemas.microsoft.com/office/drawing/2014/main" id="{2570CCEC-8CC5-43ED-BB01-755B9EF70E2C}"/>
              </a:ext>
            </a:extLst>
          </p:cNvPr>
          <p:cNvSpPr/>
          <p:nvPr userDrawn="1"/>
        </p:nvSpPr>
        <p:spPr>
          <a:xfrm>
            <a:off x="6878389" y="2882750"/>
            <a:ext cx="1092500" cy="109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Inhaltsplatzhalter 2">
            <a:extLst>
              <a:ext uri="{FF2B5EF4-FFF2-40B4-BE49-F238E27FC236}">
                <a16:creationId xmlns:a16="http://schemas.microsoft.com/office/drawing/2014/main" id="{76ADD17A-36D4-4221-AB4F-590AA2EC9F6D}"/>
              </a:ext>
            </a:extLst>
          </p:cNvPr>
          <p:cNvSpPr>
            <a:spLocks noGrp="1"/>
          </p:cNvSpPr>
          <p:nvPr>
            <p:ph idx="10" hasCustomPrompt="1"/>
          </p:nvPr>
        </p:nvSpPr>
        <p:spPr>
          <a:xfrm>
            <a:off x="3491879"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6344518"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Tree>
    <p:extLst>
      <p:ext uri="{BB962C8B-B14F-4D97-AF65-F5344CB8AC3E}">
        <p14:creationId xmlns:p14="http://schemas.microsoft.com/office/powerpoint/2010/main" val="9328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1815480" y="4149080"/>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5264398" y="4149080"/>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6" name="Rectangle 15" descr="Checkmark">
            <a:extLst>
              <a:ext uri="{FF2B5EF4-FFF2-40B4-BE49-F238E27FC236}">
                <a16:creationId xmlns:a16="http://schemas.microsoft.com/office/drawing/2014/main" id="{AC1B73A9-792A-4535-A17B-8EB0483B0A78}"/>
              </a:ext>
            </a:extLst>
          </p:cNvPr>
          <p:cNvSpPr/>
          <p:nvPr userDrawn="1"/>
        </p:nvSpPr>
        <p:spPr>
          <a:xfrm>
            <a:off x="2212690" y="2673648"/>
            <a:ext cx="1365820" cy="13658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16" descr="Pencil">
            <a:extLst>
              <a:ext uri="{FF2B5EF4-FFF2-40B4-BE49-F238E27FC236}">
                <a16:creationId xmlns:a16="http://schemas.microsoft.com/office/drawing/2014/main" id="{2585CA7D-B449-4929-AED5-F28DA9B74F47}"/>
              </a:ext>
            </a:extLst>
          </p:cNvPr>
          <p:cNvSpPr/>
          <p:nvPr userDrawn="1"/>
        </p:nvSpPr>
        <p:spPr>
          <a:xfrm>
            <a:off x="5661608" y="2503749"/>
            <a:ext cx="1365820" cy="13658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7052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1D5F467A-236E-40C6-93C1-8B39E0D62D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r="5722"/>
          <a:stretch>
            <a:fillRect/>
          </a:stretch>
        </p:blipFill>
        <p:spPr bwMode="auto">
          <a:xfrm>
            <a:off x="-17139" y="0"/>
            <a:ext cx="91611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17140" y="1844824"/>
            <a:ext cx="9144000" cy="3168352"/>
          </a:xfrm>
          <a:prstGeom prst="rect">
            <a:avLst/>
          </a:prstGeom>
          <a:solidFill>
            <a:srgbClr val="E85B22">
              <a:alpha val="80000"/>
            </a:srgbClr>
          </a:solidFill>
          <a:ln>
            <a:noFill/>
          </a:ln>
        </p:spPr>
        <p:txBody>
          <a:bodyPr>
            <a:normAutofit/>
          </a:bodyPr>
          <a:lstStyle>
            <a:lvl1pPr algn="ctr">
              <a:defRPr sz="26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de-DE" dirty="0"/>
          </a:p>
        </p:txBody>
      </p:sp>
      <p:sp>
        <p:nvSpPr>
          <p:cNvPr id="6" name="Inhaltsplatzhalter 2"/>
          <p:cNvSpPr>
            <a:spLocks noGrp="1"/>
          </p:cNvSpPr>
          <p:nvPr>
            <p:ph idx="1"/>
          </p:nvPr>
        </p:nvSpPr>
        <p:spPr>
          <a:xfrm>
            <a:off x="2771800" y="692696"/>
            <a:ext cx="6372200" cy="1296144"/>
          </a:xfrm>
          <a:solidFill>
            <a:schemeClr val="bg1">
              <a:alpha val="80000"/>
            </a:schemeClr>
          </a:solidFill>
          <a:ln w="12700">
            <a:solidFill>
              <a:schemeClr val="tx1"/>
            </a:solidFill>
          </a:ln>
        </p:spPr>
        <p:txBody>
          <a:bodyPr anchor="ctr">
            <a:normAutofit/>
          </a:bodyPr>
          <a:lstStyle>
            <a:lvl1pPr marL="0" indent="0" algn="l">
              <a:buNone/>
              <a:defRPr sz="28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itel 1">
            <a:extLst>
              <a:ext uri="{FF2B5EF4-FFF2-40B4-BE49-F238E27FC236}">
                <a16:creationId xmlns:a16="http://schemas.microsoft.com/office/drawing/2014/main" id="{16599599-4826-46E3-8EBB-617B71DF31F1}"/>
              </a:ext>
            </a:extLst>
          </p:cNvPr>
          <p:cNvSpPr txBox="1">
            <a:spLocks/>
          </p:cNvSpPr>
          <p:nvPr userDrawn="1"/>
        </p:nvSpPr>
        <p:spPr>
          <a:xfrm>
            <a:off x="-17140" y="6356176"/>
            <a:ext cx="512440"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Tree>
    <p:extLst>
      <p:ext uri="{BB962C8B-B14F-4D97-AF65-F5344CB8AC3E}">
        <p14:creationId xmlns:p14="http://schemas.microsoft.com/office/powerpoint/2010/main" val="240041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smiling for the camera&#10;&#10;Description automatically generated">
            <a:extLst>
              <a:ext uri="{FF2B5EF4-FFF2-40B4-BE49-F238E27FC236}">
                <a16:creationId xmlns:a16="http://schemas.microsoft.com/office/drawing/2014/main" id="{6AB2CBAF-2478-482F-AFEA-551490DED5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3642" y="3511426"/>
            <a:ext cx="1345169" cy="2017753"/>
          </a:xfrm>
          <a:prstGeom prst="rect">
            <a:avLst/>
          </a:prstGeom>
        </p:spPr>
      </p:pic>
      <p:pic>
        <p:nvPicPr>
          <p:cNvPr id="23" name="Picture 22" descr="A person sitting at a table using a computer&#10;&#10;Description automatically generated">
            <a:extLst>
              <a:ext uri="{FF2B5EF4-FFF2-40B4-BE49-F238E27FC236}">
                <a16:creationId xmlns:a16="http://schemas.microsoft.com/office/drawing/2014/main" id="{092B72C0-4105-4334-BBFD-342FC236B65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94" r="5178" b="14730"/>
          <a:stretch/>
        </p:blipFill>
        <p:spPr>
          <a:xfrm>
            <a:off x="6212745" y="1168207"/>
            <a:ext cx="1829486" cy="2340000"/>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684D1FB9-4D07-4592-B85F-DA4B17814E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74160" y="1167921"/>
            <a:ext cx="1560000" cy="2340000"/>
          </a:xfrm>
          <a:prstGeom prst="rect">
            <a:avLst/>
          </a:prstGeom>
        </p:spPr>
      </p:pic>
      <p:pic>
        <p:nvPicPr>
          <p:cNvPr id="19" name="Picture 18" descr="A person wearing a suit and tie&#10;&#10;Description automatically generated">
            <a:extLst>
              <a:ext uri="{FF2B5EF4-FFF2-40B4-BE49-F238E27FC236}">
                <a16:creationId xmlns:a16="http://schemas.microsoft.com/office/drawing/2014/main" id="{D1D79D14-3E1F-47F4-8642-53815B4FF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24003" y="1167921"/>
            <a:ext cx="1560000" cy="23400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758C3501-879D-4655-8FBA-74FEFE258D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13794" y="1167921"/>
            <a:ext cx="1560000" cy="2340000"/>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CE9BB2BC-3936-4BBA-A23F-8CFC5B080A3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5921"/>
          <a:stretch/>
        </p:blipFill>
        <p:spPr>
          <a:xfrm>
            <a:off x="1073848" y="1167921"/>
            <a:ext cx="1311622" cy="2340000"/>
          </a:xfrm>
          <a:prstGeom prst="rect">
            <a:avLst/>
          </a:prstGeom>
        </p:spPr>
      </p:pic>
      <p:sp>
        <p:nvSpPr>
          <p:cNvPr id="25" name="Rechteck 8">
            <a:extLst>
              <a:ext uri="{FF2B5EF4-FFF2-40B4-BE49-F238E27FC236}">
                <a16:creationId xmlns:a16="http://schemas.microsoft.com/office/drawing/2014/main" id="{E84AC294-6B6F-49A1-AE8B-336ABD0BF75C}"/>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7" name="Picture 16" descr="A person wearing a suit and tie&#10;&#10;Description automatically generated">
            <a:extLst>
              <a:ext uri="{FF2B5EF4-FFF2-40B4-BE49-F238E27FC236}">
                <a16:creationId xmlns:a16="http://schemas.microsoft.com/office/drawing/2014/main" id="{AD395970-D199-4C01-AE56-E09885807527}"/>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148999" y="3512660"/>
            <a:ext cx="1345169" cy="2017754"/>
          </a:xfrm>
          <a:prstGeom prst="rect">
            <a:avLst/>
          </a:prstGeom>
        </p:spPr>
      </p:pic>
      <p:pic>
        <p:nvPicPr>
          <p:cNvPr id="3" name="Picture 2" descr="A person wearing glasses and smiling at the camera&#10;&#10;Description automatically generated">
            <a:extLst>
              <a:ext uri="{FF2B5EF4-FFF2-40B4-BE49-F238E27FC236}">
                <a16:creationId xmlns:a16="http://schemas.microsoft.com/office/drawing/2014/main" id="{69638F39-5590-47CD-9993-B0365F098A0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56939" y="3511331"/>
            <a:ext cx="1345296" cy="2017944"/>
          </a:xfrm>
          <a:prstGeom prst="rect">
            <a:avLst/>
          </a:prstGeom>
        </p:spPr>
      </p:pic>
      <p:pic>
        <p:nvPicPr>
          <p:cNvPr id="15" name="Picture 14" descr="A person wearing glasses and smiling at the camera&#10;&#10;Description automatically generated">
            <a:extLst>
              <a:ext uri="{FF2B5EF4-FFF2-40B4-BE49-F238E27FC236}">
                <a16:creationId xmlns:a16="http://schemas.microsoft.com/office/drawing/2014/main" id="{3084B7EC-041F-4578-A911-5CD2E41D160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123728" y="3513105"/>
            <a:ext cx="1360962" cy="2041443"/>
          </a:xfrm>
          <a:prstGeom prst="rect">
            <a:avLst/>
          </a:prstGeom>
        </p:spPr>
      </p:pic>
      <p:sp>
        <p:nvSpPr>
          <p:cNvPr id="32" name="TextBox 31">
            <a:extLst>
              <a:ext uri="{FF2B5EF4-FFF2-40B4-BE49-F238E27FC236}">
                <a16:creationId xmlns:a16="http://schemas.microsoft.com/office/drawing/2014/main" id="{F4A36C8E-4476-4757-9191-AC63726B8AE4}"/>
              </a:ext>
            </a:extLst>
          </p:cNvPr>
          <p:cNvSpPr txBox="1"/>
          <p:nvPr userDrawn="1"/>
        </p:nvSpPr>
        <p:spPr>
          <a:xfrm>
            <a:off x="-21886" y="5535598"/>
            <a:ext cx="4283545" cy="1323439"/>
          </a:xfrm>
          <a:prstGeom prst="rect">
            <a:avLst/>
          </a:prstGeom>
          <a:solidFill>
            <a:schemeClr val="bg1"/>
          </a:solidFill>
        </p:spPr>
        <p:txBody>
          <a:bodyPr wrap="none" rtlCol="0">
            <a:spAutoFit/>
          </a:bodyPr>
          <a:lstStyle/>
          <a:p>
            <a:pPr lvl="0"/>
            <a:endParaRPr lang="de-DE" sz="1000" b="1" dirty="0">
              <a:solidFill>
                <a:srgbClr val="E85B22"/>
              </a:solidFill>
              <a:latin typeface="Arial" panose="020B0604020202020204" pitchFamily="34" charset="0"/>
              <a:cs typeface="Arial" panose="020B0604020202020204" pitchFamily="34" charset="0"/>
            </a:endParaRPr>
          </a:p>
          <a:p>
            <a:pPr lvl="0"/>
            <a:r>
              <a:rPr lang="de-DE" sz="1000" b="1" dirty="0">
                <a:solidFill>
                  <a:srgbClr val="E85B22"/>
                </a:solidFill>
                <a:latin typeface="Arial" panose="020B0604020202020204" pitchFamily="34" charset="0"/>
                <a:cs typeface="Arial" panose="020B0604020202020204" pitchFamily="34" charset="0"/>
              </a:rPr>
              <a:t>UNSERE KANZLEI IN DARMSTADT</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Mansholt &amp; Lodzik, Schäfer, Raane, Cornelius GbR</a:t>
            </a:r>
          </a:p>
          <a:p>
            <a:pPr lvl="0"/>
            <a:r>
              <a:rPr lang="de-DE" sz="1000" dirty="0">
                <a:latin typeface="Arial" panose="020B0604020202020204" pitchFamily="34" charset="0"/>
                <a:cs typeface="Arial" panose="020B0604020202020204" pitchFamily="34" charset="0"/>
              </a:rPr>
              <a:t>Rheinstrasse 30, 64283 Darmstadt</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Tel: 06151 26264 Fax: 06151 25461        kanzlei@mansholt-lodzik.de</a:t>
            </a:r>
          </a:p>
          <a:p>
            <a:pPr lvl="0"/>
            <a:endParaRPr lang="de-DE" sz="1000" dirty="0">
              <a:latin typeface="Arial" panose="020B0604020202020204" pitchFamily="34" charset="0"/>
              <a:cs typeface="Arial" panose="020B0604020202020204" pitchFamily="34" charset="0"/>
            </a:endParaRPr>
          </a:p>
        </p:txBody>
      </p:sp>
      <p:pic>
        <p:nvPicPr>
          <p:cNvPr id="38" name="Picture 37" descr="A picture containing light&#10;&#10;Description automatically generated">
            <a:extLst>
              <a:ext uri="{FF2B5EF4-FFF2-40B4-BE49-F238E27FC236}">
                <a16:creationId xmlns:a16="http://schemas.microsoft.com/office/drawing/2014/main" id="{B6E2197B-BD48-4275-BB30-40557C562D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2669" y="6520882"/>
            <a:ext cx="115200" cy="115200"/>
          </a:xfrm>
          <a:prstGeom prst="rect">
            <a:avLst/>
          </a:prstGeom>
        </p:spPr>
      </p:pic>
      <p:pic>
        <p:nvPicPr>
          <p:cNvPr id="39" name="Picture 38" descr="A close up of a sign&#10;&#10;Description automatically generated">
            <a:extLst>
              <a:ext uri="{FF2B5EF4-FFF2-40B4-BE49-F238E27FC236}">
                <a16:creationId xmlns:a16="http://schemas.microsoft.com/office/drawing/2014/main" id="{ACFC6A77-AB1D-4F30-9EF9-020ED755AC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623" y="6523324"/>
            <a:ext cx="116210" cy="116210"/>
          </a:xfrm>
          <a:prstGeom prst="rect">
            <a:avLst/>
          </a:prstGeom>
        </p:spPr>
      </p:pic>
      <p:sp>
        <p:nvSpPr>
          <p:cNvPr id="40" name="TextBox 39">
            <a:extLst>
              <a:ext uri="{FF2B5EF4-FFF2-40B4-BE49-F238E27FC236}">
                <a16:creationId xmlns:a16="http://schemas.microsoft.com/office/drawing/2014/main" id="{0D520924-D329-476E-AA86-2D6817A1E005}"/>
              </a:ext>
            </a:extLst>
          </p:cNvPr>
          <p:cNvSpPr txBox="1"/>
          <p:nvPr userDrawn="1"/>
        </p:nvSpPr>
        <p:spPr>
          <a:xfrm>
            <a:off x="4437910" y="5534561"/>
            <a:ext cx="4706738" cy="1323439"/>
          </a:xfrm>
          <a:prstGeom prst="rect">
            <a:avLst/>
          </a:prstGeom>
          <a:solidFill>
            <a:schemeClr val="bg1"/>
          </a:solidFill>
        </p:spPr>
        <p:txBody>
          <a:bodyPr wrap="none" rtlCol="0">
            <a:spAutoFit/>
          </a:bodyPr>
          <a:lstStyle/>
          <a:p>
            <a:pPr lvl="0"/>
            <a:endParaRPr lang="de-DE" sz="1000" b="1" dirty="0">
              <a:solidFill>
                <a:srgbClr val="E85B22"/>
              </a:solidFill>
              <a:latin typeface="Arial" panose="020B0604020202020204" pitchFamily="34" charset="0"/>
              <a:cs typeface="Arial" panose="020B0604020202020204" pitchFamily="34" charset="0"/>
            </a:endParaRPr>
          </a:p>
          <a:p>
            <a:pPr lvl="0"/>
            <a:r>
              <a:rPr lang="de-DE" sz="1000" b="1" dirty="0">
                <a:solidFill>
                  <a:srgbClr val="E85B22"/>
                </a:solidFill>
                <a:latin typeface="Arial" panose="020B0604020202020204" pitchFamily="34" charset="0"/>
                <a:cs typeface="Arial" panose="020B0604020202020204" pitchFamily="34" charset="0"/>
              </a:rPr>
              <a:t>UNSERE KANZLEI IN VIERNHEIM</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Mansholt &amp; Lodzik, Schäfer, Raane, Cornelius GbR</a:t>
            </a:r>
          </a:p>
          <a:p>
            <a:pPr lvl="0"/>
            <a:r>
              <a:rPr lang="de-DE" sz="1000" dirty="0">
                <a:latin typeface="Arial" panose="020B0604020202020204" pitchFamily="34" charset="0"/>
                <a:cs typeface="Arial" panose="020B0604020202020204" pitchFamily="34" charset="0"/>
              </a:rPr>
              <a:t>Rechtsanwalt Daniel Schäfer, Kettlerstraße 5, 68519 Viernheim</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Tel: 06204 7011070 Fax: 06204 7011071        kanzlei@mansholt-lodzik.de</a:t>
            </a:r>
          </a:p>
          <a:p>
            <a:pPr lvl="0"/>
            <a:endParaRPr lang="de-DE" sz="1000" dirty="0">
              <a:latin typeface="Arial" panose="020B0604020202020204" pitchFamily="34" charset="0"/>
              <a:cs typeface="Arial" panose="020B0604020202020204" pitchFamily="34" charset="0"/>
            </a:endParaRPr>
          </a:p>
        </p:txBody>
      </p:sp>
      <p:pic>
        <p:nvPicPr>
          <p:cNvPr id="41" name="Picture 40" descr="A picture containing light&#10;&#10;Description automatically generated">
            <a:extLst>
              <a:ext uri="{FF2B5EF4-FFF2-40B4-BE49-F238E27FC236}">
                <a16:creationId xmlns:a16="http://schemas.microsoft.com/office/drawing/2014/main" id="{223F193D-E8B8-400C-9C1E-0F1A484E993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50621" y="6524334"/>
            <a:ext cx="115200" cy="115200"/>
          </a:xfrm>
          <a:prstGeom prst="rect">
            <a:avLst/>
          </a:prstGeom>
        </p:spPr>
      </p:pic>
      <p:pic>
        <p:nvPicPr>
          <p:cNvPr id="42" name="Picture 41" descr="A close up of a sign&#10;&#10;Description automatically generated">
            <a:extLst>
              <a:ext uri="{FF2B5EF4-FFF2-40B4-BE49-F238E27FC236}">
                <a16:creationId xmlns:a16="http://schemas.microsoft.com/office/drawing/2014/main" id="{94F40AD8-CA7A-4695-91D6-AF3890FAA5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45515" y="6524334"/>
            <a:ext cx="116210" cy="116210"/>
          </a:xfrm>
          <a:prstGeom prst="rect">
            <a:avLst/>
          </a:prstGeom>
        </p:spPr>
      </p:pic>
      <p:pic>
        <p:nvPicPr>
          <p:cNvPr id="43" name="Picture 42" descr="A picture containing building, window&#10;&#10;Description automatically generated">
            <a:extLst>
              <a:ext uri="{FF2B5EF4-FFF2-40B4-BE49-F238E27FC236}">
                <a16:creationId xmlns:a16="http://schemas.microsoft.com/office/drawing/2014/main" id="{B2CD97A4-CB6F-47C5-A114-A0CFB83FD704}"/>
              </a:ext>
            </a:extLst>
          </p:cNvPr>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8056" b="91250" l="10000" r="90000">
                        <a14:foregroundMark x1="45233" y1="8056" x2="45233" y2="8056"/>
                        <a14:foregroundMark x1="56628" y1="91250" x2="56628" y2="91250"/>
                      </a14:backgroundRemoval>
                    </a14:imgEffect>
                  </a14:imgLayer>
                </a14:imgProps>
              </a:ext>
              <a:ext uri="{28A0092B-C50C-407E-A947-70E740481C1C}">
                <a14:useLocalDpi xmlns:a14="http://schemas.microsoft.com/office/drawing/2010/main" val="0"/>
              </a:ext>
            </a:extLst>
          </a:blip>
          <a:stretch>
            <a:fillRect/>
          </a:stretch>
        </p:blipFill>
        <p:spPr>
          <a:xfrm flipV="1">
            <a:off x="6723048" y="5667197"/>
            <a:ext cx="279326" cy="233854"/>
          </a:xfrm>
          <a:prstGeom prst="rect">
            <a:avLst/>
          </a:prstGeom>
        </p:spPr>
      </p:pic>
      <p:sp>
        <p:nvSpPr>
          <p:cNvPr id="44" name="TextBox 43">
            <a:extLst>
              <a:ext uri="{FF2B5EF4-FFF2-40B4-BE49-F238E27FC236}">
                <a16:creationId xmlns:a16="http://schemas.microsoft.com/office/drawing/2014/main" id="{788CD662-205D-4E8C-9A27-BF561A9A953D}"/>
              </a:ext>
            </a:extLst>
          </p:cNvPr>
          <p:cNvSpPr txBox="1"/>
          <p:nvPr userDrawn="1"/>
        </p:nvSpPr>
        <p:spPr>
          <a:xfrm>
            <a:off x="7003670" y="5660116"/>
            <a:ext cx="2140330" cy="246221"/>
          </a:xfrm>
          <a:prstGeom prst="rect">
            <a:avLst/>
          </a:prstGeom>
          <a:noFill/>
        </p:spPr>
        <p:txBody>
          <a:bodyPr wrap="none" rtlCol="0">
            <a:spAutoFit/>
          </a:bodyPr>
          <a:lstStyle/>
          <a:p>
            <a:r>
              <a:rPr lang="en-GB" sz="1000" b="1" dirty="0">
                <a:solidFill>
                  <a:srgbClr val="E85B22"/>
                </a:solidFill>
                <a:latin typeface="Arial" panose="020B0604020202020204" pitchFamily="34" charset="0"/>
                <a:cs typeface="Arial" panose="020B0604020202020204" pitchFamily="34" charset="0"/>
              </a:rPr>
              <a:t>https://www.mansholt-lodzik.de/</a:t>
            </a:r>
          </a:p>
        </p:txBody>
      </p:sp>
      <p:pic>
        <p:nvPicPr>
          <p:cNvPr id="20" name="Picture 2">
            <a:extLst>
              <a:ext uri="{FF2B5EF4-FFF2-40B4-BE49-F238E27FC236}">
                <a16:creationId xmlns:a16="http://schemas.microsoft.com/office/drawing/2014/main" id="{2A1734A2-E85F-42B3-9DA7-28D7F1AB928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person smiling for the camera&#10;&#10;Description automatically generated">
            <a:extLst>
              <a:ext uri="{FF2B5EF4-FFF2-40B4-BE49-F238E27FC236}">
                <a16:creationId xmlns:a16="http://schemas.microsoft.com/office/drawing/2014/main" id="{D805E208-84E0-47DC-BA4C-D2B5BF88EF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6043" y="3511426"/>
            <a:ext cx="1345169" cy="2017753"/>
          </a:xfrm>
          <a:prstGeom prst="rect">
            <a:avLst/>
          </a:prstGeom>
        </p:spPr>
      </p:pic>
      <p:pic>
        <p:nvPicPr>
          <p:cNvPr id="28" name="Picture 27" descr="A person wearing a suit and tie&#10;&#10;Description automatically generated">
            <a:extLst>
              <a:ext uri="{FF2B5EF4-FFF2-40B4-BE49-F238E27FC236}">
                <a16:creationId xmlns:a16="http://schemas.microsoft.com/office/drawing/2014/main" id="{33E238E8-1431-47A4-83A9-B7550D0F0D7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471400" y="3512660"/>
            <a:ext cx="1345169" cy="2017754"/>
          </a:xfrm>
          <a:prstGeom prst="rect">
            <a:avLst/>
          </a:prstGeom>
        </p:spPr>
      </p:pic>
      <p:pic>
        <p:nvPicPr>
          <p:cNvPr id="29" name="Picture 28" descr="A person wearing glasses and smiling at the camera&#10;&#10;Description automatically generated">
            <a:extLst>
              <a:ext uri="{FF2B5EF4-FFF2-40B4-BE49-F238E27FC236}">
                <a16:creationId xmlns:a16="http://schemas.microsoft.com/office/drawing/2014/main" id="{E3ACECA1-98EE-42E4-8B69-56F9745F5FA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79340" y="3511331"/>
            <a:ext cx="1345296" cy="2017944"/>
          </a:xfrm>
          <a:prstGeom prst="rect">
            <a:avLst/>
          </a:prstGeom>
        </p:spPr>
      </p:pic>
    </p:spTree>
    <p:extLst>
      <p:ext uri="{BB962C8B-B14F-4D97-AF65-F5344CB8AC3E}">
        <p14:creationId xmlns:p14="http://schemas.microsoft.com/office/powerpoint/2010/main" val="165029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6">
            <a:extLst>
              <a:ext uri="{FF2B5EF4-FFF2-40B4-BE49-F238E27FC236}">
                <a16:creationId xmlns:a16="http://schemas.microsoft.com/office/drawing/2014/main" id="{5FD4DC5F-C16F-4D5C-ACF1-76037C378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883"/>
          <a:stretch>
            <a:fillRect/>
          </a:stretch>
        </p:blipFill>
        <p:spPr bwMode="auto">
          <a:xfrm>
            <a:off x="1" y="1089025"/>
            <a:ext cx="914400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7">
            <a:extLst>
              <a:ext uri="{FF2B5EF4-FFF2-40B4-BE49-F238E27FC236}">
                <a16:creationId xmlns:a16="http://schemas.microsoft.com/office/drawing/2014/main" id="{C2A9CBD0-37B4-4C42-8CEB-E3AAC24E17F8}"/>
              </a:ext>
            </a:extLst>
          </p:cNvPr>
          <p:cNvSpPr/>
          <p:nvPr userDrawn="1"/>
        </p:nvSpPr>
        <p:spPr>
          <a:xfrm>
            <a:off x="0" y="6170525"/>
            <a:ext cx="9144000" cy="792163"/>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5" name="Rechteck 8">
            <a:extLst>
              <a:ext uri="{FF2B5EF4-FFF2-40B4-BE49-F238E27FC236}">
                <a16:creationId xmlns:a16="http://schemas.microsoft.com/office/drawing/2014/main" id="{CCA9CFC1-D4D3-420B-8712-9FFFA46DF4B7}"/>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itel 1">
            <a:extLst>
              <a:ext uri="{FF2B5EF4-FFF2-40B4-BE49-F238E27FC236}">
                <a16:creationId xmlns:a16="http://schemas.microsoft.com/office/drawing/2014/main" id="{A60C9DC9-EB5F-410C-8B5F-D6CF32F2DFCB}"/>
              </a:ext>
            </a:extLst>
          </p:cNvPr>
          <p:cNvSpPr txBox="1">
            <a:spLocks/>
          </p:cNvSpPr>
          <p:nvPr userDrawn="1"/>
        </p:nvSpPr>
        <p:spPr bwMode="auto">
          <a:xfrm>
            <a:off x="179388" y="2291085"/>
            <a:ext cx="4537075" cy="777875"/>
          </a:xfrm>
          <a:prstGeom prst="rect">
            <a:avLst/>
          </a:prstGeom>
          <a:solidFill>
            <a:schemeClr val="bg1">
              <a:alpha val="60000"/>
            </a:schemeClr>
          </a:solidFill>
          <a:ln>
            <a:solidFill>
              <a:schemeClr val="tx1"/>
            </a:solidFill>
          </a:ln>
        </p:spPr>
        <p:txBody>
          <a:bodyPr anchor="ctr">
            <a:normAutofit/>
          </a:bodyPr>
          <a:lstStyle>
            <a:lvl1pPr algn="l" rtl="0" fontAlgn="base">
              <a:lnSpc>
                <a:spcPct val="90000"/>
              </a:lnSpc>
              <a:spcBef>
                <a:spcPct val="0"/>
              </a:spcBef>
              <a:spcAft>
                <a:spcPct val="0"/>
              </a:spcAft>
              <a:defRPr lang="de-DE" sz="1800" b="0" i="0" u="none" strike="noStrike" kern="1200" smtClean="0">
                <a:solidFill>
                  <a:schemeClr val="bg1"/>
                </a:solidFill>
                <a:effectLst/>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defRPr/>
            </a:pPr>
            <a:r>
              <a:rPr b="1" dirty="0">
                <a:solidFill>
                  <a:schemeClr val="tx1"/>
                </a:solidFill>
              </a:rPr>
              <a:t>Vielen Dank für die Aufmerksamkeit!</a:t>
            </a:r>
          </a:p>
        </p:txBody>
      </p:sp>
      <p:sp>
        <p:nvSpPr>
          <p:cNvPr id="2" name="Titel 1"/>
          <p:cNvSpPr>
            <a:spLocks noGrp="1"/>
          </p:cNvSpPr>
          <p:nvPr>
            <p:ph type="ctrTitle"/>
          </p:nvPr>
        </p:nvSpPr>
        <p:spPr>
          <a:xfrm>
            <a:off x="0" y="2996952"/>
            <a:ext cx="6228184" cy="1656184"/>
          </a:xfrm>
          <a:prstGeom prst="rect">
            <a:avLst/>
          </a:prstGeom>
          <a:solidFill>
            <a:srgbClr val="E85B22">
              <a:alpha val="80000"/>
            </a:srgbClr>
          </a:solidFill>
        </p:spPr>
        <p:txBody>
          <a:bodyPr>
            <a:noAutofit/>
          </a:bodyPr>
          <a:lstStyle>
            <a:lvl1pPr algn="l">
              <a:defRPr lang="de-DE" sz="1400" b="0" i="0" u="none" strike="noStrike" smtClean="0">
                <a:solidFill>
                  <a:schemeClr val="bg1"/>
                </a:solidFill>
                <a:effectLst/>
                <a:latin typeface="+mj-lt"/>
              </a:defRPr>
            </a:lvl1pPr>
          </a:lstStyle>
          <a:p>
            <a:r>
              <a:rPr lang="en-US"/>
              <a:t>Click to edit Master title style</a:t>
            </a:r>
            <a:endParaRPr lang="de-DE" dirty="0"/>
          </a:p>
        </p:txBody>
      </p:sp>
      <p:pic>
        <p:nvPicPr>
          <p:cNvPr id="9" name="Picture 2">
            <a:extLst>
              <a:ext uri="{FF2B5EF4-FFF2-40B4-BE49-F238E27FC236}">
                <a16:creationId xmlns:a16="http://schemas.microsoft.com/office/drawing/2014/main" id="{952D8767-B533-4D51-BC15-042A33D7CF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5" name="Titel 1"/>
          <p:cNvSpPr>
            <a:spLocks noGrp="1"/>
          </p:cNvSpPr>
          <p:nvPr>
            <p:ph type="title"/>
          </p:nvPr>
        </p:nvSpPr>
        <p:spPr>
          <a:xfrm>
            <a:off x="0" y="1412776"/>
            <a:ext cx="9144000" cy="4752528"/>
          </a:xfrm>
          <a:prstGeom prst="rect">
            <a:avLst/>
          </a:prstGeom>
          <a:solidFill>
            <a:srgbClr val="E85B22"/>
          </a:solidFill>
        </p:spPr>
        <p:txBody>
          <a:bodyPr>
            <a:normAutofit/>
          </a:bodyPr>
          <a:lstStyle>
            <a:lvl1pPr algn="ctr">
              <a:defRPr sz="26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de-DE" dirty="0"/>
          </a:p>
        </p:txBody>
      </p:sp>
      <p:sp>
        <p:nvSpPr>
          <p:cNvPr id="6" name="Inhaltsplatzhalter 2"/>
          <p:cNvSpPr>
            <a:spLocks noGrp="1"/>
          </p:cNvSpPr>
          <p:nvPr>
            <p:ph idx="1"/>
          </p:nvPr>
        </p:nvSpPr>
        <p:spPr>
          <a:xfrm>
            <a:off x="323528" y="548680"/>
            <a:ext cx="8496944" cy="1224136"/>
          </a:xfrm>
          <a:ln>
            <a:solidFill>
              <a:schemeClr val="tx1"/>
            </a:solidFill>
          </a:ln>
        </p:spPr>
        <p:txBody>
          <a:bodyPr anchor="ctr">
            <a:normAutofit/>
          </a:bodyPr>
          <a:lstStyle>
            <a:lvl1pPr marL="0" indent="0" algn="ctr">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7767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9708" y="274638"/>
            <a:ext cx="9153708" cy="1143000"/>
          </a:xfrm>
          <a:prstGeom prst="rect">
            <a:avLst/>
          </a:prstGeom>
          <a:solidFill>
            <a:srgbClr val="E85B22">
              <a:alpha val="80000"/>
            </a:srgbClr>
          </a:solidFill>
        </p:spPr>
        <p:txBody>
          <a:bodyPr bIns="91440" anchor="ctr" anchorCtr="0">
            <a:normAutofit/>
          </a:bodyPr>
          <a:lstStyle/>
          <a:p>
            <a:pPr lvl="0" algn="ctr"/>
            <a:r>
              <a:rPr kumimoji="0" lang="de-DE" dirty="0"/>
              <a:t>Titelmasterformat durch Klicken bearbeiten</a:t>
            </a:r>
            <a:endParaRPr kumimoji="0" lang="en-US" dirty="0"/>
          </a:p>
        </p:txBody>
      </p:sp>
      <p:sp>
        <p:nvSpPr>
          <p:cNvPr id="13" name="Textplatzhalter 12"/>
          <p:cNvSpPr>
            <a:spLocks noGrp="1"/>
          </p:cNvSpPr>
          <p:nvPr>
            <p:ph type="body" idx="1"/>
          </p:nvPr>
        </p:nvSpPr>
        <p:spPr>
          <a:xfrm>
            <a:off x="914400" y="1447800"/>
            <a:ext cx="7772400" cy="4789512"/>
          </a:xfrm>
          <a:prstGeom prst="rect">
            <a:avLst/>
          </a:prstGeom>
        </p:spPr>
        <p:txBody>
          <a:bodyPr>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3" name="Fußzeilenplatzhalter 2"/>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0" name="Titel 1">
            <a:extLst>
              <a:ext uri="{FF2B5EF4-FFF2-40B4-BE49-F238E27FC236}">
                <a16:creationId xmlns:a16="http://schemas.microsoft.com/office/drawing/2014/main" id="{0216A655-42E6-44C3-9B15-5A792851308F}"/>
              </a:ext>
            </a:extLst>
          </p:cNvPr>
          <p:cNvSpPr txBox="1">
            <a:spLocks/>
          </p:cNvSpPr>
          <p:nvPr userDrawn="1"/>
        </p:nvSpPr>
        <p:spPr>
          <a:xfrm>
            <a:off x="-183"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Tree>
  </p:cSld>
  <p:clrMap bg1="lt1" tx1="dk1" bg2="lt2" tx2="dk2" accent1="accent1" accent2="accent2" accent3="accent3" accent4="accent4" accent5="accent5" accent6="accent6" hlink="hlink" folHlink="folHlink"/>
  <p:sldLayoutIdLst>
    <p:sldLayoutId id="2147483672" r:id="rId1"/>
    <p:sldLayoutId id="2147483674" r:id="rId2"/>
    <p:sldLayoutId id="2147483686" r:id="rId3"/>
    <p:sldLayoutId id="2147483688" r:id="rId4"/>
    <p:sldLayoutId id="2147483687" r:id="rId5"/>
    <p:sldLayoutId id="2147483675" r:id="rId6"/>
    <p:sldLayoutId id="2147483685" r:id="rId7"/>
    <p:sldLayoutId id="2147483673"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dt="0"/>
  <p:txStyles>
    <p:titleStyle>
      <a:lvl1pPr algn="l" rtl="0" eaLnBrk="1" latinLnBrk="0" hangingPunct="1">
        <a:spcBef>
          <a:spcPct val="0"/>
        </a:spcBef>
        <a:buNone/>
        <a:defRPr kumimoji="0" lang="en-US" sz="2800" kern="1200" dirty="0">
          <a:solidFill>
            <a:schemeClr val="bg1"/>
          </a:solidFill>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ts val="580"/>
        </a:spcBef>
        <a:buClr>
          <a:schemeClr val="accent1"/>
        </a:buClr>
        <a:buSzPct val="85000"/>
        <a:buFont typeface="Wingdings" panose="05000000000000000000" pitchFamily="2" charset="2"/>
        <a:buChar char="§"/>
        <a:defRPr kumimoji="0" sz="2600" kern="1200">
          <a:solidFill>
            <a:schemeClr val="tx1"/>
          </a:solidFill>
          <a:latin typeface="Arial" panose="020B0604020202020204" pitchFamily="34" charset="0"/>
          <a:ea typeface="+mn-ea"/>
          <a:cs typeface="Arial" panose="020B0604020202020204" pitchFamily="34" charset="0"/>
        </a:defRPr>
      </a:lvl1pPr>
      <a:lvl2pPr marL="548640" indent="-228600" algn="l" rtl="0" eaLnBrk="1" latinLnBrk="0" hangingPunct="1">
        <a:spcBef>
          <a:spcPts val="370"/>
        </a:spcBef>
        <a:buClr>
          <a:schemeClr val="accent2"/>
        </a:buClr>
        <a:buSzPct val="85000"/>
        <a:buFont typeface="Wingdings" panose="05000000000000000000" pitchFamily="2" charset="2"/>
        <a:buChar char="§"/>
        <a:defRPr kumimoji="0" sz="2400" kern="1200">
          <a:solidFill>
            <a:schemeClr val="tx1"/>
          </a:solidFill>
          <a:latin typeface="Arial" panose="020B0604020202020204" pitchFamily="34" charset="0"/>
          <a:ea typeface="+mn-ea"/>
          <a:cs typeface="Arial" panose="020B0604020202020204" pitchFamily="34" charset="0"/>
        </a:defRPr>
      </a:lvl2pPr>
      <a:lvl3pPr marL="822960" indent="-228600" algn="l" rtl="0" eaLnBrk="1" latinLnBrk="0" hangingPunct="1">
        <a:spcBef>
          <a:spcPts val="370"/>
        </a:spcBef>
        <a:buClr>
          <a:schemeClr val="accent1">
            <a:tint val="60000"/>
          </a:schemeClr>
        </a:buClr>
        <a:buSzPct val="85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ts val="370"/>
        </a:spcBef>
        <a:buClr>
          <a:schemeClr val="accent3"/>
        </a:buClr>
        <a:buSzPct val="80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70"/>
        </a:spcBef>
        <a:buClr>
          <a:schemeClr val="accent3"/>
        </a:buClr>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97E7-0C4C-4D5A-A161-9EEDEC87280E}"/>
              </a:ext>
            </a:extLst>
          </p:cNvPr>
          <p:cNvSpPr>
            <a:spLocks noGrp="1"/>
          </p:cNvSpPr>
          <p:nvPr>
            <p:ph type="ctrTitle"/>
          </p:nvPr>
        </p:nvSpPr>
        <p:spPr/>
        <p:txBody>
          <a:bodyPr/>
          <a:lstStyle/>
          <a:p>
            <a:r>
              <a:rPr lang="de-DE" sz="3600" b="1" dirty="0"/>
              <a:t>Fachtagung </a:t>
            </a:r>
            <a:br>
              <a:rPr lang="de-DE" sz="3600" b="1" dirty="0"/>
            </a:br>
            <a:r>
              <a:rPr lang="de-DE" sz="3600" b="1" dirty="0"/>
              <a:t>Betriebsräte in Sportorganisationen</a:t>
            </a:r>
            <a:endParaRPr lang="en-GB" dirty="0"/>
          </a:p>
        </p:txBody>
      </p:sp>
      <p:sp>
        <p:nvSpPr>
          <p:cNvPr id="3" name="Subtitle 2">
            <a:extLst>
              <a:ext uri="{FF2B5EF4-FFF2-40B4-BE49-F238E27FC236}">
                <a16:creationId xmlns:a16="http://schemas.microsoft.com/office/drawing/2014/main" id="{2BB8FD96-A582-4DB6-B8D0-5FF5F7C453FD}"/>
              </a:ext>
            </a:extLst>
          </p:cNvPr>
          <p:cNvSpPr>
            <a:spLocks noGrp="1"/>
          </p:cNvSpPr>
          <p:nvPr>
            <p:ph type="subTitle" idx="1"/>
          </p:nvPr>
        </p:nvSpPr>
        <p:spPr/>
        <p:txBody>
          <a:bodyPr/>
          <a:lstStyle/>
          <a:p>
            <a:r>
              <a:rPr lang="en-GB" dirty="0"/>
              <a:t>Referent: Rechtsanwalt und FA f. </a:t>
            </a:r>
            <a:r>
              <a:rPr lang="en-GB" dirty="0" err="1"/>
              <a:t>ArbR</a:t>
            </a:r>
            <a:r>
              <a:rPr lang="en-GB" dirty="0"/>
              <a:t> </a:t>
            </a:r>
          </a:p>
          <a:p>
            <a:r>
              <a:rPr lang="en-GB" dirty="0"/>
              <a:t>Daniel Schäfer</a:t>
            </a:r>
          </a:p>
        </p:txBody>
      </p:sp>
    </p:spTree>
    <p:extLst>
      <p:ext uri="{BB962C8B-B14F-4D97-AF65-F5344CB8AC3E}">
        <p14:creationId xmlns:p14="http://schemas.microsoft.com/office/powerpoint/2010/main" val="159000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Die Beklagte gab dieser Forderung nach. Nachdem die Beklagte dem Arbeitnehmer in der Zeit von November 2017 bis Juni 2018 – wie auch der Klägerin – ein Grundentgelt </a:t>
            </a:r>
            <a:r>
              <a:rPr lang="de-DE" altLang="de-DE" sz="1800" dirty="0" err="1"/>
              <a:t>iHv</a:t>
            </a:r>
            <a:r>
              <a:rPr lang="de-DE" altLang="de-DE" sz="1800" dirty="0"/>
              <a:t>. 3.500,00 Euro gezahlt hatte, vereinbarte sie mit diesem ab dem 1. Juli 2018 eine Erhöhung des Grundentgelts auf 4.000,00 Euro brutto.</a:t>
            </a:r>
          </a:p>
          <a:p>
            <a:pPr marL="609600" indent="-609600" eaLnBrk="1" hangingPunct="1">
              <a:lnSpc>
                <a:spcPct val="90000"/>
              </a:lnSpc>
              <a:buFontTx/>
              <a:buNone/>
            </a:pPr>
            <a:r>
              <a:rPr lang="de-DE" altLang="de-DE" sz="1800" dirty="0"/>
              <a:t>	Zur Begründung berief sie sich u.a. darauf, dass der Arbeitnehmer einer ausgeschiedenen, besser vergüteten Vertriebsmitarbeiterin nachgefolgt sei. Mit ihrer Klage begehrt die Klägerin von der Beklagten die Zahlung rückständiger Vergütung sowie eine angemessenen Entschädigung </a:t>
            </a:r>
            <a:r>
              <a:rPr lang="de-DE" altLang="de-DE" sz="1800" dirty="0" err="1"/>
              <a:t>iHv</a:t>
            </a:r>
            <a:r>
              <a:rPr lang="de-DE" altLang="de-DE" sz="1800" dirty="0"/>
              <a:t>. mindestens 6.000,00 Euro wegen Benachteiligung wegen des Geschlechts.</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2: Entgeltgleichheit von Männern und</a:t>
            </a:r>
            <a:br>
              <a:rPr lang="de-DE" b="1" dirty="0"/>
            </a:br>
            <a:r>
              <a:rPr lang="de-DE" b="1" dirty="0"/>
              <a:t>Frauen</a:t>
            </a:r>
            <a:endParaRPr lang="en-GB" dirty="0"/>
          </a:p>
        </p:txBody>
      </p:sp>
    </p:spTree>
    <p:extLst>
      <p:ext uri="{BB962C8B-B14F-4D97-AF65-F5344CB8AC3E}">
        <p14:creationId xmlns:p14="http://schemas.microsoft.com/office/powerpoint/2010/main" val="39647835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Die Entscheidung: </a:t>
            </a:r>
          </a:p>
          <a:p>
            <a:pPr marL="609600" indent="-609600" eaLnBrk="1" hangingPunct="1">
              <a:lnSpc>
                <a:spcPct val="90000"/>
              </a:lnSpc>
              <a:buFontTx/>
              <a:buNone/>
            </a:pPr>
            <a:r>
              <a:rPr lang="de-DE" altLang="de-DE" sz="1800" dirty="0"/>
              <a:t>	Die Revision der Klägerin hatte vor dem Achten Senat des Bundesarbeitsgerichts ganz überwiegend Erfolg. Eine Frau hat Anspruch auf gleiches Entgelt für gleiche oder gleichwertige Arbeit, wenn der Arbeitgeber männlichen Kollegen aufgrund des Geschlechts ein höheres Entgelt zahlt. Daran ändert es nichts, wenn der männliche Kollege ein höheres Entgelt fordert und der Arbeitgeber dieser Forderung nachgibt. Die Klägerin hat deshalb einen Anspruch nach Art. 157 AEUV (Vertrag über die Arbeitsweise der Europäischen Union), § 3 Abs. 1 und § 7 </a:t>
            </a:r>
            <a:r>
              <a:rPr lang="de-DE" altLang="de-DE" sz="1800" dirty="0" err="1"/>
              <a:t>EntgTranspG</a:t>
            </a:r>
            <a:r>
              <a:rPr lang="de-DE" altLang="de-DE" sz="1800" dirty="0"/>
              <a:t> auf das gleiche Grundentgelt wie ihr männlicher Kollege. Der Umstand, dass die Klägerin für die gleiche Arbeit ein niedrigeres Grundentgelt erhalten hat als ihr männlicher Kollege, begründet die Vermutung nach § 22 AGG, dass die Benachteiligung aufgrund des Geschlechts erfolgt ist. Der Beklagten ist es nicht gelungen, diese Vermutung zu widerlegen.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2: Entgeltgleichheit von Männern und</a:t>
            </a:r>
            <a:br>
              <a:rPr lang="de-DE" b="1" dirty="0"/>
            </a:br>
            <a:r>
              <a:rPr lang="de-DE" b="1" dirty="0"/>
              <a:t>Frauen</a:t>
            </a:r>
            <a:endParaRPr lang="en-GB" dirty="0"/>
          </a:p>
        </p:txBody>
      </p:sp>
    </p:spTree>
    <p:extLst>
      <p:ext uri="{BB962C8B-B14F-4D97-AF65-F5344CB8AC3E}">
        <p14:creationId xmlns:p14="http://schemas.microsoft.com/office/powerpoint/2010/main" val="40290518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Praxistipp: </a:t>
            </a:r>
          </a:p>
          <a:p>
            <a:pPr marL="609600" indent="-609600" eaLnBrk="1" hangingPunct="1">
              <a:lnSpc>
                <a:spcPct val="90000"/>
              </a:lnSpc>
              <a:buFontTx/>
              <a:buNone/>
            </a:pPr>
            <a:r>
              <a:rPr lang="de-DE" altLang="de-DE" sz="1800" dirty="0"/>
              <a:t>	Der Betriebsausschuss oder ein nach § 28 BetrVG gebildeter Ausschuss ist gemäß § 80 Abs. 2 BetrVG berechtigt, in die Listen über die Bruttolöhne und –</a:t>
            </a:r>
            <a:r>
              <a:rPr lang="de-DE" altLang="de-DE" sz="1800" dirty="0" err="1"/>
              <a:t>gehälter</a:t>
            </a:r>
            <a:r>
              <a:rPr lang="de-DE" altLang="de-DE" sz="1800" dirty="0"/>
              <a:t> Einblick zu nehmen. Sofern ein solcher nicht besteht, steht dem Betriebsrat dieses Recht zu. Dieses Recht sollte genutzt werden, um Entgeltungleichheiten unter Beschäftigten beim Arbeitgeber zu hinterfragen und auf die neue Rechtsprechung aufmerksam zu machen. Differenzierungen in Bezug auf die Entgelthöhe sind nur zulässig, sofern sie objektiv und geschlechtsneutral begründet sind. Einklagen muss die rückständige Vergütung und Entschädigung jedoch jede Arbeitnehmerin und jeder Arbeitnehmer selbst.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2: Entgeltgleichheit von Männern und</a:t>
            </a:r>
            <a:br>
              <a:rPr lang="de-DE" b="1" dirty="0"/>
            </a:br>
            <a:r>
              <a:rPr lang="de-DE" b="1" dirty="0"/>
              <a:t>Frauen</a:t>
            </a:r>
            <a:endParaRPr lang="en-GB" dirty="0"/>
          </a:p>
        </p:txBody>
      </p:sp>
    </p:spTree>
    <p:extLst>
      <p:ext uri="{BB962C8B-B14F-4D97-AF65-F5344CB8AC3E}">
        <p14:creationId xmlns:p14="http://schemas.microsoft.com/office/powerpoint/2010/main" val="35845046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a:t>
            </a:r>
            <a:r>
              <a:rPr lang="de-DE" altLang="de-DE" sz="1800" b="1" dirty="0"/>
              <a:t>Bundesarbeitsgericht, Urteil vom 8. Dezember 2022 – 6 AZR 31/22</a:t>
            </a:r>
          </a:p>
          <a:p>
            <a:pPr marL="609600" indent="-609600" eaLnBrk="1" hangingPunct="1">
              <a:lnSpc>
                <a:spcPct val="90000"/>
              </a:lnSpc>
              <a:buFontTx/>
              <a:buNone/>
            </a:pPr>
            <a:r>
              <a:rPr lang="de-DE" altLang="de-DE" sz="1800" dirty="0"/>
              <a:t>	</a:t>
            </a:r>
            <a:r>
              <a:rPr lang="de-DE" altLang="de-DE" sz="1800" u="sng" dirty="0"/>
              <a:t>Der Tenor der Entscheidung:</a:t>
            </a:r>
          </a:p>
          <a:p>
            <a:pPr marL="609600" indent="-609600" eaLnBrk="1" hangingPunct="1">
              <a:lnSpc>
                <a:spcPct val="90000"/>
              </a:lnSpc>
              <a:buFontTx/>
              <a:buNone/>
            </a:pPr>
            <a:r>
              <a:rPr lang="de-DE" altLang="de-DE" sz="1800" dirty="0"/>
              <a:t>	Bei einer betriebsbedingten Kündigung hat die Auswahl des zu kündigenden Arbeitnehmers anhand der in § 1 Abs. 3 Satz 1 KSchG bzw. § 125 Abs. 1 Satz 1 Nr. 2 InsO genannten Kriterien zu erfolgen. Bei der Gewichtung des Lebensalters kann hierbei zu Lasten des Arbeitnehmers berücksichtigt werden, dass er bereits eine (vorgezogene) Rente wegen Alters abschlagsfrei bezieht. Das Gleiche gilt, wenn der Arbeitnehmer rentennah ist, weil er eine solche abschlagsfreie Rente oder die Regelaltersrente spätestens innerhalb von zwei Jahren nach dem in Aussicht genommenen Ende des Arbeitsverhältnisses beziehen kann. Lediglich eine Altersrente für schwerbehinderte Menschen darf insoweit nicht berücksichtigt werden.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10619055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Die 1957 geborene Klägerin war seit 1972 bei der Insolvenzschuldnerin beschäftigt. Nach Eröffnung des Insolvenzverfahrens schloss der zum Insolvenzverwalter bestellte Beklagte mit dem Betriebsrat einen ersten Interessenausgleich mit Namensliste, der die Kündigung von 61 der 396 beschäftigten Arbeitnehmer vorsah. Als zu kündigende Arbeitnehmerin war die Klägerin in der Namensliste genannt. Mit Schreiben vom 27. März 2020 kündigte der beklagte Insolvenzverwalter das Arbeitsverhältnis zum 30. Juni 2020. Die Klägerin hält die Kündigung für unwirksam. Der beklagte Insolvenzverwalter ist der gegenteiligen Ansicht.</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30290721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Die Klägerin sei in ihrer Vergleichsgruppe – auch in Bezug auf den von ihr benannten, 1986 geborenen und seit 2012 beschäftigten Kollegen – sozial am wenigsten schutzwürdig. Sie habe als einzige die Möglichkeit, ab 1. Dezember 2020 und damit zeitnah im Anschluss an das beendete Arbeitsverhältnis eine Altersrente für besonders langjährig Beschäftigte (§§ 38, 236 b SGB VI) zu beziehen. Aus diesem Grund falle sie hinter alle anderen vergleichbaren Arbeitnehmer zurück. Nach erneuten Verhandlungen mit dem Betriebsrat vereinbarte der beklagte Insolvenzverwalter mit diesem Ende Juni 2020 wegen der nunmehr beabsichtigten Betriebsstilllegung nach Ausproduktion zum 31. Mai 2021 einen zweiten Interessenausgleich mit Namensliste. Der beklagte Insolvenzverwalter kündigte der auf der Namensliste aufgeführten Klägerin vorsorglich erneut am 29. Juni 2020 zum 30. September 2020. Die Klägerin erhob auch gegen diese Kündigung Kündigungsschutzklage.</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35121047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Die Entscheidung: </a:t>
            </a:r>
          </a:p>
          <a:p>
            <a:pPr marL="609600" indent="-609600" eaLnBrk="1" hangingPunct="1">
              <a:lnSpc>
                <a:spcPct val="90000"/>
              </a:lnSpc>
              <a:buFontTx/>
              <a:buNone/>
            </a:pPr>
            <a:r>
              <a:rPr lang="de-DE" altLang="de-DE" sz="1800" dirty="0"/>
              <a:t>	Das Arbeitsgericht hat beiden Kündigungsschutzanträgen stattgegeben. Das Landesarbeitsgericht hat die hiergegen gerichtete Berufung des beklagten Insolvenzverwalters zurückgewiesen. Die Revision des beklagten Insolvenzverwalters hatte vor dem Sechsten Senat des Bundesarbeitsgerichts nur teilweise Erfolg. Der Senat befand die erste Kündigung vom 27. März 2020 wie die Vorinstanzen im Ergebnis für unwirksam. Allerdings durften die Betriebsparteien die Rentennähe der Klägerin bei der Sozialauswahl bezogen auf das Kriterium „Lebensalter“ berücksichtigen. Sinn und Zweck der sozialen Auswahl ist es, unter Berücksichtigung der im Gesetz genannten Auswahlkriterien gegenüber demjenigen Arbeitnehmer eine Kündigung zu erklären, der sozial am wenigsten schutzbedürftig ist.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36812313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Das Auswahlkriterium „Lebensalter“ ist dabei ambivalent. Zwar nimmt die soziale Schutzbedürftigkeit zunächst mit steigendem Lebensalter zu, weil lebensältere Arbeitnehmer nach wie vor typischerweise schlechtere Vermittlungschancen auf dem Arbeitsmarkt haben. Sie fällt aber wieder ab, wenn der Arbeitnehmer entweder spätestens innerhalb von zwei Jahren nach dem Ende des Arbeitsverhältnisses über ein Ersatzeinkommen in Form einer abschlagsfreien Rente wegen Alters – mit Ausnahme der Altersrente für schwerbehinderte Menschen (§§ 37, 236 a SGB VI) – verfügen kann oder über ein solches bereits verfügt, weil er eine abschlagsfreie Rente wegen Alters bezieht. Diese Umstände können der Arbeitgeber bzw. die Betriebsparteien bei dem Auswahlkriterium „Lebensalter“ zum Nachteil des Arbeitnehmers berücksichtigen.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13129529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Insoweit billigen ihnen § 1 Abs. 3 KSchG, § 125 Abs.1 Satz 1 Nr. 2 InsO einen Wertungsspielraum zu. Die streitbefangene Kündigung vom 27. März 2020 war im Ergebnis dennoch unwirksam, weil die Auswahl der Klägerin im vorliegenden Fall allein wegen ihrer Rentennähe unter Außerachtlassung der anderen Auswahlkriterien „Betriebszugehörigkeit“ und „Unterhaltspflichten“ erfolgte und deswegen grob fehlerhaft war. Im Hinblick auf die vorsorgliche Kündigung vom 29. Juni 2020 hatte die Revision des beklagten Insolvenzverwalters demgegenüber Erfolg. Diese Kündigung ist wirksam und hat das Arbeitsverhältnis der Parteien mit Ablauf des 30. September 2020 aufgelöst.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28033571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Praxistipp: </a:t>
            </a:r>
          </a:p>
          <a:p>
            <a:pPr marL="609600" indent="-609600" eaLnBrk="1" hangingPunct="1">
              <a:lnSpc>
                <a:spcPct val="90000"/>
              </a:lnSpc>
              <a:buFontTx/>
              <a:buNone/>
            </a:pPr>
            <a:r>
              <a:rPr lang="de-DE" altLang="de-DE" sz="1800" dirty="0"/>
              <a:t>	Das Bundesarbeitsgericht hat klargestellt, dass eine „Rentennähe“ nicht per se ausreichend ist, um einen Arbeitnehmer mit dem Argument kündigen zu können, „er gehe ja zeitnah in Rente und habe daher keine/kaum Nachteile“. Allerdings weist das Bundesarbeitsgericht auch darauf hin, dass Arbeitgeber eine Rentennähe durchaus in die Sozialauswahl einfließen lassen können. Betriebsräte sollten sowohl im Rahmen von Anhörungen nach § 102 BetrVG als auch insbesondere bei Verhandlungen von Interessenausgleich und Sozialplänen aufgrund einer geplanten Personalabbaumaßnahme prüfen, ob und wie der Arbeitgeber das Kriterium „Rentennähe“ berücksichtigt hat und der Kündigung beispielsweise nach § 102 Abs. 3 Nr. 1 BetrVG widersprechen, weil die Sozialauswahl „fehlerhaft“ ist.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3: Berücksichtigung der Rentennähe bei</a:t>
            </a:r>
            <a:br>
              <a:rPr lang="de-DE" b="1" dirty="0"/>
            </a:br>
            <a:r>
              <a:rPr lang="de-DE" b="1" dirty="0"/>
              <a:t>der sozialen Auswahl</a:t>
            </a:r>
            <a:endParaRPr lang="en-GB" dirty="0"/>
          </a:p>
        </p:txBody>
      </p:sp>
    </p:spTree>
    <p:extLst>
      <p:ext uri="{BB962C8B-B14F-4D97-AF65-F5344CB8AC3E}">
        <p14:creationId xmlns:p14="http://schemas.microsoft.com/office/powerpoint/2010/main" val="29439602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1BB3-28ED-4AC9-B16A-EB499221ABDF}"/>
              </a:ext>
            </a:extLst>
          </p:cNvPr>
          <p:cNvSpPr>
            <a:spLocks noGrp="1"/>
          </p:cNvSpPr>
          <p:nvPr>
            <p:ph type="title"/>
          </p:nvPr>
        </p:nvSpPr>
        <p:spPr/>
        <p:txBody>
          <a:bodyPr>
            <a:normAutofit/>
          </a:bodyPr>
          <a:lstStyle/>
          <a:p>
            <a:r>
              <a:rPr lang="de-DE" sz="3200" b="1" dirty="0"/>
              <a:t>Teil I: Aktuelle Entscheidungen und ihre Folgen für die BR-Arbeit</a:t>
            </a:r>
            <a:endParaRPr lang="en-GB" sz="3200" b="1" dirty="0"/>
          </a:p>
        </p:txBody>
      </p:sp>
      <p:sp>
        <p:nvSpPr>
          <p:cNvPr id="5" name="Inhaltsplatzhalter 4">
            <a:extLst>
              <a:ext uri="{FF2B5EF4-FFF2-40B4-BE49-F238E27FC236}">
                <a16:creationId xmlns:a16="http://schemas.microsoft.com/office/drawing/2014/main" id="{DDC95B96-595F-7198-4416-1ED561A5C2AD}"/>
              </a:ext>
            </a:extLst>
          </p:cNvPr>
          <p:cNvSpPr>
            <a:spLocks noGrp="1"/>
          </p:cNvSpPr>
          <p:nvPr>
            <p:ph idx="1"/>
          </p:nvPr>
        </p:nvSpPr>
        <p:spPr/>
        <p:txBody>
          <a:bodyPr/>
          <a:lstStyle/>
          <a:p>
            <a:r>
              <a:rPr lang="de-DE" dirty="0"/>
              <a:t>2022/2023</a:t>
            </a:r>
          </a:p>
        </p:txBody>
      </p:sp>
      <p:pic>
        <p:nvPicPr>
          <p:cNvPr id="4" name="Grafik 3" descr="Ein Bild, das Schwarz, Dunkelheit enthält.&#10;&#10;Automatisch generierte Beschreibung">
            <a:extLst>
              <a:ext uri="{FF2B5EF4-FFF2-40B4-BE49-F238E27FC236}">
                <a16:creationId xmlns:a16="http://schemas.microsoft.com/office/drawing/2014/main" id="{FBDED2D4-F45D-EF10-0CC3-91A2EBAF2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754256"/>
            <a:ext cx="1029009" cy="1029009"/>
          </a:xfrm>
          <a:prstGeom prst="rect">
            <a:avLst/>
          </a:prstGeom>
        </p:spPr>
      </p:pic>
    </p:spTree>
    <p:extLst>
      <p:ext uri="{BB962C8B-B14F-4D97-AF65-F5344CB8AC3E}">
        <p14:creationId xmlns:p14="http://schemas.microsoft.com/office/powerpoint/2010/main" val="210586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a:t>
            </a:r>
            <a:r>
              <a:rPr lang="de-DE" altLang="de-DE" sz="1800" b="1" dirty="0"/>
              <a:t>Landesarbeitsgericht München, Beschluss vom 22.05.2023 – 4 TaBV 24/23</a:t>
            </a:r>
          </a:p>
          <a:p>
            <a:pPr marL="609600" indent="-609600" eaLnBrk="1" hangingPunct="1">
              <a:lnSpc>
                <a:spcPct val="90000"/>
              </a:lnSpc>
              <a:buFontTx/>
              <a:buNone/>
            </a:pPr>
            <a:r>
              <a:rPr lang="de-DE" altLang="de-DE" sz="1800" dirty="0"/>
              <a:t>	</a:t>
            </a:r>
            <a:r>
              <a:rPr lang="de-DE" altLang="de-DE" sz="1800" u="sng" dirty="0"/>
              <a:t>Der Tenor der Entscheidung:</a:t>
            </a:r>
          </a:p>
          <a:p>
            <a:pPr marL="609600" indent="-609600" eaLnBrk="1" hangingPunct="1">
              <a:lnSpc>
                <a:spcPct val="90000"/>
              </a:lnSpc>
              <a:buFontTx/>
              <a:buNone/>
            </a:pPr>
            <a:r>
              <a:rPr lang="de-DE" altLang="de-DE" sz="1800" dirty="0"/>
              <a:t>	Dem Betriebsrat steht nach bei der Ausgestaltung der Arbeitszeiterfassung ein Initiativrecht zu.</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4: Initiativrecht des Betriebsrates bei der</a:t>
            </a:r>
            <a:br>
              <a:rPr lang="de-DE" b="1" dirty="0"/>
            </a:br>
            <a:r>
              <a:rPr lang="de-DE" b="1" dirty="0"/>
              <a:t>Ausgestaltung der </a:t>
            </a:r>
            <a:r>
              <a:rPr lang="de-DE" b="1" dirty="0" err="1"/>
              <a:t>Arbeitszeiterfas</a:t>
            </a:r>
            <a:r>
              <a:rPr lang="de-DE" b="1" dirty="0"/>
              <a:t>-</a:t>
            </a:r>
            <a:br>
              <a:rPr lang="de-DE" b="1" dirty="0"/>
            </a:br>
            <a:r>
              <a:rPr lang="de-DE" b="1" dirty="0" err="1"/>
              <a:t>sung</a:t>
            </a:r>
            <a:endParaRPr lang="en-GB" dirty="0"/>
          </a:p>
        </p:txBody>
      </p:sp>
    </p:spTree>
    <p:extLst>
      <p:ext uri="{BB962C8B-B14F-4D97-AF65-F5344CB8AC3E}">
        <p14:creationId xmlns:p14="http://schemas.microsoft.com/office/powerpoint/2010/main" val="22846046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Der Betriebsrat forderte die Arbeitgeberin zur Aufnahme von Verhandlungen über die Ausgestaltung der Arbeitszeiterfassung der Beschäftigten im Außendienst des Unternehmens auf. Für den Innen-dienst wurde durch Konzernbetriebsvereinbarungen die Arbeitszeit und deren Erfassung über SAP bereits geregelt. Die Arbeitgeberin sah für die Aufnahme der vom Betriebsrat geforderten Verhandlungen kein Erfordernis, da sie sich grundsätzlich bereits für ein System der elektronischen Arbeitszeiterfassung entschieden habe. Für entsprechende Regelungen wie im Innendienst sei der Konzernbetriebsrat zuständig. Wegen der anstehenden gesetzlichen Regelung und der geplanten Tariföffnung wolle man aktuell nichts regeln und erwarte, dass der Außendienst nicht unter die Aufzeichnungspflicht fallen werde. Daraufhin beantragte der Betriebsrat die Einsetzung einer Einigungsstelle.</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4: Initiativrecht des Betriebsrates bei der</a:t>
            </a:r>
            <a:br>
              <a:rPr lang="de-DE" b="1" dirty="0"/>
            </a:br>
            <a:r>
              <a:rPr lang="de-DE" b="1" dirty="0"/>
              <a:t>Ausgestaltung der </a:t>
            </a:r>
            <a:r>
              <a:rPr lang="de-DE" b="1" dirty="0" err="1"/>
              <a:t>Arbeitszeiterfas</a:t>
            </a:r>
            <a:r>
              <a:rPr lang="de-DE" b="1" dirty="0"/>
              <a:t>-</a:t>
            </a:r>
            <a:br>
              <a:rPr lang="de-DE" b="1" dirty="0"/>
            </a:br>
            <a:r>
              <a:rPr lang="de-DE" b="1" dirty="0" err="1"/>
              <a:t>sung</a:t>
            </a:r>
            <a:endParaRPr lang="en-GB" dirty="0"/>
          </a:p>
        </p:txBody>
      </p:sp>
    </p:spTree>
    <p:extLst>
      <p:ext uri="{BB962C8B-B14F-4D97-AF65-F5344CB8AC3E}">
        <p14:creationId xmlns:p14="http://schemas.microsoft.com/office/powerpoint/2010/main" val="10694852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Die Entscheidung: </a:t>
            </a:r>
          </a:p>
          <a:p>
            <a:pPr marL="609600" indent="-609600" eaLnBrk="1" hangingPunct="1">
              <a:lnSpc>
                <a:spcPct val="90000"/>
              </a:lnSpc>
              <a:buFontTx/>
              <a:buNone/>
            </a:pPr>
            <a:r>
              <a:rPr lang="de-DE" altLang="de-DE" sz="1800" dirty="0"/>
              <a:t>	Das ArbG München kam dem Antrag des Betriebsrats auf Einrichtung einer Einigungsstelle nach. In seiner Entscheidung wies das Gericht darauf hin, dass die Einigungsstelle entsprechend der Entscheidung des Bundesarbeitsgerichts vom 13.09.2022, AZ 1 ABR 22/21 nicht offensichtlich unzuständig sei. Denn bei dem Wunsch des Betriebsrates gehe es nicht um das für die Arbeitgeberin gesetzlich verpflichtende und somit mitbestimmungsfreie „Ob“ der Zeiterfassung. Es gehe vielmehr um die Frage des „Wie“ der Zeiterfassung. Das LAG München hat mit seiner Entscheidung vom 22.5.2023 die Beschwerde der Arbeitgeberin zurückgewiesen und die Entscheidung des Arbeitsgerichts bestätigt.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4: Initiativrecht des Betriebsrates bei der</a:t>
            </a:r>
            <a:br>
              <a:rPr lang="de-DE" b="1" dirty="0"/>
            </a:br>
            <a:r>
              <a:rPr lang="de-DE" b="1" dirty="0"/>
              <a:t>Ausgestaltung der </a:t>
            </a:r>
            <a:r>
              <a:rPr lang="de-DE" b="1" dirty="0" err="1"/>
              <a:t>Arbeitszeiterfas</a:t>
            </a:r>
            <a:r>
              <a:rPr lang="de-DE" b="1" dirty="0"/>
              <a:t>-</a:t>
            </a:r>
            <a:br>
              <a:rPr lang="de-DE" b="1" dirty="0"/>
            </a:br>
            <a:r>
              <a:rPr lang="de-DE" b="1" dirty="0" err="1"/>
              <a:t>sung</a:t>
            </a:r>
            <a:endParaRPr lang="en-GB" dirty="0"/>
          </a:p>
        </p:txBody>
      </p:sp>
    </p:spTree>
    <p:extLst>
      <p:ext uri="{BB962C8B-B14F-4D97-AF65-F5344CB8AC3E}">
        <p14:creationId xmlns:p14="http://schemas.microsoft.com/office/powerpoint/2010/main" val="23801750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Praxistipp: </a:t>
            </a:r>
          </a:p>
          <a:p>
            <a:pPr marL="609600" indent="-609600" eaLnBrk="1" hangingPunct="1">
              <a:lnSpc>
                <a:spcPct val="90000"/>
              </a:lnSpc>
              <a:buFontTx/>
              <a:buNone/>
            </a:pPr>
            <a:r>
              <a:rPr lang="de-DE" altLang="de-DE" sz="1800" dirty="0"/>
              <a:t>	Die – noch nicht rechtskräftige – Entscheidung des LAG München erkennt das Initiativrecht des Betriebsrates bei der Ausgestaltung der Arbeitszeiterfassung an. Danach kann sich der Arbeitgeber nicht darauf berufen, noch keine Entscheidung darüber getroffen zu haben, ob er sich rechtmäßig verhalten und der Pflicht zum Handeln nachkommen möchte. Eine Vorentscheidung über die Art der Zeiterfassung kann er ebenfalls nicht treffen, wenn diese dann möglicherweise die Mitbestimmung des Konzernbetriebsrats erfordert. Denn gerade die Entscheidung über die geeignete Art der Zeiterfassung sei Gegenstand der Mitbestimmung des in der Regel lokalen Betriebsrats.</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4: Initiativrecht des Betriebsrates bei der</a:t>
            </a:r>
            <a:br>
              <a:rPr lang="de-DE" b="1" dirty="0"/>
            </a:br>
            <a:r>
              <a:rPr lang="de-DE" b="1" dirty="0"/>
              <a:t>Ausgestaltung der </a:t>
            </a:r>
            <a:r>
              <a:rPr lang="de-DE" b="1" dirty="0" err="1"/>
              <a:t>Arbeitszeiterfas</a:t>
            </a:r>
            <a:r>
              <a:rPr lang="de-DE" b="1" dirty="0"/>
              <a:t>-</a:t>
            </a:r>
            <a:br>
              <a:rPr lang="de-DE" b="1" dirty="0"/>
            </a:br>
            <a:r>
              <a:rPr lang="de-DE" b="1" dirty="0" err="1"/>
              <a:t>sung</a:t>
            </a:r>
            <a:endParaRPr lang="en-GB" dirty="0"/>
          </a:p>
        </p:txBody>
      </p:sp>
    </p:spTree>
    <p:extLst>
      <p:ext uri="{BB962C8B-B14F-4D97-AF65-F5344CB8AC3E}">
        <p14:creationId xmlns:p14="http://schemas.microsoft.com/office/powerpoint/2010/main" val="17479746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a:t>
            </a:r>
            <a:r>
              <a:rPr lang="de-DE" altLang="de-DE" sz="1800" b="1" dirty="0"/>
              <a:t>Bundesarbeitsgericht, Urteil vom 6. Juni 2023 – 9 AZR 383/19</a:t>
            </a:r>
          </a:p>
          <a:p>
            <a:pPr marL="609600" indent="-609600" eaLnBrk="1" hangingPunct="1">
              <a:lnSpc>
                <a:spcPct val="90000"/>
              </a:lnSpc>
              <a:buFontTx/>
              <a:buNone/>
            </a:pPr>
            <a:r>
              <a:rPr lang="de-DE" altLang="de-DE" sz="1800" dirty="0"/>
              <a:t>	</a:t>
            </a:r>
            <a:r>
              <a:rPr lang="de-DE" altLang="de-DE" sz="1800" u="sng" dirty="0"/>
              <a:t>Der Tenor der Entscheidung:</a:t>
            </a:r>
          </a:p>
          <a:p>
            <a:pPr marL="609600" indent="-609600" eaLnBrk="1" hangingPunct="1">
              <a:lnSpc>
                <a:spcPct val="90000"/>
              </a:lnSpc>
              <a:buFontTx/>
              <a:buNone/>
            </a:pPr>
            <a:r>
              <a:rPr lang="de-DE" altLang="de-DE" sz="1800" dirty="0"/>
              <a:t>	Der Vorsitz im Betriebsrat steht einer Wahrnehmung der Aufgaben des Beauftragten für den Datenschutz typischerweise entgegen und berechtigt den Arbeitgeber in aller Regel, die Bestellung zum Datenschutzbeauftragten zu widerrufen.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5: Betriebsratsvorsitzender als Daten-</a:t>
            </a:r>
            <a:br>
              <a:rPr lang="de-DE" b="1" dirty="0"/>
            </a:br>
            <a:r>
              <a:rPr lang="de-DE" b="1" dirty="0"/>
              <a:t>schutzbeauftragter?</a:t>
            </a:r>
            <a:endParaRPr lang="en-GB" dirty="0"/>
          </a:p>
        </p:txBody>
      </p:sp>
    </p:spTree>
    <p:extLst>
      <p:ext uri="{BB962C8B-B14F-4D97-AF65-F5344CB8AC3E}">
        <p14:creationId xmlns:p14="http://schemas.microsoft.com/office/powerpoint/2010/main" val="258887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Der bei der Beklagten angestellte Kläger ist Vorsitzender des Betriebsrats und in dieser Funktion teilweise von der Arbeit freigestellt. Mit Wirkung zum 1. Juni 2015 wurde er von der Beklagten und weiteren in Deutschland ansässigen Tochtergesellschaften zum Datenschutzbeauftragten bestellt. Auf Veranlassung des Thüringer Landesbeauftragten für Datenschutz und Informationsfreiheit widerriefen die Beklagte und die weiteren Konzernunternehmen die Bestellung des Klägers am 1. Dezember 2017 wegen einer Inkompatibilität der Ämter mit sofortiger Wirkung.</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5: Betriebsratsvorsitzender als Daten-</a:t>
            </a:r>
            <a:br>
              <a:rPr lang="de-DE" b="1" dirty="0"/>
            </a:br>
            <a:r>
              <a:rPr lang="de-DE" b="1" dirty="0"/>
              <a:t>schutzbeauftragter?</a:t>
            </a:r>
            <a:endParaRPr lang="en-GB" dirty="0"/>
          </a:p>
        </p:txBody>
      </p:sp>
    </p:spTree>
    <p:extLst>
      <p:ext uri="{BB962C8B-B14F-4D97-AF65-F5344CB8AC3E}">
        <p14:creationId xmlns:p14="http://schemas.microsoft.com/office/powerpoint/2010/main" val="23931407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Nach Inkrafttreten Datenschutz-Grundverordnung (DSGVO) beriefen sie den Kläger vorsorglich mit Schreiben vom 25. Mai 2018 gemäß Art. 38 Abs. 3 Satz 2 DSGVO als Datenschutzbeauftragten ab. Der Kläger hat geltend gemacht, seine Rechtsstellung als betrieblicher Daten- schutzbeauftragter der Beklagten bestehe unverändert fort. Die Beklagte hat die Auffassung vertreten, Interessenkonflikte bei der Wahrnehmung der Aufgaben als Datenschutzbeauftragter und Betriebsratsvorsitzender ließen sich nicht ausschließen. Die Unvereinbarkeit beider Ämter stellten einen wichtigen Grund zur Abberufung des Klägers dar.</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5: Betriebsratsvorsitzender als Daten-</a:t>
            </a:r>
            <a:br>
              <a:rPr lang="de-DE" b="1" dirty="0"/>
            </a:br>
            <a:r>
              <a:rPr lang="de-DE" b="1" dirty="0"/>
              <a:t>schutzbeauftragter?</a:t>
            </a:r>
            <a:endParaRPr lang="en-GB" dirty="0"/>
          </a:p>
        </p:txBody>
      </p:sp>
    </p:spTree>
    <p:extLst>
      <p:ext uri="{BB962C8B-B14F-4D97-AF65-F5344CB8AC3E}">
        <p14:creationId xmlns:p14="http://schemas.microsoft.com/office/powerpoint/2010/main" val="21676012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Die Entscheidung: </a:t>
            </a:r>
          </a:p>
          <a:p>
            <a:pPr marL="609600" indent="-609600" eaLnBrk="1" hangingPunct="1">
              <a:lnSpc>
                <a:spcPct val="90000"/>
              </a:lnSpc>
              <a:buFontTx/>
              <a:buNone/>
            </a:pPr>
            <a:r>
              <a:rPr lang="de-DE" altLang="de-DE" sz="1800" dirty="0"/>
              <a:t>	Die Vorinstanzen haben der Klage stattgegeben. Die dagegen erhobene Revision der Beklagten hatte vor dem Neunten Senat des Bundesarbeitsgerichts Erfolg. Der Widerruf der Bestellung vom 1. Dezember 2017 war aus wichtigem Grund </a:t>
            </a:r>
            <a:r>
              <a:rPr lang="de-DE" altLang="de-DE" sz="1800" dirty="0" err="1"/>
              <a:t>iSv</a:t>
            </a:r>
            <a:r>
              <a:rPr lang="de-DE" altLang="de-DE" sz="1800" dirty="0"/>
              <a:t>. § 4f Abs. 3 Satz 4 BDSG aF </a:t>
            </a:r>
            <a:r>
              <a:rPr lang="de-DE" altLang="de-DE" sz="1800" dirty="0" err="1"/>
              <a:t>iVm</a:t>
            </a:r>
            <a:r>
              <a:rPr lang="de-DE" altLang="de-DE" sz="1800" dirty="0"/>
              <a:t>. § 626 Abs. 1 BGB gerechtfertigt. Ein solcher liegt vor, wenn der zum Beauftragten für den Datenschutz bestellte Arbeitnehmer die für die Aufgabenerfüllung erforderliche Fachkunde oder Zuverlässigkeit nicht (mehr) besitzt. Die Zuverlässigkeit kann in Frage stehen, wenn Interessenkonflikte drohen. Ein abberufungsrelevanter Interessenkonflikt ist anzunehmen, wenn der Datenschutzbeauftragte innerhalb einer Einrichtung eine Position bekleidet, die die Festlegung von Zwecken und Mitteln der Verarbeitung personenbezogener Daten zum Gegenstand hat.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5: Betriebsratsvorsitzender als Daten-</a:t>
            </a:r>
            <a:br>
              <a:rPr lang="de-DE" b="1" dirty="0"/>
            </a:br>
            <a:r>
              <a:rPr lang="de-DE" b="1" dirty="0"/>
              <a:t>schutzbeauftragter?</a:t>
            </a:r>
            <a:endParaRPr lang="en-GB" dirty="0"/>
          </a:p>
        </p:txBody>
      </p:sp>
    </p:spTree>
    <p:extLst>
      <p:ext uri="{BB962C8B-B14F-4D97-AF65-F5344CB8AC3E}">
        <p14:creationId xmlns:p14="http://schemas.microsoft.com/office/powerpoint/2010/main" val="2232479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Diese vom Gerichtshof der Europäischen Union (EuGH 9. Februar 2023 – C-453/21 – [X-FAB Dresden]) zu einem Interessenkonflikt </a:t>
            </a:r>
            <a:r>
              <a:rPr lang="de-DE" altLang="de-DE" sz="1800" dirty="0" err="1"/>
              <a:t>iSv</a:t>
            </a:r>
            <a:r>
              <a:rPr lang="de-DE" altLang="de-DE" sz="1800" dirty="0"/>
              <a:t>. Art. 38 Abs. 6 Satz 2 DSGVO vorgenommene Wertung gilt nicht erst seit Novellierung des Datenschutzrechts aufgrund der DSGVO, sondern entsprach bereits der Rechtslage im Geltungsbereich des BDSG aF. Die Aufgaben eines Betriebsratsvorsitzenden und eines Datenschutzbeauftragten können danach typischerweise nicht durch dieselbe Person ohne Interessenkonflikt ausgeübt werden. Personenbezogene Daten dürfen dem Betriebsrat nur zu Zwecken zur Verfügung gestellt werden, die das Betriebsverfassungsgesetz ausdrücklich vorsieht. Der Betriebsrat entscheidet durch Gremiumsbeschluss darüber, unter welchen konkreten Umständen er in Ausübung seiner gesetzlichen Aufgaben welche personenbezogenen Daten vom Arbeitgeber fordert und auf welche Weise er diese anschließend verarbeitet. In diesem Rahmen legt er die Zwecke und Mit-</a:t>
            </a:r>
            <a:r>
              <a:rPr lang="de-DE" altLang="de-DE" sz="1800" dirty="0" err="1"/>
              <a:t>tel</a:t>
            </a:r>
            <a:r>
              <a:rPr lang="de-DE" altLang="de-DE" sz="1800" dirty="0"/>
              <a:t> der Verarbeitung personenbezogener Daten fest.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5: Betriebsratsvorsitzender als Daten-</a:t>
            </a:r>
            <a:br>
              <a:rPr lang="de-DE" b="1" dirty="0"/>
            </a:br>
            <a:r>
              <a:rPr lang="de-DE" b="1" dirty="0"/>
              <a:t>schutzbeauftragter?</a:t>
            </a:r>
            <a:endParaRPr lang="en-GB" dirty="0"/>
          </a:p>
        </p:txBody>
      </p:sp>
    </p:spTree>
    <p:extLst>
      <p:ext uri="{BB962C8B-B14F-4D97-AF65-F5344CB8AC3E}">
        <p14:creationId xmlns:p14="http://schemas.microsoft.com/office/powerpoint/2010/main" val="36071129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Praxistipp: </a:t>
            </a:r>
          </a:p>
          <a:p>
            <a:pPr marL="609600" indent="-609600" eaLnBrk="1" hangingPunct="1">
              <a:lnSpc>
                <a:spcPct val="90000"/>
              </a:lnSpc>
              <a:buFontTx/>
              <a:buNone/>
            </a:pPr>
            <a:r>
              <a:rPr lang="de-DE" altLang="de-DE" sz="1800" dirty="0"/>
              <a:t>	Inwieweit jedes „normale“ Betriebsratsmitglied als Datenschutzbeauftragter die Einhaltung der gesetzlichen Pflichten des Datenschutzes hinreichend unabhängig überwachen kann, bedurfte hier keiner abschließenden Entscheidung, so dass bei Vorliegen dieser </a:t>
            </a:r>
            <a:r>
              <a:rPr lang="de-DE" altLang="de-DE" sz="1800"/>
              <a:t>beiden Funktionen in </a:t>
            </a:r>
            <a:r>
              <a:rPr lang="de-DE" altLang="de-DE" sz="1800" dirty="0"/>
              <a:t>der Praxis das Gericht erneut </a:t>
            </a:r>
            <a:r>
              <a:rPr lang="de-DE" altLang="de-DE" sz="1800"/>
              <a:t>eine Bewertung </a:t>
            </a:r>
            <a:r>
              <a:rPr lang="de-DE" altLang="de-DE" sz="1800" dirty="0"/>
              <a:t>vornehmen müsste.</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5: Betriebsratsvorsitzender als Daten-</a:t>
            </a:r>
            <a:br>
              <a:rPr lang="de-DE" b="1" dirty="0"/>
            </a:br>
            <a:r>
              <a:rPr lang="de-DE" b="1" dirty="0"/>
              <a:t>schutzbeauftragter?</a:t>
            </a:r>
            <a:endParaRPr lang="en-GB" dirty="0"/>
          </a:p>
        </p:txBody>
      </p:sp>
    </p:spTree>
    <p:extLst>
      <p:ext uri="{BB962C8B-B14F-4D97-AF65-F5344CB8AC3E}">
        <p14:creationId xmlns:p14="http://schemas.microsoft.com/office/powerpoint/2010/main" val="13569595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a:t>
            </a:r>
            <a:r>
              <a:rPr lang="de-DE" altLang="de-DE" sz="1800" b="1" dirty="0"/>
              <a:t>Landesarbeitsgericht Köln, Beschluss vom 20. Januar 2023 – 9 TaBV 33/22</a:t>
            </a:r>
          </a:p>
          <a:p>
            <a:pPr marL="609600" indent="-609600" eaLnBrk="1" hangingPunct="1">
              <a:lnSpc>
                <a:spcPct val="90000"/>
              </a:lnSpc>
              <a:buFontTx/>
              <a:buNone/>
            </a:pPr>
            <a:r>
              <a:rPr lang="de-DE" altLang="de-DE" sz="1800" dirty="0"/>
              <a:t>	</a:t>
            </a:r>
            <a:r>
              <a:rPr lang="de-DE" altLang="de-DE" sz="1800" u="sng" dirty="0"/>
              <a:t>Der Tenor der Entscheidung:</a:t>
            </a:r>
          </a:p>
          <a:p>
            <a:pPr marL="609600" indent="-609600" eaLnBrk="1" hangingPunct="1">
              <a:lnSpc>
                <a:spcPct val="90000"/>
              </a:lnSpc>
              <a:buFontTx/>
              <a:buNone/>
            </a:pPr>
            <a:r>
              <a:rPr lang="de-DE" altLang="de-DE" sz="1800" dirty="0"/>
              <a:t>	Verlangt der Arbeitgeber die Durchführung der Betriebsratssitzungen in Präsenz und nimmt bei Nichtbeachtung Gehaltskürzungen bei einzelnen Mitgliedern vor, so stellt das Vorgehen eine Störung der Betriebsratsarbeit dar. Einen Anspruch auf Unterlassung der Gehaltskürzungen in Zukunft steht dem Betriebsrat dennoch nicht zu.</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Behinderung von Betriebsratsarbeit</a:t>
            </a:r>
            <a:endParaRPr lang="en-GB"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a:t>
            </a:r>
            <a:r>
              <a:rPr lang="de-DE" altLang="de-DE" sz="1800" b="1" dirty="0"/>
              <a:t>Bundesarbeitsgericht, Urteil vom 29. Juni 2023 – 2 AZR 296/22</a:t>
            </a:r>
          </a:p>
          <a:p>
            <a:pPr marL="609600" indent="-609600" eaLnBrk="1" hangingPunct="1">
              <a:lnSpc>
                <a:spcPct val="90000"/>
              </a:lnSpc>
              <a:buFontTx/>
              <a:buNone/>
            </a:pPr>
            <a:r>
              <a:rPr lang="de-DE" altLang="de-DE" sz="1800" dirty="0"/>
              <a:t>	</a:t>
            </a:r>
            <a:r>
              <a:rPr lang="de-DE" altLang="de-DE" sz="1800" u="sng" dirty="0"/>
              <a:t>Der Tenor der Entscheidung:</a:t>
            </a:r>
          </a:p>
          <a:p>
            <a:pPr marL="609600" indent="-609600" eaLnBrk="1" hangingPunct="1">
              <a:lnSpc>
                <a:spcPct val="90000"/>
              </a:lnSpc>
              <a:buFontTx/>
              <a:buNone/>
            </a:pPr>
            <a:r>
              <a:rPr lang="de-DE" altLang="de-DE" sz="1800" dirty="0"/>
              <a:t>	In einem Kündigungsschutzprozess besteht grundsätzlich kein </a:t>
            </a:r>
            <a:r>
              <a:rPr lang="de-DE" altLang="de-DE" sz="1800" dirty="0" err="1"/>
              <a:t>Verwer-tungsverbot</a:t>
            </a:r>
            <a:r>
              <a:rPr lang="de-DE" altLang="de-DE" sz="1800" dirty="0"/>
              <a:t> in Bezug auf solche Aufzeichnungen aus einer offenen Videoüberwachung, die vorsätzlich vertragswidriges Verhalten des Arbeitnehmers belegen sollen. Das gilt auch dann, wenn die Überwachungsmaßnahme des Arbeitgebers nicht vollständig im Einklang mit den Vorgaben des Datenschutzrechts steht.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6: Offene Videoüberwachung - </a:t>
            </a:r>
            <a:r>
              <a:rPr lang="de-DE" b="1" dirty="0" err="1"/>
              <a:t>Verwer</a:t>
            </a:r>
            <a:r>
              <a:rPr lang="de-DE" b="1" dirty="0"/>
              <a:t>-</a:t>
            </a:r>
            <a:br>
              <a:rPr lang="de-DE" b="1" dirty="0"/>
            </a:br>
            <a:r>
              <a:rPr lang="de-DE" b="1" dirty="0" err="1"/>
              <a:t>tungsverbot</a:t>
            </a:r>
            <a:endParaRPr lang="en-GB" dirty="0"/>
          </a:p>
        </p:txBody>
      </p:sp>
    </p:spTree>
    <p:extLst>
      <p:ext uri="{BB962C8B-B14F-4D97-AF65-F5344CB8AC3E}">
        <p14:creationId xmlns:p14="http://schemas.microsoft.com/office/powerpoint/2010/main" val="1546569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Der Kläger war bei der Beklagten zuletzt als Teamsprecher in der Gießerei beschäftigt. Die Beklagte wirft ihm u.a. vor, am 2. Juni 2018 eine sog. Mehrarbeitsschicht in der Absicht nicht geleistet zu haben, sie gleichwohl vergütet zu bekommen. Nach seinem eigenen Vorbringen hat der Kläger zwar an diesem Tag zunächst das Werksgelände betreten. Das Zeiterfassungssystem hat ihn daraufhin als „anwesend“ gekennzeichnet. Die auf einen anonymen Hinweis hin erfolgte Auswertung der Aufzeichnungen einer durch ein Piktogramm ausgewiesenen und auch sonst nicht zu übersehenden Videokamera an einem Tor zum Werksgelände ergab nach dem Vortrag der Beklagten aber, dass der Kläger dieses noch vor Schichtbeginn wieder verlassen hat.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6: Offene Videoüberwachung - </a:t>
            </a:r>
            <a:r>
              <a:rPr lang="de-DE" b="1" dirty="0" err="1"/>
              <a:t>Verwer</a:t>
            </a:r>
            <a:r>
              <a:rPr lang="de-DE" b="1" dirty="0"/>
              <a:t>-</a:t>
            </a:r>
            <a:br>
              <a:rPr lang="de-DE" b="1" dirty="0"/>
            </a:br>
            <a:r>
              <a:rPr lang="de-DE" b="1" dirty="0" err="1"/>
              <a:t>tungsverbot</a:t>
            </a:r>
            <a:endParaRPr lang="en-GB" dirty="0"/>
          </a:p>
        </p:txBody>
      </p:sp>
    </p:spTree>
    <p:extLst>
      <p:ext uri="{BB962C8B-B14F-4D97-AF65-F5344CB8AC3E}">
        <p14:creationId xmlns:p14="http://schemas.microsoft.com/office/powerpoint/2010/main" val="23032465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Die Beklagte kündigte das Arbeitsverhältnis der Parteien </a:t>
            </a:r>
            <a:r>
              <a:rPr lang="de-DE" altLang="de-DE" sz="1800" dirty="0" err="1"/>
              <a:t>außeror-dentlich</a:t>
            </a:r>
            <a:r>
              <a:rPr lang="de-DE" altLang="de-DE" sz="1800" dirty="0"/>
              <a:t>, hilfsweise ordentlich. Mit seiner dagegen erhobenen Klage hat der Kläger u.a. geltend gemacht, er habe am 2. Juni 2018 gearbeitet. Die Erkenntnisse aus der Videoüberwachung unterlägen einem Sachvortrags- und Beweisverwertungsverbot und dürften daher im Kündigungsschutzprozess nicht berücksichtigt werden.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6: Offene Videoüberwachung - </a:t>
            </a:r>
            <a:r>
              <a:rPr lang="de-DE" b="1" dirty="0" err="1"/>
              <a:t>Verwer</a:t>
            </a:r>
            <a:r>
              <a:rPr lang="de-DE" b="1" dirty="0"/>
              <a:t>-</a:t>
            </a:r>
            <a:br>
              <a:rPr lang="de-DE" b="1" dirty="0"/>
            </a:br>
            <a:r>
              <a:rPr lang="de-DE" b="1" dirty="0" err="1"/>
              <a:t>tungsverbot</a:t>
            </a:r>
            <a:endParaRPr lang="en-GB" dirty="0"/>
          </a:p>
        </p:txBody>
      </p:sp>
    </p:spTree>
    <p:extLst>
      <p:ext uri="{BB962C8B-B14F-4D97-AF65-F5344CB8AC3E}">
        <p14:creationId xmlns:p14="http://schemas.microsoft.com/office/powerpoint/2010/main" val="21916645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lnSpcReduction="10000"/>
          </a:bodyPr>
          <a:lstStyle/>
          <a:p>
            <a:pPr marL="609600" indent="-609600" eaLnBrk="1" hangingPunct="1">
              <a:lnSpc>
                <a:spcPct val="90000"/>
              </a:lnSpc>
              <a:buFontTx/>
              <a:buNone/>
            </a:pPr>
            <a:r>
              <a:rPr lang="de-DE" altLang="de-DE" sz="1400" b="1" dirty="0"/>
              <a:t>	</a:t>
            </a:r>
            <a:r>
              <a:rPr lang="de-DE" altLang="de-DE" sz="1800" u="sng" dirty="0"/>
              <a:t>Die Entscheidung: </a:t>
            </a:r>
          </a:p>
          <a:p>
            <a:pPr marL="609600" indent="-609600" eaLnBrk="1" hangingPunct="1">
              <a:lnSpc>
                <a:spcPct val="90000"/>
              </a:lnSpc>
              <a:buFontTx/>
              <a:buNone/>
            </a:pPr>
            <a:r>
              <a:rPr lang="de-DE" altLang="de-DE" sz="1800" dirty="0"/>
              <a:t>	Die Vorinstanzen haben der Klage stattgegeben. Die hiergegen gerichtete Revision der Beklagten hatte vor dem Zweiten Senat des Bundesarbeitsgerichts bis auf einen Antrag betreffend ein Zwischenzeugnis Erfolg. Sie führte zur Zurückverweisung der Sache an das Landesarbeitsgericht. Dieses musste nicht nur das Vorbringen der Beklagten zum Verlassen des Werksgeländes durch den Kläger vor Beginn der Mehrarbeitsschicht zu Grunde legen, sondern ggf. auch die betreffende Bildsequenz aus der Videoüberwachung am Tor zum Werksgelände in Augenschein nehmen. Dies folgt aus den einschlägigen Vorschriften des Unionsrechts sowie des nationalen Verfahrens- und Verfassungsrechts. Dabei spielt es keine Rolle, ob die Überwachung in jeder Hinsicht den Vorgaben des Bundesdatenschutzgesetzes bzw. der Datenschutz-Grundverordnung (DSGVO) entsprach. Selbst wenn dies nicht der Fall gewesen sein sollte, wäre eine Verarbeitung der betreffenden personenbezogenen Daten des Klägers durch die Gerichte für Arbeitssachen nach der DSGVO nicht ausgeschlossen.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6: Offene Videoüberwachung - </a:t>
            </a:r>
            <a:r>
              <a:rPr lang="de-DE" b="1" dirty="0" err="1"/>
              <a:t>Verwer</a:t>
            </a:r>
            <a:r>
              <a:rPr lang="de-DE" b="1" dirty="0"/>
              <a:t>-</a:t>
            </a:r>
            <a:br>
              <a:rPr lang="de-DE" b="1" dirty="0"/>
            </a:br>
            <a:r>
              <a:rPr lang="de-DE" b="1" dirty="0" err="1"/>
              <a:t>tungsverbot</a:t>
            </a:r>
            <a:endParaRPr lang="en-GB" dirty="0"/>
          </a:p>
        </p:txBody>
      </p:sp>
    </p:spTree>
    <p:extLst>
      <p:ext uri="{BB962C8B-B14F-4D97-AF65-F5344CB8AC3E}">
        <p14:creationId xmlns:p14="http://schemas.microsoft.com/office/powerpoint/2010/main" val="16488260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Dies gilt jedenfalls dann, wenn die Datenerhebung wie hier offen erfolgt und vorsätzlich vertragswidriges Verhalten des Arbeitnehmers in Rede steht. In einem solchen Fall ist es grundsätzlich irrelevant, wie lange der Arbeitgeber mit der erstmaligen Einsichtnahme in das Bildmaterial zugewartet und es bis dahin vorgehalten hat. Der Senat konnte offenlassen, ob ausnahmsweise aus Gründen der Generalprävention ein Verwertungsverbot in Bezug auf vorsätzliche Pflichtverstöße in Betracht kommt, wenn die offene Überwachungsmaßnahme eine schwerwiegende Grundrechtsverletzung darstellt. Das war vorliegend nicht der Fall. Auch der Umstand, dass eine bei der Arbeitgeberin bestehende Betriebsvereinbarung zu diesem elektronischen Anwesenheitserfassungssystem vorsah, dass „keine personenbezogene Auswertung von Daten erfolgt“, führt zu keinem anderen Ergebnis.</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6: Offene Videoüberwachung - </a:t>
            </a:r>
            <a:r>
              <a:rPr lang="de-DE" b="1" dirty="0" err="1"/>
              <a:t>Verwer</a:t>
            </a:r>
            <a:r>
              <a:rPr lang="de-DE" b="1" dirty="0"/>
              <a:t>-</a:t>
            </a:r>
            <a:br>
              <a:rPr lang="de-DE" b="1" dirty="0"/>
            </a:br>
            <a:r>
              <a:rPr lang="de-DE" b="1" dirty="0" err="1"/>
              <a:t>tungsverbot</a:t>
            </a:r>
            <a:endParaRPr lang="en-GB" dirty="0"/>
          </a:p>
        </p:txBody>
      </p:sp>
    </p:spTree>
    <p:extLst>
      <p:ext uri="{BB962C8B-B14F-4D97-AF65-F5344CB8AC3E}">
        <p14:creationId xmlns:p14="http://schemas.microsoft.com/office/powerpoint/2010/main" val="3749898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Praxistipp: </a:t>
            </a:r>
          </a:p>
          <a:p>
            <a:pPr marL="609600" indent="-609600" eaLnBrk="1" hangingPunct="1">
              <a:lnSpc>
                <a:spcPct val="90000"/>
              </a:lnSpc>
              <a:buFontTx/>
              <a:buNone/>
            </a:pPr>
            <a:r>
              <a:rPr lang="de-DE" altLang="de-DE" sz="1800" dirty="0"/>
              <a:t>	Bislang haben viele Betriebsräte relativ großzügig der Installation von Videokameras in bestimmten Bereichen des Betriebes zugestimmt und dahingehende Betriebsvereinbarungen abgeschlossen, weil in einer solchen Betriebsvereinbarung grundsätzlich eine Klausel aufgenommen wurde, wonach es durch die Videoüberwachung zu keiner Leistungs- und Verhaltenskontrolle der Arbeitnehmer kommt und die Videoaufzeichnungen vor Gericht nicht verwertet werden dürfen. Das Bundesarbeitsgericht hat nun klargestellt, dass auch eine solche Klausel in einer Betriebsvereinbarung den Arbeitgeber nicht hindert, zumindest bei vorsätzlichem Pflichtwidrigen Verhalten wie der Arbeitszeitbetrug im hiesigen Fall, die Aufzeichnungen im Kündigungsschutzprozess zu verwenden, um den Arbeitszeitbetrug zu beweisen. Betriebsräte sollten künftig bei der Installation von Videokameras immer im Hinterkopf haben, dass ein Arbeitgeber diese Videoaufzeichnungen insbesondere bei Kündigungsschutzprozessen vor Gericht verwerten kann.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6: Offene Videoüberwachung - </a:t>
            </a:r>
            <a:r>
              <a:rPr lang="de-DE" b="1" dirty="0" err="1"/>
              <a:t>Verwer</a:t>
            </a:r>
            <a:r>
              <a:rPr lang="de-DE" b="1" dirty="0"/>
              <a:t>-</a:t>
            </a:r>
            <a:br>
              <a:rPr lang="de-DE" b="1" dirty="0"/>
            </a:br>
            <a:r>
              <a:rPr lang="de-DE" b="1" dirty="0" err="1"/>
              <a:t>tungsverbot</a:t>
            </a:r>
            <a:endParaRPr lang="en-GB" dirty="0"/>
          </a:p>
        </p:txBody>
      </p:sp>
    </p:spTree>
    <p:extLst>
      <p:ext uri="{BB962C8B-B14F-4D97-AF65-F5344CB8AC3E}">
        <p14:creationId xmlns:p14="http://schemas.microsoft.com/office/powerpoint/2010/main" val="7932731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1BB3-28ED-4AC9-B16A-EB499221ABDF}"/>
              </a:ext>
            </a:extLst>
          </p:cNvPr>
          <p:cNvSpPr>
            <a:spLocks noGrp="1"/>
          </p:cNvSpPr>
          <p:nvPr>
            <p:ph type="title"/>
          </p:nvPr>
        </p:nvSpPr>
        <p:spPr/>
        <p:txBody>
          <a:bodyPr>
            <a:normAutofit/>
          </a:bodyPr>
          <a:lstStyle/>
          <a:p>
            <a:r>
              <a:rPr lang="de-DE" sz="3200" b="1" dirty="0"/>
              <a:t>Teil II: Neue Gesetze</a:t>
            </a:r>
            <a:br>
              <a:rPr lang="de-DE" sz="3200" b="1" dirty="0"/>
            </a:br>
            <a:r>
              <a:rPr lang="de-DE" sz="3200" b="1" dirty="0"/>
              <a:t>und die Folgen für die BR-Arbeit</a:t>
            </a:r>
            <a:br>
              <a:rPr lang="de-DE" sz="3200" b="1" dirty="0"/>
            </a:br>
            <a:r>
              <a:rPr lang="de-DE" sz="3200" dirty="0"/>
              <a:t>- Arbeitszeitgesetz (im Gesetzgebungsverfahren)</a:t>
            </a:r>
            <a:br>
              <a:rPr lang="de-DE" sz="3200" dirty="0"/>
            </a:br>
            <a:r>
              <a:rPr lang="de-DE" sz="3200" dirty="0"/>
              <a:t>- Hinweisgeberschutzgesetz</a:t>
            </a:r>
            <a:br>
              <a:rPr lang="de-DE" sz="3200" dirty="0"/>
            </a:br>
            <a:r>
              <a:rPr lang="de-DE" sz="3200" dirty="0"/>
              <a:t>- Lieferkettensorgfaltspflichtengesetz</a:t>
            </a:r>
            <a:endParaRPr lang="en-GB" sz="3200" dirty="0"/>
          </a:p>
        </p:txBody>
      </p:sp>
      <p:sp>
        <p:nvSpPr>
          <p:cNvPr id="5" name="Inhaltsplatzhalter 4">
            <a:extLst>
              <a:ext uri="{FF2B5EF4-FFF2-40B4-BE49-F238E27FC236}">
                <a16:creationId xmlns:a16="http://schemas.microsoft.com/office/drawing/2014/main" id="{DDC95B96-595F-7198-4416-1ED561A5C2AD}"/>
              </a:ext>
            </a:extLst>
          </p:cNvPr>
          <p:cNvSpPr>
            <a:spLocks noGrp="1"/>
          </p:cNvSpPr>
          <p:nvPr>
            <p:ph idx="1"/>
          </p:nvPr>
        </p:nvSpPr>
        <p:spPr/>
        <p:txBody>
          <a:bodyPr/>
          <a:lstStyle/>
          <a:p>
            <a:r>
              <a:rPr lang="de-DE" dirty="0"/>
              <a:t>2022/2023</a:t>
            </a:r>
          </a:p>
        </p:txBody>
      </p:sp>
      <p:pic>
        <p:nvPicPr>
          <p:cNvPr id="4" name="Grafik 3" descr="Ein Bild, das Schwarz, Dunkelheit enthält.&#10;&#10;Automatisch generierte Beschreibung">
            <a:extLst>
              <a:ext uri="{FF2B5EF4-FFF2-40B4-BE49-F238E27FC236}">
                <a16:creationId xmlns:a16="http://schemas.microsoft.com/office/drawing/2014/main" id="{8F74DAE8-C913-14FE-EF0B-DAC9F11D2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548680"/>
            <a:ext cx="1533065" cy="1533065"/>
          </a:xfrm>
          <a:prstGeom prst="rect">
            <a:avLst/>
          </a:prstGeom>
        </p:spPr>
      </p:pic>
    </p:spTree>
    <p:extLst>
      <p:ext uri="{BB962C8B-B14F-4D97-AF65-F5344CB8AC3E}">
        <p14:creationId xmlns:p14="http://schemas.microsoft.com/office/powerpoint/2010/main" val="281285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Mit seiner Entscheidung vom 13.9.2022 wurden die Arbeitgeber vom Bundesarbeitsgericht verpflichtet, Beginn und Ende der täglichen Arbeits-zeit ihrer Beschäftigten zu erfassen. Daraufhin kündigte das Bundesministerium für Arbeit und Soziales eine Gesetzesreform an.</a:t>
            </a:r>
          </a:p>
          <a:p>
            <a:pPr marL="609600" indent="-609600" eaLnBrk="1" hangingPunct="1">
              <a:lnSpc>
                <a:spcPct val="90000"/>
              </a:lnSpc>
              <a:buFontTx/>
              <a:buNone/>
            </a:pPr>
            <a:r>
              <a:rPr lang="de-DE" altLang="de-DE" sz="1800" dirty="0"/>
              <a:t>	Steht damit das Modell der Vertrauensarbeitszeit vor dem Aus? </a:t>
            </a:r>
          </a:p>
          <a:p>
            <a:pPr marL="609600" indent="-609600" eaLnBrk="1" hangingPunct="1">
              <a:lnSpc>
                <a:spcPct val="90000"/>
              </a:lnSpc>
              <a:buFontTx/>
              <a:buNone/>
            </a:pPr>
            <a:r>
              <a:rPr lang="de-DE" altLang="de-DE" sz="1800" dirty="0"/>
              <a:t>	Mittlerweile liegt der Entwurf für ein neues Arbeitszeitgesetz vor (Bundesministerium für Arbeit und Soziales; Referentenentwurf vom 18. April 2023 zur Neufassung des Arbeitszeitgesetzes).</a:t>
            </a:r>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Neuer Entwurf zum Arbeitszeitgesetz</a:t>
            </a:r>
            <a:endParaRPr lang="en-GB" dirty="0"/>
          </a:p>
        </p:txBody>
      </p:sp>
    </p:spTree>
    <p:extLst>
      <p:ext uri="{BB962C8B-B14F-4D97-AF65-F5344CB8AC3E}">
        <p14:creationId xmlns:p14="http://schemas.microsoft.com/office/powerpoint/2010/main" val="24901177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Was kommt auf uns zu?</a:t>
            </a:r>
          </a:p>
          <a:p>
            <a:pPr marL="609600" indent="-609600" eaLnBrk="1" hangingPunct="1">
              <a:lnSpc>
                <a:spcPct val="90000"/>
              </a:lnSpc>
              <a:buFontTx/>
              <a:buNone/>
            </a:pPr>
            <a:r>
              <a:rPr lang="de-DE" altLang="de-DE" sz="1800" dirty="0"/>
              <a:t>	Die Änderungen betreffen vor allem die §§ 16, 17, 21a und 22 des Arbeitszeitgesetzes hinsichtlich der Erfassung von Beginn, Ende und Dauer der täglichen Arbeitszeit. Folgende Änderungen sind Inhalt des Entwurfes.</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Neuer Entwurf zum Arbeitszeitgesetz</a:t>
            </a:r>
            <a:endParaRPr lang="en-GB" dirty="0"/>
          </a:p>
        </p:txBody>
      </p:sp>
    </p:spTree>
    <p:extLst>
      <p:ext uri="{BB962C8B-B14F-4D97-AF65-F5344CB8AC3E}">
        <p14:creationId xmlns:p14="http://schemas.microsoft.com/office/powerpoint/2010/main" val="6130071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Nunmehr müssen Arbeitgeber nicht mehr nur die Überstunden, sondern Beginn, Ende und Dauer der gesamten täglichen Arbeitszeit aufzeichnen. Diese Aufzeichnung soll elektronisch und in der Regel noch am selben Tag erfolgen müssen. Allerdings enthält der Entwurf auch einige Ausnahmen von diesen Grundsätzen für Kleinbetriebe und Tarifverträge: </a:t>
            </a:r>
          </a:p>
          <a:p>
            <a:pPr marL="609600" indent="-609600" eaLnBrk="1" hangingPunct="1">
              <a:lnSpc>
                <a:spcPct val="90000"/>
              </a:lnSpc>
              <a:buFontTx/>
              <a:buNone/>
            </a:pPr>
            <a:r>
              <a:rPr lang="de-DE" altLang="de-DE" sz="1800" dirty="0"/>
              <a:t>	- Kleinbetriebe mit bis zu zehn Mitarbeitern müssen laut Entwurf nicht zwingend elektronisch aufzeichnen;</a:t>
            </a:r>
          </a:p>
          <a:p>
            <a:pPr marL="609600" indent="-609600" eaLnBrk="1" hangingPunct="1">
              <a:lnSpc>
                <a:spcPct val="90000"/>
              </a:lnSpc>
              <a:buFontTx/>
              <a:buNone/>
            </a:pPr>
            <a:r>
              <a:rPr lang="de-DE" altLang="de-DE" sz="1800" dirty="0"/>
              <a:t>	- Auf die Erfassung in nicht-elektronischer Form können sich auch die Tarifpartner größerer Unternehmen verständigen und eine händische Aufzeichnung in Papierform zulassen. Doch auch in diesem Fall bleibt der Arbeitgeber Verantwortlicher und muss die Arbeitnehmer und Arbeitnehmerinnen ggf. zur ordnungsgemäßen Führung der Aufzeichnungen schulen und anleiten;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Neuer Entwurf zum Arbeitszeitgesetz</a:t>
            </a:r>
            <a:endParaRPr lang="en-GB" dirty="0"/>
          </a:p>
        </p:txBody>
      </p:sp>
    </p:spTree>
    <p:extLst>
      <p:ext uri="{BB962C8B-B14F-4D97-AF65-F5344CB8AC3E}">
        <p14:creationId xmlns:p14="http://schemas.microsoft.com/office/powerpoint/2010/main" val="20295265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Die Arbeitgeberin ist ein bundesweit tätiges Textilunternehmen. Der in ihrem Betrieb gebildete und aus sieben Mitgliedern bestehende Betriebsrat entschied im Zuge der Corona-Pandemie, Sitzungen auf Grundlage seiner Geschäftsordnung im Rahmen von Videokonferenzen durchzuführen und seinen Mitgliedern die Teilnahme an diesen Videokonferenzen von zu Hause aus zu ermöglichen. Die Mitglieder des Betriebsrats nahmen vom Homeoffice an den Betriebsratssitzungen teil. Der Arbeitgeber kürzte bei mehreren Betriebsratsmitgliedern für diese Zeit das Gehalt. Betriebsratstätigkeit sei nach Auffassung des Arbeitgebers vom Betrieb aus zu absolvieren. </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Behinderung von Betriebsratsarbeit</a:t>
            </a:r>
            <a:endParaRPr lang="en-GB" dirty="0"/>
          </a:p>
        </p:txBody>
      </p:sp>
    </p:spTree>
    <p:extLst>
      <p:ext uri="{BB962C8B-B14F-4D97-AF65-F5344CB8AC3E}">
        <p14:creationId xmlns:p14="http://schemas.microsoft.com/office/powerpoint/2010/main" val="28287686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 - Die Aufzeichnung soll zudem auch an einem anderen Tag erfolgen können, spätestens aber bis zum Ablauf des siebten, auf den Tag der Arbeitsleistung folgenden Kalendertags; </a:t>
            </a:r>
          </a:p>
          <a:p>
            <a:pPr marL="609600" indent="-609600" eaLnBrk="1" hangingPunct="1">
              <a:lnSpc>
                <a:spcPct val="90000"/>
              </a:lnSpc>
              <a:buFontTx/>
              <a:buNone/>
            </a:pPr>
            <a:r>
              <a:rPr lang="de-DE" altLang="de-DE" sz="1800" dirty="0"/>
              <a:t>	- Die Zeiterfassung kann auf Grundlage einer tariflichen Regelung für einige Gruppen von Beschäftigten ganz entfallen. Die Pflicht zur Aufzeichnung gilt nach dem Entwurf nicht „bei Arbeitnehmern, bei denen die gesamte Arbeitszeit wegen der besonderen Merkmale der ausgeübten Tätigkeit nicht gemessen oder nicht im Voraus festgelegt wird oder von den Arbeitnehmern selbst festgelegt werden kann“.</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Neuer Entwurf zum Arbeitszeitgesetz</a:t>
            </a:r>
            <a:endParaRPr lang="en-GB" dirty="0"/>
          </a:p>
        </p:txBody>
      </p:sp>
    </p:spTree>
    <p:extLst>
      <p:ext uri="{BB962C8B-B14F-4D97-AF65-F5344CB8AC3E}">
        <p14:creationId xmlns:p14="http://schemas.microsoft.com/office/powerpoint/2010/main" val="1844602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Erhalt der Vertrauensarbeitszeit</a:t>
            </a:r>
            <a:r>
              <a:rPr lang="de-DE" altLang="de-DE" sz="1800" dirty="0"/>
              <a:t>	 </a:t>
            </a:r>
          </a:p>
          <a:p>
            <a:pPr marL="609600" indent="-609600" eaLnBrk="1" hangingPunct="1">
              <a:lnSpc>
                <a:spcPct val="90000"/>
              </a:lnSpc>
              <a:buFontTx/>
              <a:buNone/>
            </a:pPr>
            <a:r>
              <a:rPr lang="de-DE" altLang="de-DE" sz="1800" dirty="0"/>
              <a:t>	Unter strengen Bedingungen, d.h. in tarifgebundenen Unternehmen, soll für einige Gruppen von Beschäftigten ein Modell der Vertrauensarbeitszeit weiterhin zulässig sein. Der Gesetzesentwurf meint hiermit ein flexibles Arbeitszeitmodell, bei dem der Arbeitgeber auf die Festlegung von Beginn und Ende der vertraglich vereinbarten Arbeitszeit verzichtet.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Neuer Entwurf zum Arbeitszeitgesetz</a:t>
            </a:r>
            <a:endParaRPr lang="en-GB" dirty="0"/>
          </a:p>
        </p:txBody>
      </p:sp>
    </p:spTree>
    <p:extLst>
      <p:ext uri="{BB962C8B-B14F-4D97-AF65-F5344CB8AC3E}">
        <p14:creationId xmlns:p14="http://schemas.microsoft.com/office/powerpoint/2010/main" val="88231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Bedeutung für die Praxis</a:t>
            </a:r>
            <a:r>
              <a:rPr lang="de-DE" altLang="de-DE" sz="1800" dirty="0"/>
              <a:t>	 </a:t>
            </a:r>
          </a:p>
          <a:p>
            <a:pPr marL="609600" indent="-609600" eaLnBrk="1" hangingPunct="1">
              <a:lnSpc>
                <a:spcPct val="90000"/>
              </a:lnSpc>
              <a:buFontTx/>
              <a:buNone/>
            </a:pPr>
            <a:r>
              <a:rPr lang="de-DE" altLang="de-DE" sz="1800" dirty="0"/>
              <a:t>	Aktuell läuft das Gesetzgebungsverfahren, welches angeblich bis Ende 2023 abgeschlossen sein soll. Weitere Abstimmungen stehen noch aus. Sollte es zu einer Pflicht zur elektronischen Zeiterfassung kommen, wird auf Betriebsräte Arbeit in Form von Verhandlungen über Betriebsvereinbarung etwa nach § 87 Abs. 1 Nr. 6 BetrVG zukommen.</a:t>
            </a:r>
          </a:p>
          <a:p>
            <a:pPr marL="609600" indent="-609600" eaLnBrk="1" hangingPunct="1">
              <a:lnSpc>
                <a:spcPct val="90000"/>
              </a:lnSpc>
              <a:buFontTx/>
              <a:buNone/>
            </a:pPr>
            <a:r>
              <a:rPr lang="de-DE" altLang="de-DE" sz="1800" dirty="0"/>
              <a:t>	Ob das jedenfalls bei Arbeitgebern beliebte Modell der Vertrauensarbeitszeit bei Bestehen einer Dokumentationspflicht eine Zukunft hat, bleibt abzuwarten. Bereits heute haben Betriebsräte darüber mitzubestimmen, ob Vertrauensarbeitszeit im Betrieb eingeführt wird.</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Neuer Entwurf zum Arbeitszeitgesetz</a:t>
            </a:r>
            <a:endParaRPr lang="en-GB" dirty="0"/>
          </a:p>
        </p:txBody>
      </p:sp>
    </p:spTree>
    <p:extLst>
      <p:ext uri="{BB962C8B-B14F-4D97-AF65-F5344CB8AC3E}">
        <p14:creationId xmlns:p14="http://schemas.microsoft.com/office/powerpoint/2010/main" val="19298539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Der Deutsche Bundestag beschließt und verkündet das neue Hinweisgeberschutzgesetz am 02. Juni 2023 und setzt damit Unionsrecht in nationales Recht um.</a:t>
            </a:r>
          </a:p>
          <a:p>
            <a:pPr marL="609600" indent="-609600" eaLnBrk="1" hangingPunct="1">
              <a:lnSpc>
                <a:spcPct val="90000"/>
              </a:lnSpc>
              <a:buFontTx/>
              <a:buNone/>
            </a:pPr>
            <a:r>
              <a:rPr lang="de-DE" altLang="de-DE" sz="1800" dirty="0"/>
              <a:t>	„</a:t>
            </a:r>
            <a:r>
              <a:rPr lang="de-DE" sz="1800" dirty="0"/>
              <a:t>Beschäftigte in Unternehmen und Behörden nehmen Missstände oftmals als erste wahr und können durch ihre Hinweise dafür sorgen, dass Rechtsverstöße aufgedeckt, untersucht, verfolgt und unterbunden werden. Hinweisgeberinnen und Hinweisgeber übernehmen Verantwortung für die Gesellschaft und verdienen daher Schutz vor Benachteiligungen, die ihnen wegen ihrer Meldung drohen und sie davon abschrecken können.“ (Quelle: Bundesjustizministerium).</a:t>
            </a:r>
            <a:endParaRPr lang="de-DE" altLang="de-DE" sz="1800" dirty="0"/>
          </a:p>
          <a:p>
            <a:pPr marL="609600" indent="-609600" eaLnBrk="1" hangingPunct="1">
              <a:lnSpc>
                <a:spcPct val="90000"/>
              </a:lnSpc>
              <a:buFontTx/>
              <a:buNone/>
            </a:pPr>
            <a:endParaRPr lang="de-DE" altLang="de-DE" sz="1800" dirty="0"/>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8036903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fontScale="92500" lnSpcReduction="10000"/>
          </a:bodyPr>
          <a:lstStyle/>
          <a:p>
            <a:pPr marL="609600" indent="-609600" eaLnBrk="1" hangingPunct="1">
              <a:lnSpc>
                <a:spcPct val="90000"/>
              </a:lnSpc>
              <a:buFontTx/>
              <a:buNone/>
            </a:pPr>
            <a:r>
              <a:rPr lang="de-DE" altLang="de-DE" sz="1400" b="1" dirty="0"/>
              <a:t>	</a:t>
            </a:r>
            <a:r>
              <a:rPr lang="de-DE" altLang="de-DE" sz="1800" u="sng" dirty="0"/>
              <a:t>Schutz des Whistleblowers: </a:t>
            </a:r>
          </a:p>
          <a:p>
            <a:pPr marL="609600" indent="-609600" eaLnBrk="1" hangingPunct="1">
              <a:lnSpc>
                <a:spcPct val="90000"/>
              </a:lnSpc>
              <a:buFontTx/>
              <a:buNone/>
            </a:pPr>
            <a:r>
              <a:rPr lang="de-DE" altLang="de-DE" sz="1800" dirty="0"/>
              <a:t>	Die wohl zentrale Norm ist § 35 </a:t>
            </a:r>
            <a:r>
              <a:rPr lang="de-DE" altLang="de-DE" sz="1800" dirty="0" err="1"/>
              <a:t>HinSchG</a:t>
            </a:r>
            <a:r>
              <a:rPr lang="de-DE" altLang="de-DE" sz="1800" dirty="0"/>
              <a:t>:</a:t>
            </a:r>
          </a:p>
          <a:p>
            <a:pPr marL="609600" indent="-609600" eaLnBrk="1" hangingPunct="1">
              <a:lnSpc>
                <a:spcPct val="90000"/>
              </a:lnSpc>
              <a:buFontTx/>
              <a:buNone/>
            </a:pPr>
            <a:endParaRPr lang="de-DE" altLang="de-DE" sz="1800" dirty="0"/>
          </a:p>
          <a:p>
            <a:pPr marL="609600" indent="-609600">
              <a:lnSpc>
                <a:spcPct val="90000"/>
              </a:lnSpc>
              <a:buNone/>
            </a:pPr>
            <a:r>
              <a:rPr lang="de-DE" sz="1800" dirty="0"/>
              <a:t>	</a:t>
            </a:r>
            <a:r>
              <a:rPr lang="de-DE" sz="1800" i="1" dirty="0"/>
              <a:t>§ 35 Ausschluss der Verantwortlichkeit</a:t>
            </a:r>
          </a:p>
          <a:p>
            <a:pPr marL="609600" indent="-609600">
              <a:lnSpc>
                <a:spcPct val="90000"/>
              </a:lnSpc>
              <a:buNone/>
            </a:pPr>
            <a:r>
              <a:rPr lang="de-DE" sz="1800" i="1" dirty="0"/>
              <a:t>	(1) Eine hinweisgebende Person kann nicht für die Beschaffung von oder den Zugriff auf Informationen, die sie gemeldet oder offengelegt hat, rechtlich verantwortlich gemacht werden, sofern die Beschaffung nicht als solche oder der Zugriff nicht als solcher eine eigenständige Straftat darstellt. </a:t>
            </a:r>
          </a:p>
          <a:p>
            <a:pPr marL="609600" indent="-609600">
              <a:lnSpc>
                <a:spcPct val="90000"/>
              </a:lnSpc>
              <a:buNone/>
            </a:pPr>
            <a:r>
              <a:rPr lang="de-DE" sz="1800" i="1" dirty="0"/>
              <a:t>	(2) Eine hinweisgebende Person verletzt keine Offenlegungsbeschränkungen und kann nicht für die bei einer Meldung oder Offenlegung erfolgte Weitergabe von Informationen rechtlich verantwortlich gemacht werden, sofern sie hinreichenden Grund zu der Annahme hatte, dass die Weitergabe der Informationen erforderlich war, um einen Verstoß aufzudecken. </a:t>
            </a:r>
          </a:p>
          <a:p>
            <a:pPr marL="609600" indent="-609600" eaLnBrk="1" hangingPunct="1">
              <a:lnSpc>
                <a:spcPct val="90000"/>
              </a:lnSpc>
              <a:buFontTx/>
              <a:buNone/>
            </a:pPr>
            <a:endParaRPr lang="de-DE" altLang="de-DE" sz="1800" dirty="0"/>
          </a:p>
          <a:p>
            <a:pPr marL="609600" indent="-609600" eaLnBrk="1" hangingPunct="1">
              <a:lnSpc>
                <a:spcPct val="90000"/>
              </a:lnSpc>
              <a:buFontTx/>
              <a:buNone/>
            </a:pPr>
            <a:endParaRPr lang="de-DE" altLang="de-DE" sz="1800" dirty="0"/>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385486989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Die Tinte ist kaum trocken</a:t>
            </a:r>
          </a:p>
          <a:p>
            <a:pPr marL="609600" indent="-609600" eaLnBrk="1" hangingPunct="1">
              <a:lnSpc>
                <a:spcPct val="90000"/>
              </a:lnSpc>
              <a:buFontTx/>
              <a:buNone/>
            </a:pPr>
            <a:r>
              <a:rPr lang="de-DE" altLang="de-DE" sz="1800" dirty="0"/>
              <a:t>	Mit dem Inkrafttreten des Gesetzes beschäftigen sich nun Betriebsräte, die Anwaltschaft, die Arbeitsgerichte und die Rechtswissenschaft mit den Auswirkungen auf die Praxis.</a:t>
            </a:r>
          </a:p>
          <a:p>
            <a:pPr marL="609600" indent="-609600" eaLnBrk="1" hangingPunct="1">
              <a:lnSpc>
                <a:spcPct val="90000"/>
              </a:lnSpc>
              <a:buFontTx/>
              <a:buNone/>
            </a:pPr>
            <a:r>
              <a:rPr lang="de-DE" altLang="de-DE" sz="1800" dirty="0"/>
              <a:t>	Die folgenden Überlegungen basieren auf einem aktuellen Aufsatz von Professor Dr. Frank Bayreuther („Hinweisgeberschutz und Betriebsverfassung, NZA 2023, 666).</a:t>
            </a:r>
          </a:p>
          <a:p>
            <a:pPr marL="609600" indent="-609600" eaLnBrk="1" hangingPunct="1">
              <a:lnSpc>
                <a:spcPct val="90000"/>
              </a:lnSpc>
              <a:buFontTx/>
              <a:buNone/>
            </a:pPr>
            <a:endParaRPr lang="de-DE" altLang="de-DE" sz="1800" dirty="0"/>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42362836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Hinweisgeberschutz mittelbar auch ein Instrument der Arbeitnehmerüberwachung </a:t>
            </a:r>
          </a:p>
          <a:p>
            <a:pPr marL="609600" indent="-609600" eaLnBrk="1" hangingPunct="1">
              <a:lnSpc>
                <a:spcPct val="90000"/>
              </a:lnSpc>
              <a:buFontTx/>
              <a:buNone/>
            </a:pPr>
            <a:r>
              <a:rPr lang="de-DE" altLang="de-DE" sz="1800" dirty="0"/>
              <a:t>	Will man sich der Frage nach Umfang und Bestehen von Mitbestimmungsrechten im Umfeld des </a:t>
            </a:r>
            <a:r>
              <a:rPr lang="de-DE" altLang="de-DE" sz="1800" dirty="0" err="1"/>
              <a:t>Whistleblowerschutzes</a:t>
            </a:r>
            <a:r>
              <a:rPr lang="de-DE" altLang="de-DE" sz="1800" dirty="0"/>
              <a:t> nähern, gilt es, sich vorab vor Augen zu führen, dass es beim </a:t>
            </a:r>
            <a:r>
              <a:rPr lang="de-DE" altLang="de-DE" sz="1800" dirty="0" err="1"/>
              <a:t>HinSchG</a:t>
            </a:r>
            <a:r>
              <a:rPr lang="de-DE" altLang="de-DE" sz="1800" dirty="0"/>
              <a:t> keineswegs nur darum geht, dass Beschäftigte vor Repressalien geschützt werden, die ein Fehlverhalten des Arbeitgebers offenbaren. Tatsächlich findet die ganz überwiegende Mehrzahl von meldefähigen Verstößen ihren Ausgang innerhalb der Belegschaft. Es geht somit auch um Fälle wie Diebstahl von Unternehmenseigentum, Arbeitszeitbetrug etc.</a:t>
            </a:r>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127438958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Meldeverfahren als eine Frage der betrieblichen Ordnung (§ 87 Abs. 1 Nr. 1 BetrVG)</a:t>
            </a:r>
          </a:p>
          <a:p>
            <a:pPr marL="609600" indent="-609600" eaLnBrk="1" hangingPunct="1">
              <a:lnSpc>
                <a:spcPct val="90000"/>
              </a:lnSpc>
              <a:buFontTx/>
              <a:buNone/>
            </a:pPr>
            <a:r>
              <a:rPr lang="de-DE" altLang="de-DE" sz="1800" dirty="0"/>
              <a:t>	Bei Einrichtung und Ausgestaltung interner Meldestellen und Schaffung einer „Meldeordnung“ ist der Mitbestimmungstatbestand des § 87 I Nr. 1 BetrVG eröffnet. Zuständig ist </a:t>
            </a:r>
            <a:r>
              <a:rPr lang="de-DE" altLang="de-DE" sz="1800" dirty="0" err="1"/>
              <a:t>grds</a:t>
            </a:r>
            <a:r>
              <a:rPr lang="de-DE" altLang="de-DE" sz="1800" dirty="0"/>
              <a:t>. der örtliche BR.</a:t>
            </a:r>
          </a:p>
          <a:p>
            <a:pPr marL="609600" indent="-609600" eaLnBrk="1" hangingPunct="1">
              <a:lnSpc>
                <a:spcPct val="90000"/>
              </a:lnSpc>
              <a:buFontTx/>
              <a:buNone/>
            </a:pPr>
            <a:r>
              <a:rPr lang="de-DE" altLang="de-DE" sz="1800" dirty="0"/>
              <a:t>	In Unternehmen, die mindestens 50 Arbeitnehmer beschäftigen, ist die Einrichtung einer internen Meldestelle zwingend (§ 12 II </a:t>
            </a:r>
            <a:r>
              <a:rPr lang="de-DE" altLang="de-DE" sz="1800" dirty="0" err="1"/>
              <a:t>HinSchG</a:t>
            </a:r>
            <a:r>
              <a:rPr lang="de-DE" altLang="de-DE" sz="1800" dirty="0"/>
              <a:t>) und damit mitbestimmungspflichtig.</a:t>
            </a:r>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403402752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Das Gesetz lässt den Betriebsparteien einen weiten Spielraum, was die Ausgestaltung entsprechender Betriebsvereinbarungen angeht.</a:t>
            </a:r>
          </a:p>
          <a:p>
            <a:pPr marL="609600" indent="-609600" eaLnBrk="1" hangingPunct="1">
              <a:lnSpc>
                <a:spcPct val="90000"/>
              </a:lnSpc>
              <a:buFontTx/>
              <a:buNone/>
            </a:pPr>
            <a:r>
              <a:rPr lang="de-DE" altLang="de-DE" sz="1800" dirty="0"/>
              <a:t>	Zwar halten die §§ 16 und 17 </a:t>
            </a:r>
            <a:r>
              <a:rPr lang="de-DE" altLang="de-DE" sz="1800" dirty="0" err="1"/>
              <a:t>HinSchG</a:t>
            </a:r>
            <a:r>
              <a:rPr lang="de-DE" altLang="de-DE" sz="1800" dirty="0"/>
              <a:t> relativ umfangreiche Regelungen bereit, was die Grundlagen der internen Meldestelle angeht. Indes regeln diese Vorgaben kaum mehr als die elementaren äußeren Eckdaten des Meldebetriebs. Dessen Ausgestaltung im Detail ist dagegen in die Hände des Arbeitgebers (bzw. der Betriebsparteien) gelegt. </a:t>
            </a:r>
          </a:p>
          <a:p>
            <a:pPr marL="609600" indent="-609600" eaLnBrk="1" hangingPunct="1">
              <a:lnSpc>
                <a:spcPct val="90000"/>
              </a:lnSpc>
              <a:buFontTx/>
              <a:buNone/>
            </a:pPr>
            <a:r>
              <a:rPr lang="de-DE" altLang="de-DE" sz="1800" dirty="0"/>
              <a:t>	Besonders deutlich macht dies die Regelung des § 12 IV </a:t>
            </a:r>
            <a:r>
              <a:rPr lang="de-DE" altLang="de-DE" sz="1800" dirty="0" err="1"/>
              <a:t>HinSchG</a:t>
            </a:r>
            <a:r>
              <a:rPr lang="de-DE" altLang="de-DE" sz="1800" dirty="0"/>
              <a:t>, die dem Arbeitgeber pauschal aufgibt, der internen Meldestelle die Befugnisse zu erteilen, die diese benötigt, um ihre Aufgaben angemessen wahrnehmen, Meldungen prüfen und Folgemaßnahmen ergreifen zu können.</a:t>
            </a:r>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187244132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Unklar ist die Reichweite der betrieblichen Mitbestimmung, sollte sich der Arbeitgeber dafür entscheiden, die interne Meldestelle durch Dritte betreiben zu lassen (§ 14 I 1 Alt. 3 </a:t>
            </a:r>
            <a:r>
              <a:rPr lang="de-DE" altLang="de-DE" sz="1800" dirty="0" err="1"/>
              <a:t>HinSchG</a:t>
            </a:r>
            <a:r>
              <a:rPr lang="de-DE" altLang="de-DE" sz="1800" dirty="0"/>
              <a:t>). </a:t>
            </a:r>
          </a:p>
          <a:p>
            <a:pPr marL="609600" indent="-609600" eaLnBrk="1" hangingPunct="1">
              <a:lnSpc>
                <a:spcPct val="90000"/>
              </a:lnSpc>
              <a:buFontTx/>
              <a:buNone/>
            </a:pPr>
            <a:r>
              <a:rPr lang="de-DE" altLang="de-DE" sz="1800" dirty="0"/>
              <a:t>	Naheliegend ist, dass die Auswahlentscheidung über einen externen Dienstleister mitbestimmt sein dürfte, wie wir dies etwa bei der Bestellung von Fachkräften für Arbeitssicherheit und Betriebsärzten kennen.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5967248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Der Betriebsrat hielt das Vorgehen für eine Behinderung der Betriebsratstätigkeit und verlangte gerichtlich die Unterlassung der Gehaltskürzungen wegen Behinderung der Betriebsratsarbeit und Benachteiligung von Betriebsratsmitgliedern. Er hat die Auffassung vertreten, die von der Arbeitgeberin vorgenommenen Gehaltskürzungen stellten eine Behinderung seiner Arbeit, eine Benachteiligung von Betriebsratsmitgliedern sowie einen Verstoß gegen das Gebot der vertrauensvollen Zusammenarbeit dar. Die Arbeitgeberin versuche durch die Gehaltsabzüge, Betriebsratsmitglieder zu nötigen, ausschließlich im Betriebsratsbüro an Betriebsratssitzungen teilzunehmen. Dies sei jedoch wegen der zu kleinen Räumlichkeiten und dem damit verbundenen Infektionsrisiko unzumutbar.</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Behinderung von Betriebsratsarbeit</a:t>
            </a:r>
            <a:endParaRPr lang="en-GB" dirty="0"/>
          </a:p>
        </p:txBody>
      </p:sp>
    </p:spTree>
    <p:extLst>
      <p:ext uri="{BB962C8B-B14F-4D97-AF65-F5344CB8AC3E}">
        <p14:creationId xmlns:p14="http://schemas.microsoft.com/office/powerpoint/2010/main" val="33317749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dirty="0"/>
              <a:t>Unklar ist die Reichweite der betrieblichen Mitbestimmung, sollte sich der Arbeitgeber dafür entscheiden, die interne Meldestelle durch Dritte betreiben zu lassen (§ 14 I 1 Alt. 3 </a:t>
            </a:r>
            <a:r>
              <a:rPr lang="de-DE" altLang="de-DE" sz="1800" dirty="0" err="1"/>
              <a:t>HinSchG</a:t>
            </a:r>
            <a:r>
              <a:rPr lang="de-DE" altLang="de-DE" sz="1800" dirty="0"/>
              <a:t>). </a:t>
            </a:r>
          </a:p>
          <a:p>
            <a:pPr marL="609600" indent="-609600" eaLnBrk="1" hangingPunct="1">
              <a:lnSpc>
                <a:spcPct val="90000"/>
              </a:lnSpc>
              <a:buFontTx/>
              <a:buNone/>
            </a:pPr>
            <a:r>
              <a:rPr lang="de-DE" altLang="de-DE" sz="1800" dirty="0"/>
              <a:t>	Naheliegend ist, dass die Auswahlentscheidung über einen externen Dienstleister mitbestimmt sein dürfte, wie wir dies etwa bei der Bestellung von Fachkräften für Arbeitssicherheit und Betriebsärzten kennen.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37269271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Mitbestimmung beim datentechnisch basierten Meldeverfahren (§ 87 Abs. 1 Nr. 6 BetrVG)</a:t>
            </a:r>
          </a:p>
          <a:p>
            <a:pPr marL="609600" indent="-609600" eaLnBrk="1" hangingPunct="1">
              <a:lnSpc>
                <a:spcPct val="90000"/>
              </a:lnSpc>
              <a:buFontTx/>
              <a:buNone/>
            </a:pPr>
            <a:r>
              <a:rPr lang="de-DE" altLang="de-DE" sz="1800" dirty="0"/>
              <a:t>	Bei der Einrichtung eines IT-Meldesystems, dass auch eine technische Mitarbeiterüberwachung ermöglicht, wird das Mitbestimmungsrecht ausgelöst.</a:t>
            </a:r>
          </a:p>
          <a:p>
            <a:pPr marL="609600" indent="-609600" eaLnBrk="1" hangingPunct="1">
              <a:lnSpc>
                <a:spcPct val="90000"/>
              </a:lnSpc>
              <a:buFontTx/>
              <a:buNone/>
            </a:pPr>
            <a:r>
              <a:rPr lang="de-DE" altLang="de-DE" sz="1800" dirty="0"/>
              <a: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210591900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a:lnSpc>
                <a:spcPct val="90000"/>
              </a:lnSpc>
              <a:buNone/>
            </a:pPr>
            <a:r>
              <a:rPr lang="de-DE" altLang="de-DE" sz="1400" b="1" dirty="0"/>
              <a:t>	</a:t>
            </a:r>
            <a:r>
              <a:rPr lang="de-DE" altLang="de-DE" sz="1800" u="sng" dirty="0"/>
              <a:t>Keine Mitbestimmung über die personelle Besetzung der hauseigenen Meldestelle	</a:t>
            </a:r>
          </a:p>
          <a:p>
            <a:pPr marL="609600" indent="-609600" eaLnBrk="1" hangingPunct="1">
              <a:lnSpc>
                <a:spcPct val="90000"/>
              </a:lnSpc>
              <a:buFontTx/>
              <a:buNone/>
            </a:pPr>
            <a:r>
              <a:rPr lang="de-DE" altLang="de-DE" sz="1800" dirty="0"/>
              <a:t>	</a:t>
            </a:r>
            <a:r>
              <a:rPr lang="en-US" sz="1800" dirty="0"/>
              <a:t>Das Mitbestimmungsrecht des Betriebsrats nach § 87 Abs. 1 Nr. 1  BetrVG umfasst nicht die Entscheidung des Arbeitgebers über die personelle Besetzung einer unternehmenseigenen Meldestelle.</a:t>
            </a:r>
          </a:p>
          <a:p>
            <a:pPr marL="609600" indent="-609600" eaLnBrk="1" hangingPunct="1">
              <a:lnSpc>
                <a:spcPct val="90000"/>
              </a:lnSpc>
              <a:buFontTx/>
              <a:buNone/>
            </a:pPr>
            <a:r>
              <a:rPr lang="en-US" altLang="de-DE" sz="1800" dirty="0"/>
              <a:t>	Allenfalls eine Zustimmungsverweigerung nach § 99 BetrVG kommt bei einer nicht vorhandenen “notwendigen Fachkunde” (§ 15 Abs. 2 HinSchG) der </a:t>
            </a:r>
            <a:r>
              <a:rPr lang="de-DE" altLang="de-DE" sz="1800" dirty="0"/>
              <a:t>in Aussicht genommenen Person in Betracht.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45290743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Betriebsrat als Meldestelle</a:t>
            </a:r>
            <a:r>
              <a:rPr lang="de-DE" altLang="de-DE" sz="1800" dirty="0"/>
              <a:t>	</a:t>
            </a:r>
          </a:p>
          <a:p>
            <a:pPr marL="609600" indent="-609600" eaLnBrk="1" hangingPunct="1">
              <a:lnSpc>
                <a:spcPct val="90000"/>
              </a:lnSpc>
              <a:buFontTx/>
              <a:buNone/>
            </a:pPr>
            <a:r>
              <a:rPr lang="de-DE" altLang="de-DE" sz="1800" dirty="0"/>
              <a:t>	Rein theoretisch kann auch der Betriebsrat als Meldestelle fungieren. Dagegen kann nicht eingewandt werden, dass diesem ein gesetzlich festgelegter Aufgabenbereich zugewiesen sei, den der Arbeitgeber ohne besondere gesetzliche Ermächtigung nicht erweitern könne. Ein anderes ist freilich, dass die Übertragung von Meldeaufgaben an den Betriebsrat nur mit dessen Zustimmung möglich ist. Im Regelfall dürfte sich solches aber weder als praktikabel noch als besonders sinnvoll erweisen. Schon eher denkbar ist dagegen, dass sich der Betriebsrat als zusätzlicher Meldekanal zur Verfügung stellt, an den sich Arbeitnehmer initial wenden können. In diesem Fall muss er eingehende Meldungen sogleich an die eigentliche Meldestelle weiterleiten, ohne diese Dritten preisgeben zu dürfen.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398453411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Unterstützung von Hinweisgebern</a:t>
            </a:r>
            <a:r>
              <a:rPr lang="de-DE" altLang="de-DE" sz="1800" dirty="0"/>
              <a:t>	</a:t>
            </a:r>
          </a:p>
          <a:p>
            <a:pPr marL="609600" indent="-609600" eaLnBrk="1" hangingPunct="1">
              <a:lnSpc>
                <a:spcPct val="90000"/>
              </a:lnSpc>
              <a:buFontTx/>
              <a:buNone/>
            </a:pPr>
            <a:r>
              <a:rPr lang="de-DE" altLang="de-DE" sz="1800" dirty="0"/>
              <a:t>	Da der Betriebsrat Hinweisgeber im Rahmen seiner Befugnisse unterstützen kann, versteht sich, weshalb dies im </a:t>
            </a:r>
            <a:r>
              <a:rPr lang="de-DE" altLang="de-DE" sz="1800" dirty="0" err="1"/>
              <a:t>HinSchG</a:t>
            </a:r>
            <a:r>
              <a:rPr lang="de-DE" altLang="de-DE" sz="1800" dirty="0"/>
              <a:t> nicht eigens angesprochen ist. Auch bleibt das Recht des Beschäftigten unberührt, sich beim Betriebsrat – etwa wegen einer Repressalie nach einer Meldung – zu beschweren, § 84 ff BetrVG.</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289501483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Verstöße gegen das BetrVG als Gegenstand einer Meldung</a:t>
            </a:r>
            <a:r>
              <a:rPr lang="de-DE" altLang="de-DE" sz="1800" dirty="0"/>
              <a:t>	</a:t>
            </a:r>
          </a:p>
          <a:p>
            <a:pPr marL="609600" indent="-609600" eaLnBrk="1" hangingPunct="1">
              <a:lnSpc>
                <a:spcPct val="90000"/>
              </a:lnSpc>
              <a:buFontTx/>
              <a:buNone/>
            </a:pPr>
            <a:r>
              <a:rPr lang="de-DE" altLang="de-DE" sz="1800" dirty="0"/>
              <a:t>	Einfluss auf die Betriebsverfassung könnte das </a:t>
            </a:r>
            <a:r>
              <a:rPr lang="de-DE" altLang="de-DE" sz="1800" dirty="0" err="1"/>
              <a:t>HinSchG</a:t>
            </a:r>
            <a:r>
              <a:rPr lang="de-DE" altLang="de-DE" sz="1800" dirty="0"/>
              <a:t> aber auch noch in anderer Hinsicht nehmen: Festigt sich im Betrieb der Eindruck, dass das Gehalt eines Betriebsrats überzogen ist, kann dies intern und vor allem auch extern offenbart werden (Straftat der Betriebsratsbegünstigung §§ 78, 119 Abs. 1 Nr. 3 BetrVG).</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115328982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Verstöße gegen das BetrVG als Gegenstand einer Meldung</a:t>
            </a:r>
            <a:r>
              <a:rPr lang="de-DE" altLang="de-DE" sz="1800" dirty="0"/>
              <a:t>	</a:t>
            </a:r>
          </a:p>
          <a:p>
            <a:pPr marL="609600" indent="-609600" eaLnBrk="1" hangingPunct="1">
              <a:lnSpc>
                <a:spcPct val="90000"/>
              </a:lnSpc>
              <a:buFontTx/>
              <a:buNone/>
            </a:pPr>
            <a:r>
              <a:rPr lang="de-DE" altLang="de-DE" sz="1800" dirty="0"/>
              <a:t>	In den Fokus geraten könnte § 121 I BetrVG, für den sich die Behörden bislang leider so gut wie nicht interessiert haben. So mag es im Umfeld der einen oder anderen Betriebsänderung durchaus einmal zu einer (externen) Meldung kommen, sollte der Arbeitgeber mit deren Umsetzung beginnen, ohne zuvor die Herbeiführung eines Interessenausgleichs versucht zu haben (§§ 111 S. 1, 112 BetrVG), dies umso mehr als nach wie vor nicht abschließend geklärt ist, inwieweit der Betriebsrat dagegen mit einem Unterlassungsanspruch gegen den Arbeitgeber vorgehen kann.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Hinweisgeberschutzgesetz (</a:t>
            </a:r>
            <a:r>
              <a:rPr lang="de-DE" b="1" dirty="0" err="1"/>
              <a:t>HinSchG</a:t>
            </a:r>
            <a:r>
              <a:rPr lang="de-DE" b="1" dirty="0"/>
              <a:t>)</a:t>
            </a:r>
            <a:endParaRPr lang="en-GB" dirty="0"/>
          </a:p>
        </p:txBody>
      </p:sp>
    </p:spTree>
    <p:extLst>
      <p:ext uri="{BB962C8B-B14F-4D97-AF65-F5344CB8AC3E}">
        <p14:creationId xmlns:p14="http://schemas.microsoft.com/office/powerpoint/2010/main" val="31894860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916832"/>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Das Lieferkettensorgfaltspflichtengesetz</a:t>
            </a:r>
            <a:r>
              <a:rPr lang="de-DE" altLang="de-DE" sz="1800" dirty="0"/>
              <a:t>	</a:t>
            </a:r>
          </a:p>
          <a:p>
            <a:pPr marL="609600" indent="-609600" eaLnBrk="1" hangingPunct="1">
              <a:lnSpc>
                <a:spcPct val="90000"/>
              </a:lnSpc>
              <a:buFontTx/>
              <a:buNone/>
            </a:pPr>
            <a:r>
              <a:rPr lang="de-DE" altLang="de-DE" sz="1800" dirty="0"/>
              <a:t>	…ist am 1. Januar 2023 in Kraft getreten und verpflichtet Unternehmen Menschen- und Beschäftigtenrechte aus außerhalb Deutschlands entlang ihrer Lieferketten zu wahren.</a:t>
            </a:r>
          </a:p>
          <a:p>
            <a:pPr marL="609600" indent="-609600" eaLnBrk="1" hangingPunct="1">
              <a:lnSpc>
                <a:spcPct val="90000"/>
              </a:lnSpc>
              <a:buFontTx/>
              <a:buNone/>
            </a:pPr>
            <a:r>
              <a:rPr lang="de-DE" altLang="de-DE" sz="1800" dirty="0"/>
              <a:t>	Entsprechende Überwachungs- und Mitbestimmungsrechte ergeben sich hieraus für Aufsichtsräte und Wirtschaftsausschüsse der Betriebsräte (vgl. § 106 Abs. 3 Nr. 5b BetrVG).</a:t>
            </a:r>
          </a:p>
          <a:p>
            <a:pPr marL="609600" indent="-609600" eaLnBrk="1" hangingPunct="1">
              <a:lnSpc>
                <a:spcPct val="90000"/>
              </a:lnSpc>
              <a:buFontTx/>
              <a:buNone/>
            </a:pPr>
            <a:r>
              <a:rPr lang="de-DE" altLang="de-DE" sz="1800" dirty="0"/>
              <a:t>	Aber: gilt nur für Unternehmen mit in der Regel mindestens 3 000 inländischen Arbeitnehmern (Schwellenwert sinkt ab 2024 auf 1000 Arbeitnehmer). </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altLang="de-DE" sz="2800" dirty="0"/>
              <a:t>Lieferkettensorgfaltspflichtengesetz</a:t>
            </a:r>
            <a:endParaRPr lang="en-GB" dirty="0"/>
          </a:p>
        </p:txBody>
      </p:sp>
    </p:spTree>
    <p:extLst>
      <p:ext uri="{BB962C8B-B14F-4D97-AF65-F5344CB8AC3E}">
        <p14:creationId xmlns:p14="http://schemas.microsoft.com/office/powerpoint/2010/main" val="2092970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a:extLst>
              <a:ext uri="{FF2B5EF4-FFF2-40B4-BE49-F238E27FC236}">
                <a16:creationId xmlns:a16="http://schemas.microsoft.com/office/drawing/2014/main" id="{94E71EF4-C517-413D-AB76-07B5AD4D94F0}"/>
              </a:ext>
            </a:extLst>
          </p:cNvPr>
          <p:cNvSpPr>
            <a:spLocks noGrp="1" noChangeArrowheads="1"/>
          </p:cNvSpPr>
          <p:nvPr>
            <p:ph type="ctrTitle"/>
          </p:nvPr>
        </p:nvSpPr>
        <p:spPr>
          <a:xfrm>
            <a:off x="0" y="2997200"/>
            <a:ext cx="6227763" cy="1655763"/>
          </a:xfrm>
          <a:solidFill>
            <a:srgbClr val="E85B22">
              <a:alpha val="79999"/>
            </a:srgbClr>
          </a:solidFill>
        </p:spPr>
        <p:txBody>
          <a:bodyPr anchor="ctr"/>
          <a:lstStyle/>
          <a:p>
            <a:r>
              <a:rPr lang="en-GB" altLang="en-US" sz="1600" dirty="0">
                <a:solidFill>
                  <a:srgbClr val="FFFFFF"/>
                </a:solidFill>
              </a:rPr>
              <a:t>MANSHOLT &amp; LODZIK </a:t>
            </a:r>
            <a:br>
              <a:rPr lang="en-GB" altLang="en-US" sz="1600" dirty="0">
                <a:solidFill>
                  <a:srgbClr val="FFFFFF"/>
                </a:solidFill>
              </a:rPr>
            </a:br>
            <a:r>
              <a:rPr lang="en-GB" altLang="en-US" sz="1600" dirty="0">
                <a:solidFill>
                  <a:srgbClr val="FFFFFF"/>
                </a:solidFill>
              </a:rPr>
              <a:t>SCHÄFER RAANE  CORNELIUS </a:t>
            </a:r>
            <a:br>
              <a:rPr altLang="en-US" dirty="0">
                <a:solidFill>
                  <a:srgbClr val="FFFFFF"/>
                </a:solidFill>
              </a:rPr>
            </a:br>
            <a:br>
              <a:rPr lang="en-GB" altLang="en-US" dirty="0">
                <a:solidFill>
                  <a:srgbClr val="FFFFFF"/>
                </a:solidFill>
              </a:rPr>
            </a:br>
            <a:r>
              <a:rPr altLang="en-US" sz="1200" dirty="0">
                <a:solidFill>
                  <a:srgbClr val="FFFFFF"/>
                </a:solidFill>
              </a:rPr>
              <a:t>Rheinstrasse 30 - 64283 Darmstadt </a:t>
            </a:r>
            <a:br>
              <a:rPr lang="en-GB" altLang="en-US" sz="1200" dirty="0">
                <a:solidFill>
                  <a:srgbClr val="FFFFFF"/>
                </a:solidFill>
              </a:rPr>
            </a:br>
            <a:r>
              <a:rPr altLang="en-US" sz="1200" b="1" dirty="0">
                <a:solidFill>
                  <a:srgbClr val="FFFFFF"/>
                </a:solidFill>
              </a:rPr>
              <a:t>Tel</a:t>
            </a:r>
            <a:r>
              <a:rPr altLang="en-US" sz="1200" dirty="0">
                <a:solidFill>
                  <a:srgbClr val="FFFFFF"/>
                </a:solidFill>
              </a:rPr>
              <a:t>. 06151 26264</a:t>
            </a:r>
            <a:r>
              <a:rPr lang="en-GB" altLang="en-US" sz="1200" dirty="0">
                <a:solidFill>
                  <a:srgbClr val="FFFFFF"/>
                </a:solidFill>
              </a:rPr>
              <a:t> </a:t>
            </a:r>
            <a:r>
              <a:rPr lang="en-GB" altLang="en-US" sz="1200" b="1" dirty="0">
                <a:solidFill>
                  <a:srgbClr val="FFFFFF"/>
                </a:solidFill>
              </a:rPr>
              <a:t>FAX</a:t>
            </a:r>
            <a:r>
              <a:rPr lang="en-GB" altLang="en-US" sz="1200" dirty="0">
                <a:solidFill>
                  <a:srgbClr val="FFFFFF"/>
                </a:solidFill>
              </a:rPr>
              <a:t> 06151-25461 </a:t>
            </a:r>
            <a:r>
              <a:rPr lang="en-GB" altLang="en-US" sz="1200" b="1" dirty="0">
                <a:solidFill>
                  <a:srgbClr val="FFFFFF"/>
                </a:solidFill>
              </a:rPr>
              <a:t>E-Mail</a:t>
            </a:r>
            <a:r>
              <a:rPr lang="en-GB" altLang="en-US" sz="1200" dirty="0">
                <a:solidFill>
                  <a:srgbClr val="FFFFFF"/>
                </a:solidFill>
              </a:rPr>
              <a:t> kanzlei@mansholt-lodzik.de</a:t>
            </a:r>
            <a:br>
              <a:rPr lang="en-GB" altLang="en-US" sz="1200" dirty="0">
                <a:solidFill>
                  <a:srgbClr val="FFFFFF"/>
                </a:solidFill>
              </a:rPr>
            </a:br>
            <a:r>
              <a:rPr lang="en-GB" altLang="en-US" sz="1200" dirty="0">
                <a:solidFill>
                  <a:srgbClr val="FFFFFF"/>
                </a:solidFill>
              </a:rPr>
              <a:t> </a:t>
            </a:r>
            <a:r>
              <a:rPr altLang="en-US" sz="1200" dirty="0">
                <a:solidFill>
                  <a:srgbClr val="FFFFFF"/>
                </a:solidFill>
              </a:rPr>
              <a:t>www.mansholt-lodzik.de</a:t>
            </a:r>
            <a:endParaRPr altLang="en-US" sz="1200" dirty="0"/>
          </a:p>
        </p:txBody>
      </p:sp>
      <p:sp>
        <p:nvSpPr>
          <p:cNvPr id="2" name="Oval 1">
            <a:extLst>
              <a:ext uri="{FF2B5EF4-FFF2-40B4-BE49-F238E27FC236}">
                <a16:creationId xmlns:a16="http://schemas.microsoft.com/office/drawing/2014/main" id="{20C45F76-8F40-490A-BE66-28EF85FF431A}"/>
              </a:ext>
            </a:extLst>
          </p:cNvPr>
          <p:cNvSpPr/>
          <p:nvPr/>
        </p:nvSpPr>
        <p:spPr>
          <a:xfrm>
            <a:off x="1645579" y="3537748"/>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7B6C860-D624-4940-9521-7488CE05F9F4}"/>
              </a:ext>
            </a:extLst>
          </p:cNvPr>
          <p:cNvSpPr/>
          <p:nvPr/>
        </p:nvSpPr>
        <p:spPr>
          <a:xfrm>
            <a:off x="2375760" y="353750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Die Entscheidung: </a:t>
            </a:r>
          </a:p>
          <a:p>
            <a:pPr marL="609600" indent="-609600" eaLnBrk="1" hangingPunct="1">
              <a:lnSpc>
                <a:spcPct val="90000"/>
              </a:lnSpc>
              <a:buFontTx/>
              <a:buNone/>
            </a:pPr>
            <a:r>
              <a:rPr lang="de-DE" altLang="de-DE" sz="1800" dirty="0"/>
              <a:t>	Sowohl das Arbeitsgericht Köln als auch das Landesarbeitsgericht Köln haben die Anträge des Betriebsrats zurückgewiesen. Eine Störung der Betriebsratsarbeit kann durchaus vorliegen. Es kann eine Behinderung der Betriebsratsarbeit darstellen, wenn ein Arbeitgeber die Durchführung von Betriebsratssitzungen als Präsenzsitzung verlangt und gegenüber denjenigen Mitgliedern, die an einer Betriebsratssitzung mittels Videokonferenz teilgenommen haben, entgegen § 37 Abs. 2 BetrVG Gehaltskürzungen vornimmt. Eine Unterlassung auf künftige Gehaltskürzungen kann der Betriebsrat als Gremium für die Mitglieder dennoch nicht einklagen. Ein solcher Anspruch ergibt sich weder aus § 23 Abs. 3 Satz 1 BetrVG noch aus § 78 Satz 1 BetrVG. Der Unterlassungsantrag des Betriebsrats sei im Ergebnis auf Zahlung der Vergütung gerichtet. Hierbei handele es sich um ein höchstpersönliches Recht des betroffenen Betriebsratsmitglieds nach § 37 Abs. 2 BetrVG, das vom Betriebsrat nicht geltend gemacht werden könne.</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Behinderung von Betriebsratsarbeit</a:t>
            </a:r>
            <a:endParaRPr lang="en-GB" dirty="0"/>
          </a:p>
        </p:txBody>
      </p:sp>
    </p:spTree>
    <p:extLst>
      <p:ext uri="{BB962C8B-B14F-4D97-AF65-F5344CB8AC3E}">
        <p14:creationId xmlns:p14="http://schemas.microsoft.com/office/powerpoint/2010/main" val="40105075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Praxistipp: </a:t>
            </a:r>
          </a:p>
          <a:p>
            <a:pPr marL="609600" indent="-609600" eaLnBrk="1" hangingPunct="1">
              <a:lnSpc>
                <a:spcPct val="90000"/>
              </a:lnSpc>
              <a:buFontTx/>
              <a:buNone/>
            </a:pPr>
            <a:r>
              <a:rPr lang="de-DE" altLang="de-DE" sz="1800" dirty="0"/>
              <a:t>	Seit der Corona-Pandemie sind viele Betriebsräte dazu übergegangen, Betriebsratssitzungen auch per Videokonferenz durchzuführen. Mit Inkrafttreten des Betriebsrätemodernisierungsgesetzes im Juli 2021 wurde diese Sitzungsform auch dauerhaft ermöglicht (§ 30 II BetrVG). </a:t>
            </a:r>
          </a:p>
          <a:p>
            <a:pPr marL="609600" indent="-609600" eaLnBrk="1" hangingPunct="1">
              <a:lnSpc>
                <a:spcPct val="90000"/>
              </a:lnSpc>
              <a:buFontTx/>
              <a:buNone/>
            </a:pPr>
            <a:r>
              <a:rPr lang="de-DE" altLang="de-DE" sz="1800" dirty="0"/>
              <a:t>	Der Fall zeigt jedoch, wie wichtig es ist, genau zu überlegen, welche konkreten Anträge man bei Gericht stellt. Unterlassungsansprüche müssen konkret geltend gemacht werden; sie dürfen nicht zu weit gehen und müssen sich auf das konkrete Verhalten beschränken, das künftig unterlassen werden soll.</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Behinderung von Betriebsratsarbeit</a:t>
            </a:r>
            <a:endParaRPr lang="en-GB" dirty="0"/>
          </a:p>
        </p:txBody>
      </p:sp>
    </p:spTree>
    <p:extLst>
      <p:ext uri="{BB962C8B-B14F-4D97-AF65-F5344CB8AC3E}">
        <p14:creationId xmlns:p14="http://schemas.microsoft.com/office/powerpoint/2010/main" val="35741362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a:t>
            </a:r>
            <a:r>
              <a:rPr lang="de-DE" altLang="de-DE" sz="1800" b="1" dirty="0"/>
              <a:t>Bundesarbeitsgericht, Urteil vom 16. Februar 2023 – 8 AZR 450/21</a:t>
            </a:r>
          </a:p>
          <a:p>
            <a:pPr marL="609600" indent="-609600" eaLnBrk="1" hangingPunct="1">
              <a:lnSpc>
                <a:spcPct val="90000"/>
              </a:lnSpc>
              <a:buFontTx/>
              <a:buNone/>
            </a:pPr>
            <a:r>
              <a:rPr lang="de-DE" altLang="de-DE" sz="1800" dirty="0"/>
              <a:t>	</a:t>
            </a:r>
            <a:r>
              <a:rPr lang="de-DE" altLang="de-DE" sz="1800" u="sng" dirty="0"/>
              <a:t>Der Tenor der Entscheidung:</a:t>
            </a:r>
          </a:p>
          <a:p>
            <a:pPr marL="609600" indent="-609600" eaLnBrk="1" hangingPunct="1">
              <a:lnSpc>
                <a:spcPct val="90000"/>
              </a:lnSpc>
              <a:buFontTx/>
              <a:buNone/>
            </a:pPr>
            <a:r>
              <a:rPr lang="de-DE" altLang="de-DE" sz="1800" dirty="0"/>
              <a:t>	Eine Frau hat Anspruch auf gleiches Entgelt für gleiche oder gleichwertige Arbeit, wenn ein Arbeitgeber männlichen Kollegen aufgrund des Geschlechts ein höheres Entgelt zahlt.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2: Entgeltgleichheit von Männern und</a:t>
            </a:r>
            <a:br>
              <a:rPr lang="de-DE" b="1" dirty="0"/>
            </a:br>
            <a:r>
              <a:rPr lang="de-DE" b="1" dirty="0"/>
              <a:t>Frauen</a:t>
            </a:r>
            <a:endParaRPr lang="en-GB" dirty="0"/>
          </a:p>
        </p:txBody>
      </p:sp>
    </p:spTree>
    <p:extLst>
      <p:ext uri="{BB962C8B-B14F-4D97-AF65-F5344CB8AC3E}">
        <p14:creationId xmlns:p14="http://schemas.microsoft.com/office/powerpoint/2010/main" val="42000810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800" u="sng" dirty="0"/>
              <a:t>Worum geht es: </a:t>
            </a:r>
          </a:p>
          <a:p>
            <a:pPr marL="609600" indent="-609600" eaLnBrk="1" hangingPunct="1">
              <a:lnSpc>
                <a:spcPct val="90000"/>
              </a:lnSpc>
              <a:buFontTx/>
              <a:buNone/>
            </a:pPr>
            <a:r>
              <a:rPr lang="de-DE" altLang="de-DE" sz="1800" dirty="0"/>
              <a:t>	Die Klägerin ist seit dem 1. März 2017 bei der Beklagten als Außendienstmitarbeiterin im Vertrieb beschäftigt. Ihr einzelvertraglich vereinbartes Grundentgelt betrug anfangs 3.500,00 Euro brutto monatlich. Neben der Klägerin waren als Außendienstmitarbeiter im Vertrieb der Beklagten zwei männliche Arbeitnehmer beschäftigt, einer davon seit dem 1. Januar 2017. Die Beklagte hatte auch diesem Arbeitnehmer ein Grundentgelt </a:t>
            </a:r>
            <a:r>
              <a:rPr lang="de-DE" altLang="de-DE" sz="1800" dirty="0" err="1"/>
              <a:t>iHv</a:t>
            </a:r>
            <a:r>
              <a:rPr lang="de-DE" altLang="de-DE" sz="1800" dirty="0"/>
              <a:t>. 3.500,00 Euro brutto angeboten, was dieser jedoch ablehnte. Er verlangte für die Zeit bis zum Einsetzen einer zusätzlichen leistungsabhängigen Vergütung ein höheres Grundentgelt </a:t>
            </a:r>
            <a:r>
              <a:rPr lang="de-DE" altLang="de-DE" sz="1800" dirty="0" err="1"/>
              <a:t>iHv</a:t>
            </a:r>
            <a:r>
              <a:rPr lang="de-DE" altLang="de-DE" sz="1800" dirty="0"/>
              <a:t>. 4.500,00 Euro brutto.</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2: Entgeltgleichheit von Männern und</a:t>
            </a:r>
            <a:br>
              <a:rPr lang="de-DE" b="1" dirty="0"/>
            </a:br>
            <a:r>
              <a:rPr lang="de-DE" b="1" dirty="0"/>
              <a:t>Frauen</a:t>
            </a:r>
            <a:endParaRPr lang="en-GB" dirty="0"/>
          </a:p>
        </p:txBody>
      </p:sp>
    </p:spTree>
    <p:extLst>
      <p:ext uri="{BB962C8B-B14F-4D97-AF65-F5344CB8AC3E}">
        <p14:creationId xmlns:p14="http://schemas.microsoft.com/office/powerpoint/2010/main" val="95765532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ctylos">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Presentation2" id="{E22CB417-80D5-465E-9EAB-255FB37F0328}" vid="{9C54B8E1-DF12-4872-80C3-115341B1E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5B78088A87D4E81966642483C24E2" ma:contentTypeVersion="15" ma:contentTypeDescription="Create a new document." ma:contentTypeScope="" ma:versionID="eddb38dab95a91b69612537fe7617943">
  <xsd:schema xmlns:xsd="http://www.w3.org/2001/XMLSchema" xmlns:xs="http://www.w3.org/2001/XMLSchema" xmlns:p="http://schemas.microsoft.com/office/2006/metadata/properties" xmlns:ns1="http://schemas.microsoft.com/sharepoint/v3" xmlns:ns3="d8547fcf-854f-40f2-8f4f-6d16f9704ce5" xmlns:ns4="8963e477-8b1e-4cf1-900f-b6d83895b050" targetNamespace="http://schemas.microsoft.com/office/2006/metadata/properties" ma:root="true" ma:fieldsID="04a7870e79d3b7d3ebccdb68a159c826" ns1:_="" ns3:_="" ns4:_="">
    <xsd:import namespace="http://schemas.microsoft.com/sharepoint/v3"/>
    <xsd:import namespace="d8547fcf-854f-40f2-8f4f-6d16f9704ce5"/>
    <xsd:import namespace="8963e477-8b1e-4cf1-900f-b6d83895b0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547fcf-854f-40f2-8f4f-6d16f9704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3e477-8b1e-4cf1-900f-b6d83895b05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E4D09-3EC6-43D2-A670-9440DB5CC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47fcf-854f-40f2-8f4f-6d16f9704ce5"/>
    <ds:schemaRef ds:uri="8963e477-8b1e-4cf1-900f-b6d83895b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A16EBA-0268-4531-9E53-F1C8AE731FDD}">
  <ds:schemaRefs>
    <ds:schemaRef ds:uri="http://schemas.microsoft.com/office/infopath/2007/PartnerControls"/>
    <ds:schemaRef ds:uri="http://purl.org/dc/terms/"/>
    <ds:schemaRef ds:uri="http://purl.org/dc/dcmitype/"/>
    <ds:schemaRef ds:uri="http://schemas.openxmlformats.org/package/2006/metadata/core-properties"/>
    <ds:schemaRef ds:uri="8963e477-8b1e-4cf1-900f-b6d83895b050"/>
    <ds:schemaRef ds:uri="http://purl.org/dc/elements/1.1/"/>
    <ds:schemaRef ds:uri="http://schemas.microsoft.com/office/2006/documentManagement/types"/>
    <ds:schemaRef ds:uri="http://www.w3.org/XML/1998/namespace"/>
    <ds:schemaRef ds:uri="http://schemas.microsoft.com/sharepoint/v3"/>
    <ds:schemaRef ds:uri="d8547fcf-854f-40f2-8f4f-6d16f9704ce5"/>
    <ds:schemaRef ds:uri="http://schemas.microsoft.com/office/2006/metadata/properties"/>
  </ds:schemaRefs>
</ds:datastoreItem>
</file>

<file path=customXml/itemProps3.xml><?xml version="1.0" encoding="utf-8"?>
<ds:datastoreItem xmlns:ds="http://schemas.openxmlformats.org/officeDocument/2006/customXml" ds:itemID="{C03EC2F0-A843-4067-84C5-A3D724602D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Mansholt + Lodzik Schäfer Raane Cornelius_MASTERSLIDES_Nov.2020 (002)</Template>
  <TotalTime>0</TotalTime>
  <Words>5599</Words>
  <Application>Microsoft Office PowerPoint</Application>
  <PresentationFormat>Bildschirmpräsentation (4:3)</PresentationFormat>
  <Paragraphs>196</Paragraphs>
  <Slides>58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58</vt:i4>
      </vt:variant>
    </vt:vector>
  </HeadingPairs>
  <TitlesOfParts>
    <vt:vector size="64" baseType="lpstr">
      <vt:lpstr>Arial</vt:lpstr>
      <vt:lpstr>Calibri</vt:lpstr>
      <vt:lpstr>Franklin Gothic Book</vt:lpstr>
      <vt:lpstr>Perpetua</vt:lpstr>
      <vt:lpstr>Wingdings</vt:lpstr>
      <vt:lpstr>Dactylos</vt:lpstr>
      <vt:lpstr>Fachtagung  Betriebsräte in Sportorganisationen</vt:lpstr>
      <vt:lpstr>Teil I: Aktuelle Entscheidungen und ihre Folgen für die BR-Arbeit</vt:lpstr>
      <vt:lpstr>Fall 1: Behinderung von Betriebsratsarbeit</vt:lpstr>
      <vt:lpstr>Fall 1: Behinderung von Betriebsratsarbeit</vt:lpstr>
      <vt:lpstr>Fall 1: Behinderung von Betriebsratsarbeit</vt:lpstr>
      <vt:lpstr>Fall 1: Behinderung von Betriebsratsarbeit</vt:lpstr>
      <vt:lpstr>Fall 1: Behinderung von Betriebsratsarbeit</vt:lpstr>
      <vt:lpstr>Fall 2: Entgeltgleichheit von Männern und Frauen</vt:lpstr>
      <vt:lpstr>Fall 2: Entgeltgleichheit von Männern und Frauen</vt:lpstr>
      <vt:lpstr>Fall 2: Entgeltgleichheit von Männern und Frauen</vt:lpstr>
      <vt:lpstr>Fall 2: Entgeltgleichheit von Männern und Frauen</vt:lpstr>
      <vt:lpstr>Fall 2: Entgeltgleichheit von Männern und Frauen</vt:lpstr>
      <vt:lpstr>Fall 3: Berücksichtigung der Rentennähe bei der sozialen Auswahl</vt:lpstr>
      <vt:lpstr>Fall 3: Berücksichtigung der Rentennähe bei der sozialen Auswahl</vt:lpstr>
      <vt:lpstr>Fall 3: Berücksichtigung der Rentennähe bei der sozialen Auswahl</vt:lpstr>
      <vt:lpstr>Fall 3: Berücksichtigung der Rentennähe bei der sozialen Auswahl</vt:lpstr>
      <vt:lpstr>Fall 3: Berücksichtigung der Rentennähe bei der sozialen Auswahl</vt:lpstr>
      <vt:lpstr>Fall 3: Berücksichtigung der Rentennähe bei der sozialen Auswahl</vt:lpstr>
      <vt:lpstr>Fall 3: Berücksichtigung der Rentennähe bei der sozialen Auswahl</vt:lpstr>
      <vt:lpstr>Fall 4: Initiativrecht des Betriebsrates bei der Ausgestaltung der Arbeitszeiterfas- sung</vt:lpstr>
      <vt:lpstr>Fall 4: Initiativrecht des Betriebsrates bei der Ausgestaltung der Arbeitszeiterfas- sung</vt:lpstr>
      <vt:lpstr>Fall 4: Initiativrecht des Betriebsrates bei der Ausgestaltung der Arbeitszeiterfas- sung</vt:lpstr>
      <vt:lpstr>Fall 4: Initiativrecht des Betriebsrates bei der Ausgestaltung der Arbeitszeiterfas- sung</vt:lpstr>
      <vt:lpstr>Fall 5: Betriebsratsvorsitzender als Daten- schutzbeauftragter?</vt:lpstr>
      <vt:lpstr>Fall 5: Betriebsratsvorsitzender als Daten- schutzbeauftragter?</vt:lpstr>
      <vt:lpstr>Fall 5: Betriebsratsvorsitzender als Daten- schutzbeauftragter?</vt:lpstr>
      <vt:lpstr>Fall 5: Betriebsratsvorsitzender als Daten- schutzbeauftragter?</vt:lpstr>
      <vt:lpstr>Fall 5: Betriebsratsvorsitzender als Daten- schutzbeauftragter?</vt:lpstr>
      <vt:lpstr>Fall 5: Betriebsratsvorsitzender als Daten- schutzbeauftragter?</vt:lpstr>
      <vt:lpstr>Fall 6: Offene Videoüberwachung - Verwer- tungsverbot</vt:lpstr>
      <vt:lpstr>Fall 6: Offene Videoüberwachung - Verwer- tungsverbot</vt:lpstr>
      <vt:lpstr>Fall 6: Offene Videoüberwachung - Verwer- tungsverbot</vt:lpstr>
      <vt:lpstr>Fall 6: Offene Videoüberwachung - Verwer- tungsverbot</vt:lpstr>
      <vt:lpstr>Fall 6: Offene Videoüberwachung - Verwer- tungsverbot</vt:lpstr>
      <vt:lpstr>Fall 6: Offene Videoüberwachung - Verwer- tungsverbot</vt:lpstr>
      <vt:lpstr>Teil II: Neue Gesetze und die Folgen für die BR-Arbeit - Arbeitszeitgesetz (im Gesetzgebungsverfahren) - Hinweisgeberschutzgesetz - Lieferkettensorgfaltspflichtengesetz</vt:lpstr>
      <vt:lpstr>Neuer Entwurf zum Arbeitszeitgesetz</vt:lpstr>
      <vt:lpstr>Neuer Entwurf zum Arbeitszeitgesetz</vt:lpstr>
      <vt:lpstr>Neuer Entwurf zum Arbeitszeitgesetz</vt:lpstr>
      <vt:lpstr>Neuer Entwurf zum Arbeitszeitgesetz</vt:lpstr>
      <vt:lpstr>Neuer Entwurf zum Arbeitszeitgesetz</vt:lpstr>
      <vt:lpstr>Neuer Entwurf zum Arbeitszeitgesetz</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Hinweisgeberschutzgesetz (HinSchG)</vt:lpstr>
      <vt:lpstr>Lieferkettensorgfaltspflichtengesetz</vt:lpstr>
      <vt:lpstr>MANSHOLT &amp; LODZIK  SCHÄFER RAANE  CORNELIUS   Rheinstrasse 30 - 64283 Darmstadt  Tel. 06151 26264 FAX 06151-25461 E-Mail kanzlei@mansholt-lodzik.de  www.mansholt-lodzik.de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Betriebsverfassungsrecht 2</dc:title>
  <dc:creator>Daniel Schäfer</dc:creator>
  <cp:lastModifiedBy>Daniel  Schäfer</cp:lastModifiedBy>
  <cp:revision>80</cp:revision>
  <cp:lastPrinted>2022-09-03T17:26:40Z</cp:lastPrinted>
  <dcterms:created xsi:type="dcterms:W3CDTF">2022-07-18T07:54:44Z</dcterms:created>
  <dcterms:modified xsi:type="dcterms:W3CDTF">2023-09-10T15:40:32Z</dcterms:modified>
</cp:coreProperties>
</file>