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8" r:id="rId3"/>
    <p:sldId id="260" r:id="rId4"/>
    <p:sldId id="274" r:id="rId5"/>
    <p:sldId id="267" r:id="rId6"/>
    <p:sldId id="257" r:id="rId7"/>
    <p:sldId id="261" r:id="rId8"/>
    <p:sldId id="270" r:id="rId9"/>
    <p:sldId id="272" r:id="rId10"/>
    <p:sldId id="262" r:id="rId11"/>
    <p:sldId id="286" r:id="rId12"/>
    <p:sldId id="287" r:id="rId13"/>
    <p:sldId id="290" r:id="rId14"/>
    <p:sldId id="289" r:id="rId15"/>
    <p:sldId id="291" r:id="rId16"/>
    <p:sldId id="292" r:id="rId17"/>
    <p:sldId id="280" r:id="rId18"/>
    <p:sldId id="283" r:id="rId19"/>
    <p:sldId id="293" r:id="rId20"/>
    <p:sldId id="305" r:id="rId21"/>
    <p:sldId id="306" r:id="rId22"/>
    <p:sldId id="297" r:id="rId23"/>
    <p:sldId id="298" r:id="rId24"/>
    <p:sldId id="273" r:id="rId25"/>
    <p:sldId id="299" r:id="rId26"/>
    <p:sldId id="300" r:id="rId27"/>
    <p:sldId id="265" r:id="rId28"/>
    <p:sldId id="302" r:id="rId29"/>
    <p:sldId id="303" r:id="rId30"/>
    <p:sldId id="301" r:id="rId31"/>
    <p:sldId id="304" r:id="rId32"/>
    <p:sldId id="264" r:id="rId33"/>
  </p:sldIdLst>
  <p:sldSz cx="9144000" cy="6858000" type="screen4x3"/>
  <p:notesSz cx="6662738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4" name="Rechteck 13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tangle 12"/>
            <p:cNvSpPr/>
            <p:nvPr userDrawn="1"/>
          </p:nvSpPr>
          <p:spPr>
            <a:xfrm>
              <a:off x="251520" y="252140"/>
              <a:ext cx="8640960" cy="634521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6" name="Picture 2" descr="Logo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" r="-2472"/>
            <a:stretch/>
          </p:blipFill>
          <p:spPr bwMode="auto">
            <a:xfrm>
              <a:off x="6444208" y="442870"/>
              <a:ext cx="2314775" cy="660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itel 1"/>
          <p:cNvSpPr>
            <a:spLocks noGrp="1"/>
          </p:cNvSpPr>
          <p:nvPr>
            <p:ph type="ctrTitle"/>
          </p:nvPr>
        </p:nvSpPr>
        <p:spPr>
          <a:xfrm>
            <a:off x="685800" y="3449017"/>
            <a:ext cx="7772400" cy="1470025"/>
          </a:xfrm>
          <a:noFill/>
        </p:spPr>
        <p:txBody>
          <a:bodyPr wrap="square" anchor="b"/>
          <a:lstStyle>
            <a:lvl1pPr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3" name="Untertitel 2"/>
          <p:cNvSpPr>
            <a:spLocks noGrp="1"/>
          </p:cNvSpPr>
          <p:nvPr>
            <p:ph type="subTitle" idx="1"/>
          </p:nvPr>
        </p:nvSpPr>
        <p:spPr>
          <a:xfrm>
            <a:off x="685800" y="5013176"/>
            <a:ext cx="7774632" cy="792088"/>
          </a:xfrm>
          <a:noFill/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anchor="ctr"/>
          <a:lstStyle>
            <a:lvl1pPr marL="0" indent="0" algn="l">
              <a:buNone/>
              <a:defRPr sz="24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17" name="Untertitel 2"/>
          <p:cNvSpPr txBox="1">
            <a:spLocks/>
          </p:cNvSpPr>
          <p:nvPr userDrawn="1"/>
        </p:nvSpPr>
        <p:spPr>
          <a:xfrm>
            <a:off x="685800" y="5805264"/>
            <a:ext cx="640080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kern="1200" cap="none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42716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840C-02E5-417E-BBAD-7F44B31A4DC9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6" name="Gruppieren 5"/>
          <p:cNvGrpSpPr/>
          <p:nvPr userDrawn="1"/>
        </p:nvGrpSpPr>
        <p:grpSpPr>
          <a:xfrm>
            <a:off x="467544" y="644352"/>
            <a:ext cx="6840000" cy="744041"/>
            <a:chOff x="467544" y="644352"/>
            <a:chExt cx="6840000" cy="744041"/>
          </a:xfrm>
        </p:grpSpPr>
        <p:cxnSp>
          <p:nvCxnSpPr>
            <p:cNvPr id="7" name="Gerade Verbindung 6"/>
            <p:cNvCxnSpPr/>
            <p:nvPr userDrawn="1"/>
          </p:nvCxnSpPr>
          <p:spPr>
            <a:xfrm>
              <a:off x="467544" y="644352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7"/>
            <p:cNvCxnSpPr/>
            <p:nvPr userDrawn="1"/>
          </p:nvCxnSpPr>
          <p:spPr>
            <a:xfrm>
              <a:off x="467544" y="1388393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845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7D4F4-2C6A-4F4D-9DD4-E8793D4D2EF5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8069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tangle 12"/>
          <p:cNvSpPr/>
          <p:nvPr userDrawn="1"/>
        </p:nvSpPr>
        <p:spPr>
          <a:xfrm>
            <a:off x="251520" y="252140"/>
            <a:ext cx="8640960" cy="63452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16" name="Picture 2" descr="Logo"/>
          <p:cNvPicPr>
            <a:picLocks noChangeAspect="1" noChangeArrowheads="1"/>
          </p:cNvPicPr>
          <p:nvPr userDrawn="1"/>
        </p:nvPicPr>
        <p:blipFill rotWithShape="1"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" r="-2472"/>
          <a:stretch/>
        </p:blipFill>
        <p:spPr bwMode="auto">
          <a:xfrm>
            <a:off x="6444208" y="442870"/>
            <a:ext cx="2314775" cy="66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609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wrap="square" anchor="b"/>
          <a:lstStyle>
            <a:lvl1pPr algn="l"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543BA-A6D6-4E66-A987-4A3BA6BC7456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3"/>
          </p:nvPr>
        </p:nvSpPr>
        <p:spPr>
          <a:xfrm>
            <a:off x="459924" y="1432559"/>
            <a:ext cx="3006000" cy="4690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6588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45B2B-2600-429C-91A8-62760B77F35F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4722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hteck 8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tangle 12"/>
            <p:cNvSpPr/>
            <p:nvPr userDrawn="1"/>
          </p:nvSpPr>
          <p:spPr>
            <a:xfrm>
              <a:off x="251520" y="252140"/>
              <a:ext cx="8640960" cy="634521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1" name="Picture 2" descr="Logo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" r="-2472"/>
            <a:stretch/>
          </p:blipFill>
          <p:spPr bwMode="auto">
            <a:xfrm>
              <a:off x="6444208" y="442870"/>
              <a:ext cx="2314775" cy="660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noFill/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1031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_blau_zen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hteck 8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tangle 12"/>
            <p:cNvSpPr/>
            <p:nvPr userDrawn="1"/>
          </p:nvSpPr>
          <p:spPr>
            <a:xfrm>
              <a:off x="251520" y="252140"/>
              <a:ext cx="8640960" cy="634521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1" name="Picture 2" descr="Logo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" r="-2472"/>
            <a:stretch/>
          </p:blipFill>
          <p:spPr bwMode="auto">
            <a:xfrm>
              <a:off x="6444208" y="442870"/>
              <a:ext cx="2314775" cy="660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noFill/>
        </p:spPr>
        <p:txBody>
          <a:bodyPr anchor="b"/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02389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tangle 12"/>
          <p:cNvSpPr/>
          <p:nvPr userDrawn="1"/>
        </p:nvSpPr>
        <p:spPr>
          <a:xfrm>
            <a:off x="251520" y="252140"/>
            <a:ext cx="8640960" cy="63452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bg1"/>
              </a:solidFill>
            </a:endParaRPr>
          </a:p>
        </p:txBody>
      </p:sp>
      <p:pic>
        <p:nvPicPr>
          <p:cNvPr id="16" name="Picture 2" descr="Logo"/>
          <p:cNvPicPr>
            <a:picLocks noChangeAspect="1" noChangeArrowheads="1"/>
          </p:cNvPicPr>
          <p:nvPr userDrawn="1"/>
        </p:nvPicPr>
        <p:blipFill rotWithShape="1"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" r="-2472"/>
          <a:stretch/>
        </p:blipFill>
        <p:spPr bwMode="auto">
          <a:xfrm>
            <a:off x="3086730" y="988628"/>
            <a:ext cx="2970541" cy="84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2983751" y="1988840"/>
            <a:ext cx="317649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u="none" dirty="0">
                <a:solidFill>
                  <a:schemeClr val="bg1"/>
                </a:solidFill>
                <a:latin typeface="+mj-lt"/>
              </a:rPr>
              <a:t>Alte Schönhauser Str. 44 </a:t>
            </a:r>
          </a:p>
          <a:p>
            <a:pPr algn="ctr"/>
            <a:r>
              <a:rPr lang="de-DE" sz="2000" u="none" dirty="0">
                <a:solidFill>
                  <a:schemeClr val="bg1"/>
                </a:solidFill>
                <a:latin typeface="+mj-lt"/>
              </a:rPr>
              <a:t>D-10119 Berlin </a:t>
            </a:r>
          </a:p>
          <a:p>
            <a:pPr algn="ctr"/>
            <a:r>
              <a:rPr lang="de-DE" sz="2000" u="none" dirty="0">
                <a:solidFill>
                  <a:schemeClr val="bg1"/>
                </a:solidFill>
                <a:latin typeface="+mj-lt"/>
              </a:rPr>
              <a:t>Tel: 030-549898-0 </a:t>
            </a:r>
          </a:p>
          <a:p>
            <a:pPr algn="ctr"/>
            <a:r>
              <a:rPr lang="de-DE" sz="2000" u="none" dirty="0">
                <a:solidFill>
                  <a:schemeClr val="bg1"/>
                </a:solidFill>
                <a:latin typeface="+mj-lt"/>
              </a:rPr>
              <a:t>Fax: 030-549898-22 </a:t>
            </a:r>
          </a:p>
          <a:p>
            <a:pPr algn="ctr"/>
            <a:endParaRPr lang="de-DE" sz="2000" u="sng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de-DE" sz="2000" u="sng" dirty="0">
                <a:solidFill>
                  <a:schemeClr val="bg1"/>
                </a:solidFill>
                <a:latin typeface="+mj-lt"/>
              </a:rPr>
              <a:t>www.transparency.de</a:t>
            </a:r>
          </a:p>
          <a:p>
            <a:pPr algn="ctr"/>
            <a:r>
              <a:rPr lang="de-DE" sz="2000" u="sng" dirty="0">
                <a:solidFill>
                  <a:schemeClr val="bg1"/>
                </a:solidFill>
                <a:latin typeface="+mj-lt"/>
              </a:rPr>
              <a:t>office@transparency.de </a:t>
            </a:r>
          </a:p>
          <a:p>
            <a:pPr algn="ctr"/>
            <a:endParaRPr lang="de-DE" sz="2000" u="sng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+mj-lt"/>
              </a:rPr>
              <a:t>      @</a:t>
            </a:r>
            <a:r>
              <a:rPr lang="de-DE" sz="2000" dirty="0" err="1">
                <a:solidFill>
                  <a:schemeClr val="bg1"/>
                </a:solidFill>
                <a:latin typeface="+mj-lt"/>
              </a:rPr>
              <a:t>TransparencyDeutschland</a:t>
            </a:r>
            <a:endParaRPr lang="de-DE" sz="20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de-DE" sz="2000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+mj-lt"/>
              </a:rPr>
              <a:t>      @</a:t>
            </a:r>
            <a:r>
              <a:rPr lang="de-DE" sz="2000" dirty="0" err="1">
                <a:solidFill>
                  <a:schemeClr val="bg1"/>
                </a:solidFill>
                <a:latin typeface="+mj-lt"/>
              </a:rPr>
              <a:t>transparency_de</a:t>
            </a:r>
            <a:endParaRPr lang="de-DE" sz="2000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2052" name="Picture 4" descr="T:\Vorträge Artikel Papers\Basispräsentation\Basisvortrag 2016\logos-and-badges_f-logo_online\logos-and-badges_f-logo_online\png\FB-f-Logo__white_29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730" y="4509120"/>
            <a:ext cx="2762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T:\Vorträge Artikel Papers\Basispräsentation\Basisvortrag 2016\brand_guideline_logos_0\brand guideline logos\TwitterLogo_white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928" y="5034715"/>
            <a:ext cx="432000" cy="4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3383856" y="5805065"/>
            <a:ext cx="2376289" cy="576263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2pPr>
            <a:lvl3pPr marL="91440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3pPr>
            <a:lvl4pPr marL="137160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828800" indent="0" algn="ctr">
              <a:buNone/>
              <a:defRPr sz="2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15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noFill/>
        </p:spPr>
        <p:txBody>
          <a:bodyPr/>
          <a:lstStyle>
            <a:lvl1pPr>
              <a:defRPr cap="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40CA-784D-46F9-A547-03453158D852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467544" y="644352"/>
            <a:ext cx="6840000" cy="744041"/>
            <a:chOff x="467544" y="644352"/>
            <a:chExt cx="6840000" cy="744041"/>
          </a:xfrm>
        </p:grpSpPr>
        <p:cxnSp>
          <p:nvCxnSpPr>
            <p:cNvPr id="8" name="Gerade Verbindung 7"/>
            <p:cNvCxnSpPr/>
            <p:nvPr userDrawn="1"/>
          </p:nvCxnSpPr>
          <p:spPr>
            <a:xfrm>
              <a:off x="467544" y="644352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 userDrawn="1"/>
          </p:nvCxnSpPr>
          <p:spPr>
            <a:xfrm>
              <a:off x="467544" y="1388393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408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schmal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620688"/>
            <a:ext cx="6850344" cy="796950"/>
          </a:xfrm>
          <a:noFill/>
        </p:spPr>
        <p:txBody>
          <a:bodyPr/>
          <a:lstStyle>
            <a:lvl1pPr>
              <a:defRPr cap="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0344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B55A-7A72-486A-919F-C4B1F68B9007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467544" y="644352"/>
            <a:ext cx="6840000" cy="744041"/>
            <a:chOff x="467544" y="644352"/>
            <a:chExt cx="6840000" cy="744041"/>
          </a:xfrm>
        </p:grpSpPr>
        <p:cxnSp>
          <p:nvCxnSpPr>
            <p:cNvPr id="8" name="Gerade Verbindung 7"/>
            <p:cNvCxnSpPr/>
            <p:nvPr userDrawn="1"/>
          </p:nvCxnSpPr>
          <p:spPr>
            <a:xfrm>
              <a:off x="467544" y="644352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 userDrawn="1"/>
          </p:nvCxnSpPr>
          <p:spPr>
            <a:xfrm>
              <a:off x="467544" y="1388393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079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wrap="square"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193D5-EA49-42BD-A520-DE36CE880DD5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36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hteck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tangle 12"/>
            <p:cNvSpPr/>
            <p:nvPr userDrawn="1"/>
          </p:nvSpPr>
          <p:spPr>
            <a:xfrm>
              <a:off x="251520" y="252140"/>
              <a:ext cx="8640960" cy="634521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anchor="ctr"/>
            <a:lstStyle/>
            <a:p>
              <a:pPr algn="ctr"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pic>
          <p:nvPicPr>
            <p:cNvPr id="10" name="Picture 2" descr="Logo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0" r="-2472"/>
            <a:stretch/>
          </p:blipFill>
          <p:spPr bwMode="auto">
            <a:xfrm>
              <a:off x="6444208" y="442870"/>
              <a:ext cx="2314775" cy="660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noFill/>
        </p:spPr>
        <p:txBody>
          <a:bodyPr wrap="square"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020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1624-DF72-4E4C-A9BA-B06BB0DC16E4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8" name="Gruppieren 7"/>
          <p:cNvGrpSpPr/>
          <p:nvPr userDrawn="1"/>
        </p:nvGrpSpPr>
        <p:grpSpPr>
          <a:xfrm>
            <a:off x="467544" y="644352"/>
            <a:ext cx="6840000" cy="744041"/>
            <a:chOff x="467544" y="644352"/>
            <a:chExt cx="6840000" cy="744041"/>
          </a:xfrm>
        </p:grpSpPr>
        <p:cxnSp>
          <p:nvCxnSpPr>
            <p:cNvPr id="9" name="Gerade Verbindung 8"/>
            <p:cNvCxnSpPr/>
            <p:nvPr userDrawn="1"/>
          </p:nvCxnSpPr>
          <p:spPr>
            <a:xfrm>
              <a:off x="467544" y="644352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 userDrawn="1"/>
          </p:nvCxnSpPr>
          <p:spPr>
            <a:xfrm>
              <a:off x="467544" y="1388393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9514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_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5549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56176" y="1600200"/>
            <a:ext cx="25306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6F33B-048D-496E-9263-F8A62871F14A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8" name="Gruppieren 7"/>
          <p:cNvGrpSpPr/>
          <p:nvPr userDrawn="1"/>
        </p:nvGrpSpPr>
        <p:grpSpPr>
          <a:xfrm>
            <a:off x="467544" y="644352"/>
            <a:ext cx="6840000" cy="744041"/>
            <a:chOff x="467544" y="644352"/>
            <a:chExt cx="6840000" cy="744041"/>
          </a:xfrm>
        </p:grpSpPr>
        <p:cxnSp>
          <p:nvCxnSpPr>
            <p:cNvPr id="9" name="Gerade Verbindung 8"/>
            <p:cNvCxnSpPr/>
            <p:nvPr userDrawn="1"/>
          </p:nvCxnSpPr>
          <p:spPr>
            <a:xfrm>
              <a:off x="467544" y="644352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 userDrawn="1"/>
          </p:nvCxnSpPr>
          <p:spPr>
            <a:xfrm>
              <a:off x="467544" y="1388393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637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_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5306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131840" y="1600200"/>
            <a:ext cx="55549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AC85-3DB2-49C6-9CCA-B74E995F1E90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8" name="Gruppieren 7"/>
          <p:cNvGrpSpPr/>
          <p:nvPr userDrawn="1"/>
        </p:nvGrpSpPr>
        <p:grpSpPr>
          <a:xfrm>
            <a:off x="467544" y="644352"/>
            <a:ext cx="6840000" cy="744041"/>
            <a:chOff x="467544" y="644352"/>
            <a:chExt cx="6840000" cy="744041"/>
          </a:xfrm>
        </p:grpSpPr>
        <p:cxnSp>
          <p:nvCxnSpPr>
            <p:cNvPr id="9" name="Gerade Verbindung 8"/>
            <p:cNvCxnSpPr/>
            <p:nvPr userDrawn="1"/>
          </p:nvCxnSpPr>
          <p:spPr>
            <a:xfrm>
              <a:off x="467544" y="644352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 userDrawn="1"/>
          </p:nvCxnSpPr>
          <p:spPr>
            <a:xfrm>
              <a:off x="467544" y="1388393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101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97D8-2032-4F8D-93C7-E3FCA2405FC1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10" name="Gruppieren 9"/>
          <p:cNvGrpSpPr/>
          <p:nvPr userDrawn="1"/>
        </p:nvGrpSpPr>
        <p:grpSpPr>
          <a:xfrm>
            <a:off x="467544" y="644352"/>
            <a:ext cx="6840000" cy="744041"/>
            <a:chOff x="467544" y="644352"/>
            <a:chExt cx="6840000" cy="744041"/>
          </a:xfrm>
        </p:grpSpPr>
        <p:cxnSp>
          <p:nvCxnSpPr>
            <p:cNvPr id="11" name="Gerade Verbindung 10"/>
            <p:cNvCxnSpPr/>
            <p:nvPr userDrawn="1"/>
          </p:nvCxnSpPr>
          <p:spPr>
            <a:xfrm>
              <a:off x="467544" y="644352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 userDrawn="1"/>
          </p:nvCxnSpPr>
          <p:spPr>
            <a:xfrm>
              <a:off x="467544" y="1388393"/>
              <a:ext cx="6840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5912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6237312"/>
            <a:ext cx="9144000" cy="6206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211144" cy="796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wrap="none" lIns="91440" tIns="45720" rIns="91440" bIns="45720" rtlCol="0" anchor="ctr">
            <a:noAutofit/>
          </a:bodyPr>
          <a:lstStyle/>
          <a:p>
            <a:r>
              <a:rPr lang="de-DE" dirty="0"/>
              <a:t>TITELMASTERFORMAT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CC4AB28-1985-4B06-9A70-CB9BF43D9D85}" type="datetime1">
              <a:rPr lang="de-DE" smtClean="0"/>
              <a:pPr/>
              <a:t>10.09.2023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2C09448-B128-443F-A69E-F4BAB702A489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Auf der gleichen Seite des Rechtecks liegende Ecken abrunden 7"/>
          <p:cNvSpPr/>
          <p:nvPr/>
        </p:nvSpPr>
        <p:spPr>
          <a:xfrm rot="10800000">
            <a:off x="7668344" y="0"/>
            <a:ext cx="1008112" cy="1412776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 rotWithShape="1">
          <a:blip r:embed="rId1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" r="70854"/>
          <a:stretch/>
        </p:blipFill>
        <p:spPr bwMode="auto">
          <a:xfrm>
            <a:off x="7848400" y="620688"/>
            <a:ext cx="648000" cy="66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93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6" r:id="rId3"/>
    <p:sldLayoutId id="2147483651" r:id="rId4"/>
    <p:sldLayoutId id="2147483671" r:id="rId5"/>
    <p:sldLayoutId id="2147483652" r:id="rId6"/>
    <p:sldLayoutId id="2147483674" r:id="rId7"/>
    <p:sldLayoutId id="2147483673" r:id="rId8"/>
    <p:sldLayoutId id="2147483653" r:id="rId9"/>
    <p:sldLayoutId id="2147483654" r:id="rId10"/>
    <p:sldLayoutId id="2147483655" r:id="rId11"/>
    <p:sldLayoutId id="2147483670" r:id="rId12"/>
    <p:sldLayoutId id="2147483656" r:id="rId13"/>
    <p:sldLayoutId id="2147483657" r:id="rId14"/>
    <p:sldLayoutId id="2147483672" r:id="rId15"/>
    <p:sldLayoutId id="2147483677" r:id="rId16"/>
    <p:sldLayoutId id="2147483675" r:id="rId1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Compliance + Menschenrechte im Sport</a:t>
            </a:r>
            <a:br>
              <a:rPr lang="de-DE" dirty="0"/>
            </a:br>
            <a:r>
              <a:rPr lang="de-DE" sz="3200" dirty="0"/>
              <a:t>Die Rolle des Betriebsrats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Fachtagung für Betriebsräte im Sport 2023</a:t>
            </a:r>
          </a:p>
          <a:p>
            <a:r>
              <a:rPr lang="de-DE" dirty="0"/>
              <a:t>Sylvia Schenk, 15. 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874216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Integrität - worum geht 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de-DE" altLang="en-US" dirty="0"/>
              <a:t>Gestiegenes Bewusstsein Öffentlichkeit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altLang="en-US" dirty="0">
                <a:sym typeface="Wingdings" pitchFamily="2" charset="2"/>
              </a:rPr>
              <a:t> Skandalisierung verschiebt Maßstäbe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altLang="en-US" dirty="0">
                <a:sym typeface="Wingdings" pitchFamily="2" charset="2"/>
              </a:rPr>
              <a:t> Sport nicht ausgenommen – im Gegenteil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de-DE" altLang="en-US" dirty="0">
                <a:sym typeface="Wingdings" pitchFamily="2" charset="2"/>
              </a:rPr>
              <a:t> Hoher Anspruch - Idealisierung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de-DE" altLang="en-US" dirty="0">
                <a:sym typeface="Wingdings" pitchFamily="2" charset="2"/>
              </a:rPr>
              <a:t> Positives Image als Asset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de-DE" altLang="en-US" dirty="0">
                <a:sym typeface="Wingdings" pitchFamily="2" charset="2"/>
              </a:rPr>
              <a:t> Instrumentalisierung 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de-DE" altLang="en-US" dirty="0">
                <a:sym typeface="Wingdings" pitchFamily="2" charset="2"/>
              </a:rPr>
              <a:t> „Sportwashing“</a:t>
            </a:r>
          </a:p>
          <a:p>
            <a:pPr lvl="2">
              <a:buFont typeface="Wingdings" panose="05000000000000000000" pitchFamily="2" charset="2"/>
              <a:buChar char="è"/>
            </a:pPr>
            <a:r>
              <a:rPr lang="de-DE" altLang="en-US" dirty="0">
                <a:sym typeface="Wingdings" pitchFamily="2" charset="2"/>
              </a:rPr>
              <a:t> Sport als Hebel</a:t>
            </a:r>
          </a:p>
          <a:p>
            <a:pPr lvl="2">
              <a:buFont typeface="Wingdings" panose="05000000000000000000" pitchFamily="2" charset="2"/>
              <a:buChar char="è"/>
            </a:pPr>
            <a:endParaRPr lang="de-DE" altLang="en-US" dirty="0">
              <a:sym typeface="Wingdings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de-DE" altLang="en-US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644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Begriffsverwirrung</a:t>
            </a:r>
          </a:p>
        </p:txBody>
      </p:sp>
      <p:sp>
        <p:nvSpPr>
          <p:cNvPr id="337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3796" name="Ellipse 3"/>
          <p:cNvSpPr>
            <a:spLocks noChangeArrowheads="1"/>
          </p:cNvSpPr>
          <p:nvPr/>
        </p:nvSpPr>
        <p:spPr bwMode="auto">
          <a:xfrm>
            <a:off x="6443663" y="1484313"/>
            <a:ext cx="2160587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Nachhaltigkeit</a:t>
            </a:r>
          </a:p>
        </p:txBody>
      </p:sp>
      <p:sp>
        <p:nvSpPr>
          <p:cNvPr id="33797" name="Ellipse 4"/>
          <p:cNvSpPr>
            <a:spLocks noChangeArrowheads="1"/>
          </p:cNvSpPr>
          <p:nvPr/>
        </p:nvSpPr>
        <p:spPr bwMode="auto">
          <a:xfrm>
            <a:off x="2268538" y="4221163"/>
            <a:ext cx="2808287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chemeClr val="tx1"/>
                </a:solidFill>
                <a:latin typeface="Arial" charset="0"/>
              </a:rPr>
              <a:t>Unternehmerische</a:t>
            </a:r>
            <a:r>
              <a:rPr lang="de-DE" altLang="en-US" sz="1800" dirty="0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chemeClr val="tx1"/>
                </a:solidFill>
                <a:latin typeface="Arial" charset="0"/>
              </a:rPr>
              <a:t>Verantwortung</a:t>
            </a:r>
          </a:p>
        </p:txBody>
      </p:sp>
      <p:sp>
        <p:nvSpPr>
          <p:cNvPr id="33798" name="Ellipse 5"/>
          <p:cNvSpPr>
            <a:spLocks noChangeArrowheads="1"/>
          </p:cNvSpPr>
          <p:nvPr/>
        </p:nvSpPr>
        <p:spPr bwMode="auto">
          <a:xfrm>
            <a:off x="755650" y="3284538"/>
            <a:ext cx="2303463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Menschenrechte</a:t>
            </a:r>
          </a:p>
        </p:txBody>
      </p:sp>
      <p:sp>
        <p:nvSpPr>
          <p:cNvPr id="33799" name="Ellipse 6"/>
          <p:cNvSpPr>
            <a:spLocks noChangeArrowheads="1"/>
          </p:cNvSpPr>
          <p:nvPr/>
        </p:nvSpPr>
        <p:spPr bwMode="auto">
          <a:xfrm>
            <a:off x="6084888" y="2662238"/>
            <a:ext cx="305911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chemeClr val="tx1"/>
                </a:solidFill>
                <a:latin typeface="Arial" charset="0"/>
              </a:rPr>
              <a:t>Corporate</a:t>
            </a:r>
            <a:r>
              <a:rPr lang="de-DE" altLang="en-US" sz="1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de-DE" altLang="en-US" sz="1800" dirty="0" err="1">
                <a:solidFill>
                  <a:schemeClr val="tx1"/>
                </a:solidFill>
                <a:latin typeface="Arial" charset="0"/>
              </a:rPr>
              <a:t>Governance</a:t>
            </a:r>
            <a:endParaRPr lang="de-DE" alt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800" name="Ellipse 7"/>
          <p:cNvSpPr>
            <a:spLocks noChangeArrowheads="1"/>
          </p:cNvSpPr>
          <p:nvPr/>
        </p:nvSpPr>
        <p:spPr bwMode="auto">
          <a:xfrm>
            <a:off x="4822825" y="4800600"/>
            <a:ext cx="2016125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solidFill>
                  <a:schemeClr val="tx1"/>
                </a:solidFill>
                <a:latin typeface="Arial" charset="0"/>
              </a:rPr>
              <a:t>Good</a:t>
            </a:r>
            <a:endParaRPr lang="de-DE" altLang="en-US" sz="1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solidFill>
                  <a:schemeClr val="tx1"/>
                </a:solidFill>
                <a:latin typeface="Arial" charset="0"/>
              </a:rPr>
              <a:t>Governance</a:t>
            </a:r>
            <a:endParaRPr lang="de-DE" alt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801" name="Ellipse 8"/>
          <p:cNvSpPr>
            <a:spLocks noChangeArrowheads="1"/>
          </p:cNvSpPr>
          <p:nvPr/>
        </p:nvSpPr>
        <p:spPr bwMode="auto">
          <a:xfrm>
            <a:off x="4284663" y="2133600"/>
            <a:ext cx="176371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Transparenz</a:t>
            </a:r>
          </a:p>
        </p:txBody>
      </p:sp>
      <p:sp>
        <p:nvSpPr>
          <p:cNvPr id="33802" name="Ellipse 9"/>
          <p:cNvSpPr>
            <a:spLocks noChangeArrowheads="1"/>
          </p:cNvSpPr>
          <p:nvPr/>
        </p:nvSpPr>
        <p:spPr bwMode="auto">
          <a:xfrm>
            <a:off x="2339975" y="1628775"/>
            <a:ext cx="1944688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Compliance</a:t>
            </a:r>
          </a:p>
        </p:txBody>
      </p:sp>
      <p:sp>
        <p:nvSpPr>
          <p:cNvPr id="33803" name="Ellipse 10"/>
          <p:cNvSpPr>
            <a:spLocks noChangeArrowheads="1"/>
          </p:cNvSpPr>
          <p:nvPr/>
        </p:nvSpPr>
        <p:spPr bwMode="auto">
          <a:xfrm>
            <a:off x="5830888" y="3857625"/>
            <a:ext cx="331311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>
                <a:solidFill>
                  <a:schemeClr val="tx1"/>
                </a:solidFill>
                <a:latin typeface="Arial" charset="0"/>
              </a:rPr>
              <a:t>Corporate</a:t>
            </a:r>
            <a:r>
              <a:rPr lang="de-DE" altLang="en-US" sz="1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de-DE" altLang="en-US" sz="1800" dirty="0" err="1">
                <a:solidFill>
                  <a:schemeClr val="tx1"/>
                </a:solidFill>
                <a:latin typeface="Arial" charset="0"/>
              </a:rPr>
              <a:t>Social</a:t>
            </a:r>
            <a:endParaRPr lang="de-DE" altLang="en-US" sz="1800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solidFill>
                  <a:schemeClr val="tx1"/>
                </a:solidFill>
                <a:latin typeface="Arial" charset="0"/>
              </a:rPr>
              <a:t>Responsibility</a:t>
            </a:r>
            <a:r>
              <a:rPr lang="de-DE" altLang="en-US" sz="1800" dirty="0">
                <a:solidFill>
                  <a:schemeClr val="tx2"/>
                </a:solidFill>
                <a:latin typeface="Arial" charset="0"/>
              </a:rPr>
              <a:t> </a:t>
            </a:r>
          </a:p>
        </p:txBody>
      </p:sp>
      <p:sp>
        <p:nvSpPr>
          <p:cNvPr id="33804" name="Ellipse 11"/>
          <p:cNvSpPr>
            <a:spLocks noChangeArrowheads="1"/>
          </p:cNvSpPr>
          <p:nvPr/>
        </p:nvSpPr>
        <p:spPr bwMode="auto">
          <a:xfrm>
            <a:off x="3205163" y="3119438"/>
            <a:ext cx="208756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 err="1">
                <a:solidFill>
                  <a:schemeClr val="tx1"/>
                </a:solidFill>
                <a:latin typeface="Arial" charset="0"/>
              </a:rPr>
              <a:t>Accountability</a:t>
            </a:r>
            <a:endParaRPr lang="de-DE" altLang="en-US" sz="2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805" name="Ellipse 12"/>
          <p:cNvSpPr>
            <a:spLocks noChangeArrowheads="1"/>
          </p:cNvSpPr>
          <p:nvPr/>
        </p:nvSpPr>
        <p:spPr bwMode="auto">
          <a:xfrm>
            <a:off x="611188" y="4916488"/>
            <a:ext cx="208756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Stakeholder</a:t>
            </a:r>
          </a:p>
        </p:txBody>
      </p:sp>
      <p:sp>
        <p:nvSpPr>
          <p:cNvPr id="33806" name="Ellipse 13"/>
          <p:cNvSpPr>
            <a:spLocks noChangeArrowheads="1"/>
          </p:cNvSpPr>
          <p:nvPr/>
        </p:nvSpPr>
        <p:spPr bwMode="auto">
          <a:xfrm>
            <a:off x="755650" y="2205038"/>
            <a:ext cx="1943100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Demokratie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896CB0-F037-4B12-57A4-C888F738B812}"/>
              </a:ext>
            </a:extLst>
          </p:cNvPr>
          <p:cNvSpPr/>
          <p:nvPr/>
        </p:nvSpPr>
        <p:spPr>
          <a:xfrm>
            <a:off x="6948264" y="5003800"/>
            <a:ext cx="15121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SDG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D2F94-643F-1C33-3B87-39527FEE7533}"/>
              </a:ext>
            </a:extLst>
          </p:cNvPr>
          <p:cNvSpPr/>
          <p:nvPr/>
        </p:nvSpPr>
        <p:spPr>
          <a:xfrm>
            <a:off x="4883682" y="1096963"/>
            <a:ext cx="12837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ESG</a:t>
            </a:r>
          </a:p>
        </p:txBody>
      </p:sp>
    </p:spTree>
    <p:extLst>
      <p:ext uri="{BB962C8B-B14F-4D97-AF65-F5344CB8AC3E}">
        <p14:creationId xmlns:p14="http://schemas.microsoft.com/office/powerpoint/2010/main" val="326626012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/>
              <a:t>Begriffsverwirrung</a:t>
            </a:r>
          </a:p>
        </p:txBody>
      </p:sp>
      <p:sp>
        <p:nvSpPr>
          <p:cNvPr id="337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3796" name="Ellipse 3"/>
          <p:cNvSpPr>
            <a:spLocks noChangeArrowheads="1"/>
          </p:cNvSpPr>
          <p:nvPr/>
        </p:nvSpPr>
        <p:spPr bwMode="auto">
          <a:xfrm>
            <a:off x="6443663" y="1484313"/>
            <a:ext cx="2160587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Nachhaltigkeit</a:t>
            </a:r>
          </a:p>
        </p:txBody>
      </p:sp>
      <p:sp>
        <p:nvSpPr>
          <p:cNvPr id="33798" name="Ellipse 5"/>
          <p:cNvSpPr>
            <a:spLocks noChangeArrowheads="1"/>
          </p:cNvSpPr>
          <p:nvPr/>
        </p:nvSpPr>
        <p:spPr bwMode="auto">
          <a:xfrm>
            <a:off x="755650" y="3284538"/>
            <a:ext cx="2303463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Menschenrechte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896CB0-F037-4B12-57A4-C888F738B812}"/>
              </a:ext>
            </a:extLst>
          </p:cNvPr>
          <p:cNvSpPr/>
          <p:nvPr/>
        </p:nvSpPr>
        <p:spPr>
          <a:xfrm>
            <a:off x="6948264" y="5003800"/>
            <a:ext cx="15121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SDG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D2F94-643F-1C33-3B87-39527FEE7533}"/>
              </a:ext>
            </a:extLst>
          </p:cNvPr>
          <p:cNvSpPr/>
          <p:nvPr/>
        </p:nvSpPr>
        <p:spPr>
          <a:xfrm>
            <a:off x="4883682" y="1096963"/>
            <a:ext cx="12837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ESG</a:t>
            </a:r>
          </a:p>
        </p:txBody>
      </p:sp>
    </p:spTree>
    <p:extLst>
      <p:ext uri="{BB962C8B-B14F-4D97-AF65-F5344CB8AC3E}">
        <p14:creationId xmlns:p14="http://schemas.microsoft.com/office/powerpoint/2010/main" val="70218356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/>
              <a:t>Begriffsentwirrung 1</a:t>
            </a:r>
          </a:p>
        </p:txBody>
      </p:sp>
      <p:sp>
        <p:nvSpPr>
          <p:cNvPr id="337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                                        </a:t>
            </a:r>
          </a:p>
          <a:p>
            <a:r>
              <a:rPr lang="en-US" altLang="en-US" dirty="0" err="1"/>
              <a:t>Ökologische</a:t>
            </a:r>
            <a:r>
              <a:rPr lang="en-US" altLang="en-US" dirty="0"/>
              <a:t> </a:t>
            </a:r>
            <a:r>
              <a:rPr lang="en-US" altLang="en-US" dirty="0" err="1"/>
              <a:t>Aspekte</a:t>
            </a:r>
            <a:endParaRPr lang="en-US" altLang="en-US" dirty="0"/>
          </a:p>
          <a:p>
            <a:r>
              <a:rPr lang="en-US" altLang="en-US" dirty="0" err="1"/>
              <a:t>Ökonomische</a:t>
            </a:r>
            <a:r>
              <a:rPr lang="en-US" altLang="en-US" dirty="0"/>
              <a:t> </a:t>
            </a:r>
            <a:r>
              <a:rPr lang="en-US" altLang="en-US" dirty="0" err="1"/>
              <a:t>Aspekte</a:t>
            </a:r>
            <a:endParaRPr lang="en-US" altLang="en-US" dirty="0"/>
          </a:p>
          <a:p>
            <a:r>
              <a:rPr lang="en-US" altLang="en-US" dirty="0" err="1"/>
              <a:t>Soziale</a:t>
            </a:r>
            <a:r>
              <a:rPr lang="en-US" altLang="en-US" dirty="0"/>
              <a:t> </a:t>
            </a:r>
            <a:r>
              <a:rPr lang="en-US" altLang="en-US" dirty="0" err="1"/>
              <a:t>Aspekte</a:t>
            </a:r>
            <a:endParaRPr lang="en-US" altLang="en-US" dirty="0"/>
          </a:p>
          <a:p>
            <a:pPr marL="1371600" lvl="3" indent="0">
              <a:buNone/>
            </a:pPr>
            <a:r>
              <a:rPr lang="en-US" altLang="en-US" dirty="0"/>
              <a:t>Environment</a:t>
            </a:r>
          </a:p>
          <a:p>
            <a:pPr marL="1371600" lvl="3" indent="0">
              <a:buNone/>
            </a:pPr>
            <a:r>
              <a:rPr lang="en-US" altLang="en-US" dirty="0"/>
              <a:t>Social</a:t>
            </a:r>
          </a:p>
          <a:p>
            <a:pPr marL="1371600" lvl="3" indent="0">
              <a:buNone/>
            </a:pPr>
            <a:r>
              <a:rPr lang="en-US" altLang="en-US" dirty="0"/>
              <a:t>Governance</a:t>
            </a:r>
          </a:p>
          <a:p>
            <a:pPr marL="1371600" lvl="3" indent="0">
              <a:buNone/>
            </a:pPr>
            <a:endParaRPr lang="en-US" altLang="en-US" dirty="0"/>
          </a:p>
          <a:p>
            <a:pPr marL="1371600" lvl="3" indent="0">
              <a:buNone/>
            </a:pPr>
            <a:r>
              <a:rPr lang="en-US" altLang="en-US" dirty="0"/>
              <a:t>Sustainable Development Goals</a:t>
            </a:r>
          </a:p>
        </p:txBody>
      </p:sp>
      <p:sp>
        <p:nvSpPr>
          <p:cNvPr id="33796" name="Ellipse 3"/>
          <p:cNvSpPr>
            <a:spLocks noChangeArrowheads="1"/>
          </p:cNvSpPr>
          <p:nvPr/>
        </p:nvSpPr>
        <p:spPr bwMode="auto">
          <a:xfrm>
            <a:off x="3203848" y="1374095"/>
            <a:ext cx="2160587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Nachhaltigkeit</a:t>
            </a:r>
          </a:p>
        </p:txBody>
      </p:sp>
      <p:sp>
        <p:nvSpPr>
          <p:cNvPr id="33798" name="Ellipse 5"/>
          <p:cNvSpPr>
            <a:spLocks noChangeArrowheads="1"/>
          </p:cNvSpPr>
          <p:nvPr/>
        </p:nvSpPr>
        <p:spPr bwMode="auto">
          <a:xfrm>
            <a:off x="5652120" y="2514600"/>
            <a:ext cx="2303463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Menschenrechte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896CB0-F037-4B12-57A4-C888F738B812}"/>
              </a:ext>
            </a:extLst>
          </p:cNvPr>
          <p:cNvSpPr/>
          <p:nvPr/>
        </p:nvSpPr>
        <p:spPr>
          <a:xfrm>
            <a:off x="342994" y="5211763"/>
            <a:ext cx="15121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SDG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D2F94-643F-1C33-3B87-39527FEE7533}"/>
              </a:ext>
            </a:extLst>
          </p:cNvPr>
          <p:cNvSpPr/>
          <p:nvPr/>
        </p:nvSpPr>
        <p:spPr>
          <a:xfrm>
            <a:off x="457200" y="4005064"/>
            <a:ext cx="12837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ESG</a:t>
            </a:r>
          </a:p>
        </p:txBody>
      </p:sp>
    </p:spTree>
    <p:extLst>
      <p:ext uri="{BB962C8B-B14F-4D97-AF65-F5344CB8AC3E}">
        <p14:creationId xmlns:p14="http://schemas.microsoft.com/office/powerpoint/2010/main" val="365305639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Begriffsverwirrung</a:t>
            </a:r>
          </a:p>
        </p:txBody>
      </p:sp>
      <p:sp>
        <p:nvSpPr>
          <p:cNvPr id="337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3796" name="Ellipse 3"/>
          <p:cNvSpPr>
            <a:spLocks noChangeArrowheads="1"/>
          </p:cNvSpPr>
          <p:nvPr/>
        </p:nvSpPr>
        <p:spPr bwMode="auto">
          <a:xfrm>
            <a:off x="6443663" y="1484313"/>
            <a:ext cx="2160587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Nachhaltigkeit</a:t>
            </a:r>
          </a:p>
        </p:txBody>
      </p:sp>
      <p:sp>
        <p:nvSpPr>
          <p:cNvPr id="33798" name="Ellipse 5"/>
          <p:cNvSpPr>
            <a:spLocks noChangeArrowheads="1"/>
          </p:cNvSpPr>
          <p:nvPr/>
        </p:nvSpPr>
        <p:spPr bwMode="auto">
          <a:xfrm>
            <a:off x="755650" y="3284538"/>
            <a:ext cx="2303463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Menschenrechte</a:t>
            </a:r>
          </a:p>
        </p:txBody>
      </p:sp>
      <p:sp>
        <p:nvSpPr>
          <p:cNvPr id="33800" name="Ellipse 7"/>
          <p:cNvSpPr>
            <a:spLocks noChangeArrowheads="1"/>
          </p:cNvSpPr>
          <p:nvPr/>
        </p:nvSpPr>
        <p:spPr bwMode="auto">
          <a:xfrm>
            <a:off x="4822825" y="4800600"/>
            <a:ext cx="2016125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solidFill>
                  <a:schemeClr val="tx1"/>
                </a:solidFill>
                <a:latin typeface="Arial" charset="0"/>
              </a:rPr>
              <a:t>Good</a:t>
            </a:r>
            <a:endParaRPr lang="de-DE" altLang="en-US" sz="1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solidFill>
                  <a:schemeClr val="tx1"/>
                </a:solidFill>
                <a:latin typeface="Arial" charset="0"/>
              </a:rPr>
              <a:t>Governance</a:t>
            </a:r>
            <a:endParaRPr lang="de-DE" alt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801" name="Ellipse 8"/>
          <p:cNvSpPr>
            <a:spLocks noChangeArrowheads="1"/>
          </p:cNvSpPr>
          <p:nvPr/>
        </p:nvSpPr>
        <p:spPr bwMode="auto">
          <a:xfrm>
            <a:off x="4284663" y="2133600"/>
            <a:ext cx="176371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Transparenz</a:t>
            </a:r>
          </a:p>
        </p:txBody>
      </p:sp>
      <p:sp>
        <p:nvSpPr>
          <p:cNvPr id="33802" name="Ellipse 9"/>
          <p:cNvSpPr>
            <a:spLocks noChangeArrowheads="1"/>
          </p:cNvSpPr>
          <p:nvPr/>
        </p:nvSpPr>
        <p:spPr bwMode="auto">
          <a:xfrm>
            <a:off x="2339975" y="1628775"/>
            <a:ext cx="1944688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Compliance</a:t>
            </a:r>
          </a:p>
        </p:txBody>
      </p:sp>
      <p:sp>
        <p:nvSpPr>
          <p:cNvPr id="33804" name="Ellipse 11"/>
          <p:cNvSpPr>
            <a:spLocks noChangeArrowheads="1"/>
          </p:cNvSpPr>
          <p:nvPr/>
        </p:nvSpPr>
        <p:spPr bwMode="auto">
          <a:xfrm>
            <a:off x="3205163" y="3119438"/>
            <a:ext cx="208756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 err="1">
                <a:solidFill>
                  <a:schemeClr val="tx1"/>
                </a:solidFill>
                <a:latin typeface="Arial" charset="0"/>
              </a:rPr>
              <a:t>Accountability</a:t>
            </a:r>
            <a:endParaRPr lang="de-DE" altLang="en-US" sz="2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805" name="Ellipse 12"/>
          <p:cNvSpPr>
            <a:spLocks noChangeArrowheads="1"/>
          </p:cNvSpPr>
          <p:nvPr/>
        </p:nvSpPr>
        <p:spPr bwMode="auto">
          <a:xfrm>
            <a:off x="611188" y="4916488"/>
            <a:ext cx="208756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Stakeholder</a:t>
            </a:r>
          </a:p>
        </p:txBody>
      </p:sp>
      <p:sp>
        <p:nvSpPr>
          <p:cNvPr id="33806" name="Ellipse 13"/>
          <p:cNvSpPr>
            <a:spLocks noChangeArrowheads="1"/>
          </p:cNvSpPr>
          <p:nvPr/>
        </p:nvSpPr>
        <p:spPr bwMode="auto">
          <a:xfrm>
            <a:off x="755650" y="2205038"/>
            <a:ext cx="1943100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Demokratie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6896CB0-F037-4B12-57A4-C888F738B812}"/>
              </a:ext>
            </a:extLst>
          </p:cNvPr>
          <p:cNvSpPr/>
          <p:nvPr/>
        </p:nvSpPr>
        <p:spPr>
          <a:xfrm>
            <a:off x="6948264" y="5003800"/>
            <a:ext cx="151216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SDG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D8D2F94-643F-1C33-3B87-39527FEE7533}"/>
              </a:ext>
            </a:extLst>
          </p:cNvPr>
          <p:cNvSpPr/>
          <p:nvPr/>
        </p:nvSpPr>
        <p:spPr>
          <a:xfrm>
            <a:off x="4883682" y="1096963"/>
            <a:ext cx="128375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ESG</a:t>
            </a:r>
          </a:p>
        </p:txBody>
      </p:sp>
    </p:spTree>
    <p:extLst>
      <p:ext uri="{BB962C8B-B14F-4D97-AF65-F5344CB8AC3E}">
        <p14:creationId xmlns:p14="http://schemas.microsoft.com/office/powerpoint/2010/main" val="305490375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/>
              <a:t>Begriffsverwirrung</a:t>
            </a:r>
          </a:p>
        </p:txBody>
      </p:sp>
      <p:sp>
        <p:nvSpPr>
          <p:cNvPr id="3481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4820" name="Ellipse 7"/>
          <p:cNvSpPr>
            <a:spLocks noChangeArrowheads="1"/>
          </p:cNvSpPr>
          <p:nvPr/>
        </p:nvSpPr>
        <p:spPr bwMode="auto">
          <a:xfrm>
            <a:off x="4822825" y="4800600"/>
            <a:ext cx="2016125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solidFill>
                  <a:schemeClr val="tx1"/>
                </a:solidFill>
                <a:latin typeface="Arial" charset="0"/>
              </a:rPr>
              <a:t>Good</a:t>
            </a:r>
            <a:endParaRPr lang="de-DE" altLang="en-US" sz="18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1800" dirty="0" err="1">
                <a:solidFill>
                  <a:schemeClr val="tx1"/>
                </a:solidFill>
                <a:latin typeface="Arial" charset="0"/>
              </a:rPr>
              <a:t>Governance</a:t>
            </a:r>
            <a:endParaRPr lang="de-DE" altLang="en-US" sz="1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821" name="Ellipse 8"/>
          <p:cNvSpPr>
            <a:spLocks noChangeArrowheads="1"/>
          </p:cNvSpPr>
          <p:nvPr/>
        </p:nvSpPr>
        <p:spPr bwMode="auto">
          <a:xfrm>
            <a:off x="4427538" y="2205038"/>
            <a:ext cx="176371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Transparenz</a:t>
            </a:r>
          </a:p>
        </p:txBody>
      </p:sp>
      <p:sp>
        <p:nvSpPr>
          <p:cNvPr id="34822" name="Ellipse 9"/>
          <p:cNvSpPr>
            <a:spLocks noChangeArrowheads="1"/>
          </p:cNvSpPr>
          <p:nvPr/>
        </p:nvSpPr>
        <p:spPr bwMode="auto">
          <a:xfrm>
            <a:off x="2339975" y="1628775"/>
            <a:ext cx="1944688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Compliance</a:t>
            </a:r>
          </a:p>
        </p:txBody>
      </p:sp>
      <p:sp>
        <p:nvSpPr>
          <p:cNvPr id="34823" name="Ellipse 11"/>
          <p:cNvSpPr>
            <a:spLocks noChangeArrowheads="1"/>
          </p:cNvSpPr>
          <p:nvPr/>
        </p:nvSpPr>
        <p:spPr bwMode="auto">
          <a:xfrm>
            <a:off x="3205163" y="3119438"/>
            <a:ext cx="208756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 err="1">
                <a:solidFill>
                  <a:schemeClr val="tx1"/>
                </a:solidFill>
                <a:latin typeface="Arial" charset="0"/>
              </a:rPr>
              <a:t>Accountability</a:t>
            </a:r>
            <a:endParaRPr lang="de-DE" altLang="en-US" sz="2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824" name="Ellipse 12"/>
          <p:cNvSpPr>
            <a:spLocks noChangeArrowheads="1"/>
          </p:cNvSpPr>
          <p:nvPr/>
        </p:nvSpPr>
        <p:spPr bwMode="auto">
          <a:xfrm>
            <a:off x="611188" y="4916488"/>
            <a:ext cx="208756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Stakeholder</a:t>
            </a:r>
          </a:p>
        </p:txBody>
      </p:sp>
      <p:sp>
        <p:nvSpPr>
          <p:cNvPr id="34825" name="Ellipse 13"/>
          <p:cNvSpPr>
            <a:spLocks noChangeArrowheads="1"/>
          </p:cNvSpPr>
          <p:nvPr/>
        </p:nvSpPr>
        <p:spPr bwMode="auto">
          <a:xfrm>
            <a:off x="755650" y="2205038"/>
            <a:ext cx="1943100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Demokratie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79777353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dirty="0"/>
              <a:t>Begriffsentwirrung 2</a:t>
            </a:r>
          </a:p>
        </p:txBody>
      </p:sp>
      <p:sp>
        <p:nvSpPr>
          <p:cNvPr id="36867" name="Inhaltsplatzhalter 2"/>
          <p:cNvSpPr>
            <a:spLocks noGrp="1"/>
          </p:cNvSpPr>
          <p:nvPr>
            <p:ph idx="1"/>
          </p:nvPr>
        </p:nvSpPr>
        <p:spPr>
          <a:xfrm>
            <a:off x="755650" y="1412875"/>
            <a:ext cx="77724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de-DE" altLang="en-US" sz="2400" dirty="0"/>
              <a:t>Führungsprinzip:</a:t>
            </a:r>
          </a:p>
          <a:p>
            <a:pPr>
              <a:buFont typeface="Wingdings" pitchFamily="2" charset="2"/>
              <a:buNone/>
            </a:pPr>
            <a:endParaRPr lang="de-DE" altLang="en-US" dirty="0"/>
          </a:p>
          <a:p>
            <a:pPr>
              <a:buFont typeface="Wingdings" pitchFamily="2" charset="2"/>
              <a:buNone/>
            </a:pPr>
            <a:endParaRPr lang="de-DE" altLang="en-US" sz="2400" dirty="0"/>
          </a:p>
          <a:p>
            <a:pPr>
              <a:buFont typeface="Wingdings" pitchFamily="2" charset="2"/>
              <a:buNone/>
            </a:pPr>
            <a:r>
              <a:rPr lang="de-DE" altLang="en-US" sz="2400" dirty="0"/>
              <a:t>Grundsätze:</a:t>
            </a:r>
          </a:p>
          <a:p>
            <a:pPr>
              <a:buFont typeface="Wingdings" pitchFamily="2" charset="2"/>
              <a:buNone/>
            </a:pPr>
            <a:endParaRPr lang="de-DE" altLang="en-US" sz="2400" dirty="0"/>
          </a:p>
          <a:p>
            <a:pPr>
              <a:buFont typeface="Wingdings" pitchFamily="2" charset="2"/>
              <a:buNone/>
            </a:pPr>
            <a:endParaRPr lang="de-DE" altLang="en-US" sz="2400" dirty="0"/>
          </a:p>
          <a:p>
            <a:pPr>
              <a:buFont typeface="Wingdings" pitchFamily="2" charset="2"/>
              <a:buNone/>
            </a:pPr>
            <a:r>
              <a:rPr lang="de-DE" altLang="en-US" sz="2400" dirty="0"/>
              <a:t>Partizipation:</a:t>
            </a:r>
          </a:p>
          <a:p>
            <a:pPr>
              <a:buFont typeface="Wingdings" pitchFamily="2" charset="2"/>
              <a:buNone/>
            </a:pPr>
            <a:endParaRPr lang="de-DE" altLang="en-US" sz="2400" dirty="0"/>
          </a:p>
          <a:p>
            <a:pPr>
              <a:buFont typeface="Wingdings" pitchFamily="2" charset="2"/>
              <a:buNone/>
            </a:pPr>
            <a:r>
              <a:rPr lang="de-DE" altLang="en-US" sz="2400" dirty="0"/>
              <a:t>Umsetzung/Kontrolle:</a:t>
            </a:r>
          </a:p>
          <a:p>
            <a:pPr>
              <a:buFont typeface="Wingdings" pitchFamily="2" charset="2"/>
              <a:buNone/>
            </a:pPr>
            <a:endParaRPr lang="de-DE" altLang="en-US" dirty="0"/>
          </a:p>
          <a:p>
            <a:pPr>
              <a:buFont typeface="Wingdings" pitchFamily="2" charset="2"/>
              <a:buNone/>
            </a:pPr>
            <a:endParaRPr lang="de-DE" altLang="en-US" dirty="0"/>
          </a:p>
          <a:p>
            <a:pPr>
              <a:buFont typeface="Wingdings" pitchFamily="2" charset="2"/>
              <a:buNone/>
            </a:pPr>
            <a:endParaRPr lang="de-DE" altLang="en-US" dirty="0"/>
          </a:p>
        </p:txBody>
      </p:sp>
      <p:sp>
        <p:nvSpPr>
          <p:cNvPr id="8" name="Ellipse 7"/>
          <p:cNvSpPr>
            <a:spLocks noChangeArrowheads="1"/>
          </p:cNvSpPr>
          <p:nvPr/>
        </p:nvSpPr>
        <p:spPr bwMode="auto">
          <a:xfrm>
            <a:off x="4356100" y="1196975"/>
            <a:ext cx="2160588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 err="1">
                <a:solidFill>
                  <a:schemeClr val="tx1"/>
                </a:solidFill>
                <a:latin typeface="Arial" charset="0"/>
              </a:rPr>
              <a:t>Good</a:t>
            </a:r>
            <a:endParaRPr lang="de-DE" altLang="en-US" sz="2000" dirty="0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 err="1">
                <a:solidFill>
                  <a:schemeClr val="tx1"/>
                </a:solidFill>
                <a:latin typeface="Arial" charset="0"/>
              </a:rPr>
              <a:t>Governance</a:t>
            </a:r>
            <a:endParaRPr lang="de-DE" altLang="en-US" sz="2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Ellipse 8"/>
          <p:cNvSpPr>
            <a:spLocks noChangeArrowheads="1"/>
          </p:cNvSpPr>
          <p:nvPr/>
        </p:nvSpPr>
        <p:spPr bwMode="auto">
          <a:xfrm>
            <a:off x="4716463" y="2492375"/>
            <a:ext cx="1728787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Transparenz</a:t>
            </a:r>
          </a:p>
        </p:txBody>
      </p:sp>
      <p:sp>
        <p:nvSpPr>
          <p:cNvPr id="10" name="Ellipse 9"/>
          <p:cNvSpPr>
            <a:spLocks noChangeArrowheads="1"/>
          </p:cNvSpPr>
          <p:nvPr/>
        </p:nvSpPr>
        <p:spPr bwMode="auto">
          <a:xfrm>
            <a:off x="4572000" y="4941888"/>
            <a:ext cx="1944688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Compliance</a:t>
            </a:r>
          </a:p>
        </p:txBody>
      </p:sp>
      <p:sp>
        <p:nvSpPr>
          <p:cNvPr id="12" name="Ellipse 11"/>
          <p:cNvSpPr>
            <a:spLocks noChangeArrowheads="1"/>
          </p:cNvSpPr>
          <p:nvPr/>
        </p:nvSpPr>
        <p:spPr bwMode="auto">
          <a:xfrm>
            <a:off x="6588125" y="2492375"/>
            <a:ext cx="1871663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 err="1">
                <a:solidFill>
                  <a:schemeClr val="tx1"/>
                </a:solidFill>
                <a:latin typeface="Arial" charset="0"/>
              </a:rPr>
              <a:t>Accountability</a:t>
            </a:r>
            <a:endParaRPr lang="de-DE" altLang="en-US" sz="2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" name="Ellipse 12"/>
          <p:cNvSpPr>
            <a:spLocks noChangeArrowheads="1"/>
          </p:cNvSpPr>
          <p:nvPr/>
        </p:nvSpPr>
        <p:spPr bwMode="auto">
          <a:xfrm>
            <a:off x="4427538" y="3789363"/>
            <a:ext cx="2089150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Stakeholder</a:t>
            </a:r>
          </a:p>
        </p:txBody>
      </p:sp>
      <p:sp>
        <p:nvSpPr>
          <p:cNvPr id="11" name="Ellipse 10"/>
          <p:cNvSpPr>
            <a:spLocks noChangeArrowheads="1"/>
          </p:cNvSpPr>
          <p:nvPr/>
        </p:nvSpPr>
        <p:spPr bwMode="auto">
          <a:xfrm>
            <a:off x="2916238" y="2565400"/>
            <a:ext cx="1655762" cy="914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800">
                <a:solidFill>
                  <a:srgbClr val="777777"/>
                </a:solidFill>
                <a:latin typeface="Verdana" pitchFamily="34" charset="0"/>
              </a:defRPr>
            </a:lvl1pPr>
            <a:lvl2pPr marL="742950" indent="-285750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2400">
                <a:solidFill>
                  <a:srgbClr val="777777"/>
                </a:solidFill>
                <a:latin typeface="Verdana" pitchFamily="34" charset="0"/>
              </a:defRPr>
            </a:lvl2pPr>
            <a:lvl3pPr marL="1143000" indent="-22860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2000">
                <a:solidFill>
                  <a:srgbClr val="777777"/>
                </a:solidFill>
                <a:latin typeface="Verdana" pitchFamily="34" charset="0"/>
              </a:defRPr>
            </a:lvl3pPr>
            <a:lvl4pPr marL="16002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en-US" sz="2000" dirty="0">
                <a:solidFill>
                  <a:schemeClr val="tx1"/>
                </a:solidFill>
                <a:latin typeface="Arial" charset="0"/>
              </a:rPr>
              <a:t>Demokratie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DE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674288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7C4B-C4B5-4378-9F03-4D4FC713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Compliance als Werkzeug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D4635-7301-485C-A9E2-7B41F44FC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Zwei Ebenen der Governance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Grundlagen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Struktur/Satzung, z.B.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Zuständigkeiten - Check and Balances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Transparenz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Einhaltung Vorgaben – Information/Anhörung BR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Risikomanagement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Allgemein – Einnahmesituation, Pandemie, …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FCBE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Fehlverhalten – </a:t>
            </a:r>
            <a:r>
              <a:rPr lang="de-DE" sz="26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kumimoji="0" lang="de-DE" sz="2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esetzes</a:t>
            </a:r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und Regelverstöße,</a:t>
            </a:r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19502-F168-4E68-A621-139930D6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761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7C4B-C4B5-4378-9F03-4D4FC713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Compliance als Werkzeug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D4635-7301-485C-A9E2-7B41F44FC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Governance </a:t>
            </a:r>
            <a:r>
              <a:rPr lang="en-US" sz="2800" dirty="0" err="1"/>
              <a:t>Sportart</a:t>
            </a:r>
            <a:r>
              <a:rPr lang="en-US" sz="2800" dirty="0"/>
              <a:t> </a:t>
            </a:r>
            <a:r>
              <a:rPr lang="en-US" sz="2800" dirty="0" err="1"/>
              <a:t>Fußball</a:t>
            </a:r>
            <a:endParaRPr lang="en-US" sz="2800" dirty="0"/>
          </a:p>
          <a:p>
            <a:r>
              <a:rPr lang="en-US" sz="2800" dirty="0" err="1"/>
              <a:t>Spielfeld</a:t>
            </a:r>
            <a:r>
              <a:rPr lang="en-US" sz="2800" dirty="0"/>
              <a:t> + Ball + Tore</a:t>
            </a:r>
          </a:p>
          <a:p>
            <a:r>
              <a:rPr lang="en-US" sz="2800" dirty="0" err="1"/>
              <a:t>Spielregeln</a:t>
            </a:r>
            <a:r>
              <a:rPr lang="en-US" sz="2800" dirty="0"/>
              <a:t> im </a:t>
            </a:r>
            <a:r>
              <a:rPr lang="en-US" sz="2800" dirty="0" err="1"/>
              <a:t>engeren</a:t>
            </a:r>
            <a:r>
              <a:rPr lang="en-US" sz="2800" dirty="0"/>
              <a:t> Sinn</a:t>
            </a:r>
          </a:p>
          <a:p>
            <a:r>
              <a:rPr lang="en-US" sz="2800" dirty="0" err="1"/>
              <a:t>Risikomanagement</a:t>
            </a:r>
            <a:endParaRPr lang="en-US" sz="2800" dirty="0"/>
          </a:p>
          <a:p>
            <a:pPr lvl="1"/>
            <a:r>
              <a:rPr lang="en-US" sz="2400" dirty="0" err="1"/>
              <a:t>Risikoanalyse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 </a:t>
            </a:r>
            <a:r>
              <a:rPr lang="en-US" sz="2400" dirty="0" err="1">
                <a:sym typeface="Wingdings" panose="05000000000000000000" pitchFamily="2" charset="2"/>
              </a:rPr>
              <a:t>Maßnahmen</a:t>
            </a:r>
            <a:r>
              <a:rPr lang="en-US" sz="2400" dirty="0">
                <a:sym typeface="Wingdings" panose="05000000000000000000" pitchFamily="2" charset="2"/>
              </a:rPr>
              <a:t> + </a:t>
            </a:r>
            <a:r>
              <a:rPr lang="en-US" sz="2400" dirty="0" err="1">
                <a:sym typeface="Wingdings" panose="05000000000000000000" pitchFamily="2" charset="2"/>
              </a:rPr>
              <a:t>Verhaltensregeln</a:t>
            </a:r>
            <a:endParaRPr lang="en-US" sz="2400" dirty="0"/>
          </a:p>
          <a:p>
            <a:pPr lvl="1"/>
            <a:r>
              <a:rPr lang="en-US" sz="2400" dirty="0"/>
              <a:t>Information + </a:t>
            </a:r>
            <a:r>
              <a:rPr lang="en-US" sz="2400" dirty="0" err="1"/>
              <a:t>Schulung</a:t>
            </a:r>
            <a:endParaRPr lang="en-US" sz="2400" dirty="0"/>
          </a:p>
          <a:p>
            <a:pPr lvl="1"/>
            <a:r>
              <a:rPr lang="en-US" sz="2400" dirty="0" err="1"/>
              <a:t>Schiedsrichter</a:t>
            </a:r>
            <a:r>
              <a:rPr lang="en-US" sz="2400" dirty="0"/>
              <a:t>*in</a:t>
            </a:r>
          </a:p>
          <a:p>
            <a:pPr lvl="1"/>
            <a:r>
              <a:rPr lang="en-US" sz="2400" dirty="0" err="1"/>
              <a:t>Gelbe</a:t>
            </a:r>
            <a:r>
              <a:rPr lang="en-US" sz="2400" dirty="0"/>
              <a:t> + Rote Karte </a:t>
            </a:r>
            <a:r>
              <a:rPr lang="en-US" sz="2400" dirty="0">
                <a:sym typeface="Wingdings" panose="05000000000000000000" pitchFamily="2" charset="2"/>
              </a:rPr>
              <a:t> </a:t>
            </a:r>
            <a:r>
              <a:rPr lang="en-US" sz="2400" dirty="0" err="1">
                <a:sym typeface="Wingdings" panose="05000000000000000000" pitchFamily="2" charset="2"/>
              </a:rPr>
              <a:t>Sanktionen</a:t>
            </a:r>
            <a:endParaRPr lang="en-US" sz="2400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sz="2800" dirty="0">
                <a:sym typeface="Wingdings" panose="05000000000000000000" pitchFamily="2" charset="2"/>
              </a:rPr>
              <a:t>Beispiel von oben – Null </a:t>
            </a:r>
            <a:r>
              <a:rPr lang="en-US" sz="2800" dirty="0" err="1">
                <a:sym typeface="Wingdings" panose="05000000000000000000" pitchFamily="2" charset="2"/>
              </a:rPr>
              <a:t>Toleranz</a:t>
            </a:r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800" dirty="0">
              <a:sym typeface="Wingdings" panose="05000000000000000000" pitchFamily="2" charset="2"/>
            </a:endParaRPr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19502-F168-4E68-A621-139930D6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988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7C4B-C4B5-4378-9F03-4D4FC713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Compliance als Werkzeug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D4635-7301-485C-A9E2-7B41F44FC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Governance </a:t>
            </a:r>
            <a:r>
              <a:rPr lang="en-US" sz="2800" dirty="0" err="1"/>
              <a:t>Verband</a:t>
            </a:r>
            <a:endParaRPr lang="en-US" sz="2800" dirty="0"/>
          </a:p>
          <a:p>
            <a:r>
              <a:rPr lang="en-US" sz="2800" dirty="0" err="1"/>
              <a:t>Struktur</a:t>
            </a:r>
            <a:endParaRPr lang="en-US" sz="2800" dirty="0"/>
          </a:p>
          <a:p>
            <a:r>
              <a:rPr lang="en-US" sz="2800" dirty="0" err="1"/>
              <a:t>Satzung</a:t>
            </a:r>
            <a:endParaRPr lang="en-US" sz="2800" dirty="0"/>
          </a:p>
          <a:p>
            <a:r>
              <a:rPr lang="en-US" sz="2800" dirty="0" err="1"/>
              <a:t>Risikomanagement</a:t>
            </a:r>
            <a:r>
              <a:rPr lang="en-US" sz="2800" dirty="0"/>
              <a:t> </a:t>
            </a:r>
          </a:p>
          <a:p>
            <a:pPr lvl="1"/>
            <a:r>
              <a:rPr lang="en-US" sz="2400" dirty="0" err="1"/>
              <a:t>Risikoanalyse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 </a:t>
            </a:r>
            <a:r>
              <a:rPr lang="en-US" sz="2400" dirty="0" err="1">
                <a:sym typeface="Wingdings" panose="05000000000000000000" pitchFamily="2" charset="2"/>
              </a:rPr>
              <a:t>Maßnahmen</a:t>
            </a:r>
            <a:r>
              <a:rPr lang="en-US" sz="2400" dirty="0">
                <a:sym typeface="Wingdings" panose="05000000000000000000" pitchFamily="2" charset="2"/>
              </a:rPr>
              <a:t> + </a:t>
            </a:r>
            <a:r>
              <a:rPr lang="en-US" sz="2400" dirty="0" err="1">
                <a:sym typeface="Wingdings" panose="05000000000000000000" pitchFamily="2" charset="2"/>
              </a:rPr>
              <a:t>Verhaltensregeln</a:t>
            </a:r>
            <a:endParaRPr lang="en-US" sz="2400" dirty="0"/>
          </a:p>
          <a:p>
            <a:pPr lvl="1"/>
            <a:r>
              <a:rPr lang="en-US" sz="2400" dirty="0"/>
              <a:t>Information + </a:t>
            </a:r>
            <a:r>
              <a:rPr lang="en-US" sz="2400" dirty="0" err="1"/>
              <a:t>Schulung</a:t>
            </a:r>
            <a:endParaRPr lang="en-US" sz="2400" dirty="0"/>
          </a:p>
          <a:p>
            <a:pPr lvl="1"/>
            <a:r>
              <a:rPr lang="en-US" sz="2400" dirty="0" err="1"/>
              <a:t>Kontrollen</a:t>
            </a:r>
            <a:r>
              <a:rPr lang="en-US" sz="2400" dirty="0"/>
              <a:t> + </a:t>
            </a:r>
            <a:r>
              <a:rPr lang="en-US" sz="2400" dirty="0" err="1"/>
              <a:t>Hinweisgebersystem</a:t>
            </a:r>
            <a:endParaRPr lang="en-US" sz="2400" dirty="0"/>
          </a:p>
          <a:p>
            <a:pPr lvl="1"/>
            <a:r>
              <a:rPr lang="en-US" sz="2400" dirty="0" err="1">
                <a:sym typeface="Wingdings" panose="05000000000000000000" pitchFamily="2" charset="2"/>
              </a:rPr>
              <a:t>Sanktionen</a:t>
            </a:r>
            <a:endParaRPr lang="en-US" sz="2400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sz="2800" dirty="0">
                <a:sym typeface="Wingdings" panose="05000000000000000000" pitchFamily="2" charset="2"/>
              </a:rPr>
              <a:t>Beispiel von oben – Null </a:t>
            </a:r>
            <a:r>
              <a:rPr lang="en-US" sz="2800" dirty="0" err="1">
                <a:sym typeface="Wingdings" panose="05000000000000000000" pitchFamily="2" charset="2"/>
              </a:rPr>
              <a:t>Toleranz</a:t>
            </a:r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800" dirty="0">
              <a:sym typeface="Wingdings" panose="05000000000000000000" pitchFamily="2" charset="2"/>
            </a:endParaRPr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19502-F168-4E68-A621-139930D6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47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Warming Up</a:t>
            </a:r>
          </a:p>
          <a:p>
            <a:r>
              <a:rPr lang="de-DE" dirty="0"/>
              <a:t>Integrität – worum geht es?</a:t>
            </a:r>
          </a:p>
          <a:p>
            <a:r>
              <a:rPr lang="de-DE" dirty="0" err="1"/>
              <a:t>Begriffsver</a:t>
            </a:r>
            <a:r>
              <a:rPr lang="de-DE" dirty="0"/>
              <a:t>/</a:t>
            </a:r>
            <a:r>
              <a:rPr lang="de-DE" dirty="0" err="1"/>
              <a:t>entwirrung</a:t>
            </a:r>
            <a:endParaRPr lang="de-DE" dirty="0"/>
          </a:p>
          <a:p>
            <a:r>
              <a:rPr lang="de-DE" dirty="0"/>
              <a:t>Compliance als Werkzeug</a:t>
            </a:r>
          </a:p>
          <a:p>
            <a:r>
              <a:rPr lang="de-DE" dirty="0"/>
              <a:t>Herausforderungen im Sport</a:t>
            </a:r>
          </a:p>
          <a:p>
            <a:r>
              <a:rPr lang="de-DE" dirty="0"/>
              <a:t>Die Rolle der Betriebsräte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513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7C4B-C4B5-4378-9F03-4D4FC713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Compliance als Werkzeug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D4635-7301-485C-A9E2-7B41F44FC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Governance-</a:t>
            </a:r>
            <a:r>
              <a:rPr lang="en-US" sz="2800" dirty="0" err="1">
                <a:sym typeface="Wingdings" panose="05000000000000000000" pitchFamily="2" charset="2"/>
              </a:rPr>
              <a:t>Risiken</a:t>
            </a:r>
            <a:r>
              <a:rPr lang="en-US" sz="2800" dirty="0">
                <a:sym typeface="Wingdings" panose="05000000000000000000" pitchFamily="2" charset="2"/>
              </a:rPr>
              <a:t> - </a:t>
            </a:r>
            <a:r>
              <a:rPr lang="en-US" sz="2800" dirty="0" err="1">
                <a:sym typeface="Wingdings" panose="05000000000000000000" pitchFamily="2" charset="2"/>
              </a:rPr>
              <a:t>Allgemein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err="1">
                <a:sym typeface="Wingdings" panose="05000000000000000000" pitchFamily="2" charset="2"/>
              </a:rPr>
              <a:t>Finanzierungsgrundlagen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err="1">
                <a:sym typeface="Wingdings" panose="05000000000000000000" pitchFamily="2" charset="2"/>
              </a:rPr>
              <a:t>Gesundheitsvorsorge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err="1">
                <a:sym typeface="Wingdings" panose="05000000000000000000" pitchFamily="2" charset="2"/>
              </a:rPr>
              <a:t>Essstörungen</a:t>
            </a:r>
            <a:r>
              <a:rPr lang="en-US" sz="2800" dirty="0">
                <a:sym typeface="Wingdings" panose="05000000000000000000" pitchFamily="2" charset="2"/>
              </a:rPr>
              <a:t>/</a:t>
            </a:r>
            <a:r>
              <a:rPr lang="en-US" sz="2800" dirty="0" err="1">
                <a:sym typeface="Wingdings" panose="05000000000000000000" pitchFamily="2" charset="2"/>
              </a:rPr>
              <a:t>Magersucht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err="1">
                <a:sym typeface="Wingdings" panose="05000000000000000000" pitchFamily="2" charset="2"/>
              </a:rPr>
              <a:t>Verletzungen</a:t>
            </a:r>
            <a:r>
              <a:rPr lang="en-US" sz="2800" dirty="0">
                <a:sym typeface="Wingdings" panose="05000000000000000000" pitchFamily="2" charset="2"/>
              </a:rPr>
              <a:t>/Unfälle</a:t>
            </a:r>
          </a:p>
          <a:p>
            <a:r>
              <a:rPr lang="en-US" sz="2800" dirty="0" err="1">
                <a:sym typeface="Wingdings" panose="05000000000000000000" pitchFamily="2" charset="2"/>
              </a:rPr>
              <a:t>Suchtgefahren</a:t>
            </a:r>
            <a:r>
              <a:rPr lang="en-US" sz="2800" dirty="0">
                <a:sym typeface="Wingdings" panose="05000000000000000000" pitchFamily="2" charset="2"/>
              </a:rPr>
              <a:t> (</a:t>
            </a:r>
            <a:r>
              <a:rPr lang="en-US" sz="2800" dirty="0" err="1">
                <a:sym typeface="Wingdings" panose="05000000000000000000" pitchFamily="2" charset="2"/>
              </a:rPr>
              <a:t>z.B.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Sportwetten</a:t>
            </a:r>
            <a:r>
              <a:rPr lang="en-US" sz="2800" dirty="0">
                <a:sym typeface="Wingdings" panose="05000000000000000000" pitchFamily="2" charset="2"/>
              </a:rPr>
              <a:t>)</a:t>
            </a:r>
          </a:p>
          <a:p>
            <a:r>
              <a:rPr lang="en-US" sz="2800" dirty="0">
                <a:sym typeface="Wingdings" panose="05000000000000000000" pitchFamily="2" charset="2"/>
              </a:rPr>
              <a:t>…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800" dirty="0">
              <a:sym typeface="Wingdings" panose="05000000000000000000" pitchFamily="2" charset="2"/>
            </a:endParaRPr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19502-F168-4E68-A621-139930D6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906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7C4B-C4B5-4378-9F03-4D4FC713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Compliance als Werkzeug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D4635-7301-485C-A9E2-7B41F44FC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ym typeface="Wingdings" panose="05000000000000000000" pitchFamily="2" charset="2"/>
              </a:rPr>
              <a:t>Governance-</a:t>
            </a:r>
            <a:r>
              <a:rPr lang="en-US" sz="2800" dirty="0" err="1">
                <a:sym typeface="Wingdings" panose="05000000000000000000" pitchFamily="2" charset="2"/>
              </a:rPr>
              <a:t>Risiken</a:t>
            </a:r>
            <a:r>
              <a:rPr lang="en-US" sz="2800" dirty="0">
                <a:sym typeface="Wingdings" panose="05000000000000000000" pitchFamily="2" charset="2"/>
              </a:rPr>
              <a:t> - </a:t>
            </a:r>
            <a:r>
              <a:rPr lang="en-US" sz="2800" dirty="0" err="1">
                <a:sym typeface="Wingdings" panose="05000000000000000000" pitchFamily="2" charset="2"/>
              </a:rPr>
              <a:t>Verhalten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err="1">
                <a:sym typeface="Wingdings" panose="05000000000000000000" pitchFamily="2" charset="2"/>
              </a:rPr>
              <a:t>Korruption</a:t>
            </a:r>
            <a:r>
              <a:rPr lang="en-US" sz="2800" dirty="0">
                <a:sym typeface="Wingdings" panose="05000000000000000000" pitchFamily="2" charset="2"/>
              </a:rPr>
              <a:t>, </a:t>
            </a:r>
            <a:r>
              <a:rPr lang="en-US" sz="2800" dirty="0" err="1">
                <a:sym typeface="Wingdings" panose="05000000000000000000" pitchFamily="2" charset="2"/>
              </a:rPr>
              <a:t>Betrug</a:t>
            </a:r>
            <a:r>
              <a:rPr lang="en-US" sz="2800" dirty="0">
                <a:sym typeface="Wingdings" panose="05000000000000000000" pitchFamily="2" charset="2"/>
              </a:rPr>
              <a:t>, </a:t>
            </a:r>
            <a:r>
              <a:rPr lang="en-US" sz="2800" dirty="0" err="1">
                <a:sym typeface="Wingdings" panose="05000000000000000000" pitchFamily="2" charset="2"/>
              </a:rPr>
              <a:t>sonstiger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Machtmissbrauch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err="1">
                <a:sym typeface="Wingdings" panose="05000000000000000000" pitchFamily="2" charset="2"/>
              </a:rPr>
              <a:t>Diskriminierung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 err="1">
                <a:sym typeface="Wingdings" panose="05000000000000000000" pitchFamily="2" charset="2"/>
              </a:rPr>
              <a:t>Interpersonale</a:t>
            </a:r>
            <a:r>
              <a:rPr lang="en-US" sz="2800" dirty="0">
                <a:sym typeface="Wingdings" panose="05000000000000000000" pitchFamily="2" charset="2"/>
              </a:rPr>
              <a:t> Gewalt</a:t>
            </a:r>
          </a:p>
          <a:p>
            <a:r>
              <a:rPr lang="en-US" sz="2800" dirty="0">
                <a:sym typeface="Wingdings" panose="05000000000000000000" pitchFamily="2" charset="2"/>
              </a:rPr>
              <a:t>Mobbing</a:t>
            </a:r>
          </a:p>
          <a:p>
            <a:r>
              <a:rPr lang="en-US" sz="2800" dirty="0">
                <a:sym typeface="Wingdings" panose="05000000000000000000" pitchFamily="2" charset="2"/>
              </a:rPr>
              <a:t>Doping</a:t>
            </a:r>
          </a:p>
          <a:p>
            <a:r>
              <a:rPr lang="en-US" sz="2800" dirty="0" err="1">
                <a:sym typeface="Wingdings" panose="05000000000000000000" pitchFamily="2" charset="2"/>
              </a:rPr>
              <a:t>Missbrauch</a:t>
            </a:r>
            <a:r>
              <a:rPr lang="en-US" sz="2800" dirty="0">
                <a:sym typeface="Wingdings" panose="05000000000000000000" pitchFamily="2" charset="2"/>
              </a:rPr>
              <a:t> von </a:t>
            </a:r>
            <a:r>
              <a:rPr lang="en-US" sz="2800" dirty="0" err="1">
                <a:sym typeface="Wingdings" panose="05000000000000000000" pitchFamily="2" charset="2"/>
              </a:rPr>
              <a:t>Schmerzmitteln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Manipulation von </a:t>
            </a:r>
            <a:r>
              <a:rPr lang="en-US" sz="2800" dirty="0" err="1">
                <a:sym typeface="Wingdings" panose="05000000000000000000" pitchFamily="2" charset="2"/>
              </a:rPr>
              <a:t>Sportwettbewerben</a:t>
            </a:r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…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800" dirty="0">
              <a:sym typeface="Wingdings" panose="05000000000000000000" pitchFamily="2" charset="2"/>
            </a:endParaRPr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19502-F168-4E68-A621-139930D67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584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Herausforderungen im Sport</a:t>
            </a:r>
            <a:endParaRPr lang="de-DE" altLang="en-US" sz="3200" dirty="0"/>
          </a:p>
        </p:txBody>
      </p:sp>
      <p:sp>
        <p:nvSpPr>
          <p:cNvPr id="6553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altLang="en-US" sz="3200" dirty="0"/>
              <a:t>Vorschriften als Rahmen</a:t>
            </a:r>
          </a:p>
          <a:p>
            <a:pPr>
              <a:defRPr/>
            </a:pPr>
            <a:r>
              <a:rPr lang="de-DE" altLang="en-US" sz="3200" dirty="0"/>
              <a:t>Entscheidend: Verbandskultur</a:t>
            </a:r>
          </a:p>
          <a:p>
            <a:pPr>
              <a:defRPr/>
            </a:pPr>
            <a:r>
              <a:rPr lang="de-DE" altLang="en-US" sz="3200" dirty="0"/>
              <a:t>Offener Umgang mit Fehlern</a:t>
            </a:r>
          </a:p>
          <a:p>
            <a:pPr>
              <a:defRPr/>
            </a:pPr>
            <a:r>
              <a:rPr lang="de-DE" altLang="en-US" sz="3200" dirty="0"/>
              <a:t>Kritikfähigkeit</a:t>
            </a:r>
          </a:p>
          <a:p>
            <a:pPr lvl="1">
              <a:defRPr/>
            </a:pPr>
            <a:r>
              <a:rPr lang="de-DE" altLang="en-US" sz="3200" dirty="0"/>
              <a:t> Von oben</a:t>
            </a:r>
          </a:p>
          <a:p>
            <a:pPr lvl="1">
              <a:defRPr/>
            </a:pPr>
            <a:r>
              <a:rPr lang="de-DE" altLang="en-US" sz="3200" dirty="0"/>
              <a:t> Von unten</a:t>
            </a:r>
            <a:endParaRPr lang="de-DE" altLang="en-US" sz="2800" dirty="0"/>
          </a:p>
          <a:p>
            <a:pPr marL="342900" lvl="1" indent="0">
              <a:buNone/>
              <a:defRPr/>
            </a:pPr>
            <a:r>
              <a:rPr lang="de-DE" altLang="en-US" sz="3200" dirty="0">
                <a:sym typeface="Wingdings" panose="05000000000000000000" pitchFamily="2" charset="2"/>
              </a:rPr>
              <a:t> Des Kaisers neue Kleider</a:t>
            </a:r>
            <a:endParaRPr lang="de-DE" altLang="en-US" sz="3200" dirty="0"/>
          </a:p>
          <a:p>
            <a:pPr>
              <a:defRPr/>
            </a:pPr>
            <a:endParaRPr lang="de-DE" altLang="en-US" sz="3200" dirty="0"/>
          </a:p>
          <a:p>
            <a:pPr>
              <a:defRPr/>
            </a:pPr>
            <a:endParaRPr lang="de-DE" altLang="en-US" dirty="0"/>
          </a:p>
        </p:txBody>
      </p:sp>
      <p:sp>
        <p:nvSpPr>
          <p:cNvPr id="16388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100">
                <a:solidFill>
                  <a:srgbClr val="777777"/>
                </a:solidFill>
                <a:latin typeface="Verdana" pitchFamily="34" charset="0"/>
              </a:defRPr>
            </a:lvl1pPr>
            <a:lvl2pPr marL="557213" indent="-214313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1800">
                <a:solidFill>
                  <a:srgbClr val="777777"/>
                </a:solidFill>
                <a:latin typeface="Verdana" pitchFamily="34" charset="0"/>
              </a:defRPr>
            </a:lvl2pPr>
            <a:lvl3pPr marL="857250" indent="-17145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1500">
                <a:solidFill>
                  <a:srgbClr val="777777"/>
                </a:solidFill>
                <a:latin typeface="Verdana" pitchFamily="34" charset="0"/>
              </a:defRPr>
            </a:lvl3pPr>
            <a:lvl4pPr marL="1200150" indent="-17145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1543050" indent="-17145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1885950" indent="-1714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228850" indent="-1714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2571750" indent="-1714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2914650" indent="-1714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defTabSz="685800" eaLnBrk="1" hangingPunct="1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de-DE" altLang="en-US" sz="9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16389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5840288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lnSpc>
                <a:spcPct val="110000"/>
              </a:lnSpc>
              <a:spcBef>
                <a:spcPct val="60000"/>
              </a:spcBef>
              <a:buClr>
                <a:srgbClr val="ED2E38"/>
              </a:buClr>
              <a:buFont typeface="Wingdings" pitchFamily="2" charset="2"/>
              <a:buChar char="§"/>
              <a:defRPr sz="2100">
                <a:solidFill>
                  <a:srgbClr val="777777"/>
                </a:solidFill>
                <a:latin typeface="Verdana" pitchFamily="34" charset="0"/>
              </a:defRPr>
            </a:lvl1pPr>
            <a:lvl2pPr marL="557213" indent="-214313" eaLnBrk="0" hangingPunct="0">
              <a:lnSpc>
                <a:spcPct val="110000"/>
              </a:lnSpc>
              <a:spcBef>
                <a:spcPct val="60000"/>
              </a:spcBef>
              <a:buClr>
                <a:srgbClr val="003896"/>
              </a:buClr>
              <a:buFont typeface="Wingdings" pitchFamily="2" charset="2"/>
              <a:buChar char="§"/>
              <a:defRPr sz="1800">
                <a:solidFill>
                  <a:srgbClr val="777777"/>
                </a:solidFill>
                <a:latin typeface="Verdana" pitchFamily="34" charset="0"/>
              </a:defRPr>
            </a:lvl2pPr>
            <a:lvl3pPr marL="857250" indent="-171450" eaLnBrk="0" hangingPunct="0">
              <a:lnSpc>
                <a:spcPct val="110000"/>
              </a:lnSpc>
              <a:spcBef>
                <a:spcPct val="60000"/>
              </a:spcBef>
              <a:buClr>
                <a:srgbClr val="FAE042"/>
              </a:buClr>
              <a:buFont typeface="Wingdings" pitchFamily="2" charset="2"/>
              <a:buChar char="§"/>
              <a:defRPr sz="1500">
                <a:solidFill>
                  <a:srgbClr val="777777"/>
                </a:solidFill>
                <a:latin typeface="Verdana" pitchFamily="34" charset="0"/>
              </a:defRPr>
            </a:lvl3pPr>
            <a:lvl4pPr marL="1200150" indent="-171450" eaLnBrk="0" hangingPunct="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4pPr>
            <a:lvl5pPr marL="1543050" indent="-171450" eaLnBrk="0" hangingPunct="0">
              <a:lnSpc>
                <a:spcPct val="110000"/>
              </a:lnSpc>
              <a:spcBef>
                <a:spcPct val="60000"/>
              </a:spcBef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5pPr>
            <a:lvl6pPr marL="1885950" indent="-1714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6pPr>
            <a:lvl7pPr marL="2228850" indent="-1714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7pPr>
            <a:lvl8pPr marL="2571750" indent="-1714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8pPr>
            <a:lvl9pPr marL="2914650" indent="-171450" eaLnBrk="0" fontAlgn="base" hangingPunct="0">
              <a:lnSpc>
                <a:spcPct val="110000"/>
              </a:lnSpc>
              <a:spcBef>
                <a:spcPct val="6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>
                <a:solidFill>
                  <a:srgbClr val="777777"/>
                </a:solidFill>
                <a:latin typeface="Verdana" pitchFamily="34" charset="0"/>
              </a:defRPr>
            </a:lvl9pPr>
          </a:lstStyle>
          <a:p>
            <a:pPr defTabSz="685800" eaLnBrk="1" hangingPunct="1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de-DE" altLang="en-US" sz="900" dirty="0">
                <a:solidFill>
                  <a:prstClr val="black"/>
                </a:solidFill>
                <a:latin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053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05772"/>
            <a:ext cx="7211144" cy="796950"/>
          </a:xfrm>
        </p:spPr>
        <p:txBody>
          <a:bodyPr/>
          <a:lstStyle/>
          <a:p>
            <a:r>
              <a:rPr lang="de-DE" sz="3200" dirty="0"/>
              <a:t>Herausforderungen im Sport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50348"/>
            <a:ext cx="8229600" cy="4675816"/>
          </a:xfrm>
        </p:spPr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2123728" y="6356350"/>
            <a:ext cx="684076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1880041"/>
            <a:ext cx="7498080" cy="421767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504" y="6356350"/>
            <a:ext cx="2016224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6511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Herausforderungen im 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200" dirty="0"/>
              <a:t>Strukturen/Satzung nicht „Fit for </a:t>
            </a:r>
            <a:r>
              <a:rPr lang="de-DE" sz="3200" dirty="0" err="1"/>
              <a:t>purpose</a:t>
            </a:r>
            <a:r>
              <a:rPr lang="de-DE" sz="3200" dirty="0"/>
              <a:t>“</a:t>
            </a:r>
          </a:p>
          <a:p>
            <a:r>
              <a:rPr lang="de-DE" sz="3200" dirty="0"/>
              <a:t>Ehrenamtliche/gewählte Führung</a:t>
            </a:r>
          </a:p>
          <a:p>
            <a:pPr lvl="1"/>
            <a:r>
              <a:rPr lang="de-DE" dirty="0"/>
              <a:t>Zeitfaktor + Qualifikation</a:t>
            </a:r>
          </a:p>
          <a:p>
            <a:pPr lvl="1"/>
            <a:r>
              <a:rPr lang="de-DE" dirty="0"/>
              <a:t>Idealismus – „per se gut“</a:t>
            </a:r>
          </a:p>
          <a:p>
            <a:pPr lvl="1"/>
            <a:r>
              <a:rPr lang="de-DE" dirty="0"/>
              <a:t>Falsch verstandene Loyalität</a:t>
            </a:r>
          </a:p>
          <a:p>
            <a:pPr lvl="1"/>
            <a:r>
              <a:rPr lang="de-DE" dirty="0"/>
              <a:t>Harmoniestreben</a:t>
            </a:r>
          </a:p>
          <a:p>
            <a:pPr lvl="1"/>
            <a:r>
              <a:rPr lang="de-DE" dirty="0"/>
              <a:t>Keine Speak-Up-Kultur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9072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Herausforderungen im 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Relativ kleine Einheiten</a:t>
            </a:r>
          </a:p>
          <a:p>
            <a:pPr lvl="1"/>
            <a:r>
              <a:rPr lang="de-DE" dirty="0"/>
              <a:t>Fehlendes (qualifiziertes) Personal</a:t>
            </a:r>
          </a:p>
          <a:p>
            <a:pPr lvl="1"/>
            <a:r>
              <a:rPr lang="de-DE" dirty="0"/>
              <a:t>Fehlende Ressourcen</a:t>
            </a:r>
          </a:p>
          <a:p>
            <a:r>
              <a:rPr lang="de-DE" dirty="0"/>
              <a:t>Komplizierte Struktur</a:t>
            </a:r>
          </a:p>
          <a:p>
            <a:r>
              <a:rPr lang="de-DE" dirty="0"/>
              <a:t>Internationale Einbindung</a:t>
            </a:r>
          </a:p>
          <a:p>
            <a:pPr lvl="1"/>
            <a:r>
              <a:rPr lang="de-DE" dirty="0"/>
              <a:t>Wenig Verständnis für internationale Lage</a:t>
            </a:r>
          </a:p>
          <a:p>
            <a:pPr lvl="1"/>
            <a:r>
              <a:rPr lang="de-DE" dirty="0"/>
              <a:t>Statt Mitgestaltung u</a:t>
            </a:r>
            <a:r>
              <a:rPr lang="de-DE" dirty="0">
                <a:sym typeface="Wingdings" panose="05000000000000000000" pitchFamily="2" charset="2"/>
              </a:rPr>
              <a:t>ndifferenzierte Kritik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International abgehängt</a:t>
            </a:r>
          </a:p>
          <a:p>
            <a:pPr>
              <a:buFont typeface="Wingdings" panose="05000000000000000000" pitchFamily="2" charset="2"/>
              <a:buChar char="è"/>
            </a:pPr>
            <a:endParaRPr lang="de-DE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923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Herausforderungen im 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Inhaltlich</a:t>
            </a:r>
          </a:p>
          <a:p>
            <a:pPr lvl="1"/>
            <a:r>
              <a:rPr lang="de-DE" dirty="0"/>
              <a:t>Nachholbedarf generell</a:t>
            </a:r>
          </a:p>
          <a:p>
            <a:pPr lvl="2"/>
            <a:r>
              <a:rPr lang="de-DE" dirty="0"/>
              <a:t>Compliance </a:t>
            </a:r>
          </a:p>
          <a:p>
            <a:pPr lvl="2"/>
            <a:r>
              <a:rPr lang="de-DE" dirty="0"/>
              <a:t>Nachhaltigkeit</a:t>
            </a:r>
          </a:p>
          <a:p>
            <a:pPr lvl="2"/>
            <a:r>
              <a:rPr lang="de-DE" dirty="0"/>
              <a:t>Menschenrechte</a:t>
            </a:r>
          </a:p>
          <a:p>
            <a:pPr lvl="1"/>
            <a:r>
              <a:rPr lang="de-DE" dirty="0"/>
              <a:t>Fehlender Überblick – Gesamtarchitektur?</a:t>
            </a:r>
          </a:p>
          <a:p>
            <a:pPr lvl="1"/>
            <a:r>
              <a:rPr lang="de-DE" dirty="0"/>
              <a:t>Nachhaltigkeit fokussiert auf Umwelt</a:t>
            </a:r>
          </a:p>
          <a:p>
            <a:pPr lvl="1"/>
            <a:r>
              <a:rPr lang="de-DE" dirty="0"/>
              <a:t>Soziale Dimension ohne Arbeitnehmerrechte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è"/>
            </a:pPr>
            <a:endParaRPr lang="de-DE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577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Rolle der Betriebsräte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Artikel 23 UN Menschenrechtskonvention</a:t>
            </a:r>
          </a:p>
          <a:p>
            <a:r>
              <a:rPr lang="de-DE" dirty="0"/>
              <a:t>ILO-Normen als Teil der Menschenrechte</a:t>
            </a:r>
          </a:p>
          <a:p>
            <a:pPr lvl="1"/>
            <a:r>
              <a:rPr lang="de-DE" dirty="0"/>
              <a:t>Vereinigungsfreiheit und Recht auf Kollektivverhandlungen</a:t>
            </a:r>
          </a:p>
          <a:p>
            <a:pPr lvl="1"/>
            <a:r>
              <a:rPr lang="de-DE" dirty="0"/>
              <a:t>Beseitigung der Zwangsarbeit</a:t>
            </a:r>
          </a:p>
          <a:p>
            <a:pPr lvl="1"/>
            <a:r>
              <a:rPr lang="de-DE" dirty="0"/>
              <a:t>Abschaffung der Kinderarbeit</a:t>
            </a:r>
          </a:p>
          <a:p>
            <a:pPr lvl="1"/>
            <a:r>
              <a:rPr lang="de-DE" dirty="0"/>
              <a:t>Verbot der Diskriminierung in Beschäftigung und Beruf</a:t>
            </a:r>
          </a:p>
          <a:p>
            <a:pPr lvl="1"/>
            <a:r>
              <a:rPr lang="de-DE" dirty="0"/>
              <a:t>Arbeitsschutz und Arbeitssicherheit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415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Rolle der </a:t>
            </a:r>
            <a:r>
              <a:rPr lang="de-DE" dirty="0" err="1"/>
              <a:t>betriebsräte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Governance unerlässlich für BR-Arbeit</a:t>
            </a:r>
          </a:p>
          <a:p>
            <a:pPr lvl="1"/>
            <a:r>
              <a:rPr lang="de-DE" dirty="0"/>
              <a:t>Einhaltung Betriebsverfassungsgesetz</a:t>
            </a:r>
          </a:p>
          <a:p>
            <a:pPr lvl="1"/>
            <a:r>
              <a:rPr lang="de-DE" dirty="0"/>
              <a:t>Information</a:t>
            </a:r>
          </a:p>
          <a:p>
            <a:pPr lvl="1"/>
            <a:r>
              <a:rPr lang="de-DE" dirty="0"/>
              <a:t>Klare Zuständigkeiten</a:t>
            </a:r>
          </a:p>
          <a:p>
            <a:pPr lvl="1"/>
            <a:r>
              <a:rPr lang="de-DE" dirty="0"/>
              <a:t>Speak-Up-Kultur</a:t>
            </a:r>
          </a:p>
          <a:p>
            <a:pPr marL="457200" lvl="1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2415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Rolle der </a:t>
            </a:r>
            <a:r>
              <a:rPr lang="de-DE" dirty="0" err="1"/>
              <a:t>betriebsräte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Aufgabe bei Compliance</a:t>
            </a:r>
          </a:p>
          <a:p>
            <a:pPr lvl="1"/>
            <a:r>
              <a:rPr lang="de-DE" dirty="0"/>
              <a:t>Mitbestimmung und Mitsprache</a:t>
            </a:r>
          </a:p>
          <a:p>
            <a:pPr lvl="2"/>
            <a:r>
              <a:rPr lang="de-DE" dirty="0"/>
              <a:t>Risikoanalyse</a:t>
            </a:r>
          </a:p>
          <a:p>
            <a:pPr lvl="2"/>
            <a:r>
              <a:rPr lang="de-DE" dirty="0"/>
              <a:t>Betriebsvereinbarung</a:t>
            </a:r>
          </a:p>
          <a:p>
            <a:pPr lvl="1"/>
            <a:r>
              <a:rPr lang="de-DE" dirty="0"/>
              <a:t>Entgegennahme Hinweise</a:t>
            </a:r>
          </a:p>
          <a:p>
            <a:pPr lvl="1"/>
            <a:r>
              <a:rPr lang="de-DE" dirty="0"/>
              <a:t>Schutz Beschäftigte</a:t>
            </a:r>
          </a:p>
          <a:p>
            <a:pPr lvl="2"/>
            <a:r>
              <a:rPr lang="de-DE" dirty="0"/>
              <a:t>Betroffene</a:t>
            </a:r>
          </a:p>
          <a:p>
            <a:pPr lvl="2"/>
            <a:r>
              <a:rPr lang="de-DE" dirty="0"/>
              <a:t>Hinweisgeber*innen</a:t>
            </a:r>
          </a:p>
          <a:p>
            <a:pPr lvl="2"/>
            <a:r>
              <a:rPr lang="de-DE" dirty="0"/>
              <a:t>Beschuldigte</a:t>
            </a:r>
          </a:p>
          <a:p>
            <a:pPr marL="457200" lvl="1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85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B21D359-FD49-FD31-8A66-F6899FCA8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6850344" cy="796950"/>
          </a:xfrm>
        </p:spPr>
        <p:txBody>
          <a:bodyPr/>
          <a:lstStyle/>
          <a:p>
            <a:r>
              <a:rPr lang="en-US" dirty="0"/>
              <a:t>Warming 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CCE4D-3B84-4B40-AA7E-A6B083E9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2C09448-B128-443F-A69E-F4BAB702A489}" type="slidenum">
              <a:rPr lang="de-DE" smtClean="0"/>
              <a:pPr>
                <a:spcAft>
                  <a:spcPts val="600"/>
                </a:spcAft>
              </a:pPr>
              <a:t>3</a:t>
            </a:fld>
            <a:endParaRPr lang="de-D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17A205-7BD3-AF1C-A131-273C2847F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Der BR-Vorsitzende des X-verbandes erfährt von einem Kollegen, dass die junge Mitarbeiterin M vom Generalsekretär G ständig sms erhält, um Treffen gebeten wird und G sie gezielt auf dem Flur abpasst. M möchte kein Aufsehen und schweigt deshalb.</a:t>
            </a:r>
          </a:p>
        </p:txBody>
      </p:sp>
    </p:spTree>
    <p:extLst>
      <p:ext uri="{BB962C8B-B14F-4D97-AF65-F5344CB8AC3E}">
        <p14:creationId xmlns:p14="http://schemas.microsoft.com/office/powerpoint/2010/main" val="31654649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Rolle der </a:t>
            </a:r>
            <a:r>
              <a:rPr lang="de-DE" dirty="0" err="1"/>
              <a:t>betriebsräte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Probleme</a:t>
            </a:r>
          </a:p>
          <a:p>
            <a:r>
              <a:rPr lang="de-DE" dirty="0"/>
              <a:t>Struktur Sport</a:t>
            </a:r>
          </a:p>
          <a:p>
            <a:r>
              <a:rPr lang="de-DE" dirty="0"/>
              <a:t>Mischfinanzierungen</a:t>
            </a:r>
          </a:p>
          <a:p>
            <a:r>
              <a:rPr lang="de-DE" dirty="0"/>
              <a:t>Hybride Situation Athlet*innen</a:t>
            </a:r>
          </a:p>
          <a:p>
            <a:r>
              <a:rPr lang="de-DE" dirty="0"/>
              <a:t>Öffentliche Aufmerksamkeit</a:t>
            </a:r>
          </a:p>
          <a:p>
            <a:pPr marL="0" indent="0">
              <a:buNone/>
            </a:pPr>
            <a:endParaRPr lang="de-DE" dirty="0"/>
          </a:p>
          <a:p>
            <a:pPr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 Compliance + Menschenrechte nutzen für Verbesserungen</a:t>
            </a:r>
          </a:p>
          <a:p>
            <a:pPr>
              <a:buFont typeface="Wingdings" panose="05000000000000000000" pitchFamily="2" charset="2"/>
              <a:buChar char="è"/>
            </a:pP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5647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Rolle der </a:t>
            </a:r>
            <a:r>
              <a:rPr lang="de-DE" dirty="0" err="1"/>
              <a:t>betriebsräte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>
              <a:buFont typeface="Wingdings" panose="05000000000000000000" pitchFamily="2" charset="2"/>
              <a:buChar char="è"/>
            </a:pPr>
            <a:r>
              <a:rPr lang="de-DE" sz="4800">
                <a:sym typeface="Wingdings" panose="05000000000000000000" pitchFamily="2" charset="2"/>
              </a:rPr>
              <a:t>Strategie DOSB-Prozesse </a:t>
            </a:r>
            <a:endParaRPr lang="de-DE" sz="48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de-DE" sz="4800" dirty="0">
                <a:sym typeface="Wingdings" panose="05000000000000000000" pitchFamily="2" charset="2"/>
              </a:rPr>
              <a:t>Thema für Seminar 2024?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11863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5F1-B516-1FCC-B19E-6648C2083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531B4-6D31-0793-FBDC-754BE7619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sz="4800" dirty="0"/>
              <a:t>Herzlichen Dank!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3C886-094E-53C5-B3F9-242D090F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12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B21D359-FD49-FD31-8A66-F6899FCA8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6850344" cy="796950"/>
          </a:xfrm>
        </p:spPr>
        <p:txBody>
          <a:bodyPr/>
          <a:lstStyle/>
          <a:p>
            <a:r>
              <a:rPr lang="en-US" dirty="0"/>
              <a:t>Warming 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CCE4D-3B84-4B40-AA7E-A6B083E9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2C09448-B128-443F-A69E-F4BAB702A489}" type="slidenum">
              <a:rPr lang="de-DE" smtClean="0"/>
              <a:pPr>
                <a:spcAft>
                  <a:spcPts val="600"/>
                </a:spcAft>
              </a:pPr>
              <a:t>4</a:t>
            </a:fld>
            <a:endParaRPr lang="de-D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17A205-7BD3-AF1C-A131-273C2847F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Wo liegt das Problem?</a:t>
            </a:r>
          </a:p>
          <a:p>
            <a:r>
              <a:rPr lang="de-DE" dirty="0"/>
              <a:t>Was würdet Ihr tun?</a:t>
            </a:r>
          </a:p>
          <a:p>
            <a:r>
              <a:rPr lang="de-DE" dirty="0"/>
              <a:t>Was könnte generell helfen?</a:t>
            </a:r>
          </a:p>
        </p:txBody>
      </p:sp>
    </p:spTree>
    <p:extLst>
      <p:ext uri="{BB962C8B-B14F-4D97-AF65-F5344CB8AC3E}">
        <p14:creationId xmlns:p14="http://schemas.microsoft.com/office/powerpoint/2010/main" val="199376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B21D359-FD49-FD31-8A66-F6899FCA8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6850344" cy="796950"/>
          </a:xfrm>
        </p:spPr>
        <p:txBody>
          <a:bodyPr/>
          <a:lstStyle/>
          <a:p>
            <a:r>
              <a:rPr lang="en-US" dirty="0"/>
              <a:t>Warming Up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9C02A72-7CCB-F52A-E498-AC680DF501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1909"/>
          <a:stretch/>
        </p:blipFill>
        <p:spPr bwMode="auto">
          <a:xfrm>
            <a:off x="457200" y="1600200"/>
            <a:ext cx="6850344" cy="452596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CCE4D-3B84-4B40-AA7E-A6B083E9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2C09448-B128-443F-A69E-F4BAB702A489}" type="slidenum">
              <a:rPr lang="de-DE" smtClean="0"/>
              <a:pPr>
                <a:spcAft>
                  <a:spcPts val="600"/>
                </a:spcAft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007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Warming UP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Hinweisgeberschutzgesetz</a:t>
            </a:r>
          </a:p>
          <a:p>
            <a:r>
              <a:rPr lang="de-DE" dirty="0"/>
              <a:t>Lieferkettensorgfaltspflichtengesetz</a:t>
            </a:r>
          </a:p>
          <a:p>
            <a:r>
              <a:rPr lang="de-DE" dirty="0"/>
              <a:t>Konfliktmoderation in Sportorganisationen</a:t>
            </a:r>
          </a:p>
          <a:p>
            <a:r>
              <a:rPr lang="de-DE" dirty="0"/>
              <a:t>Image des Betriebsrats</a:t>
            </a:r>
          </a:p>
          <a:p>
            <a:r>
              <a:rPr lang="de-DE" dirty="0"/>
              <a:t>Betriebsvereinbarung Integrität</a:t>
            </a:r>
          </a:p>
          <a:p>
            <a:r>
              <a:rPr lang="de-DE" dirty="0"/>
              <a:t>Prävention sexualisierter Gewalt im Sport + notwendige betriebliche Interventionen</a:t>
            </a:r>
          </a:p>
          <a:p>
            <a:r>
              <a:rPr lang="de-DE" dirty="0"/>
              <a:t>Arbeits- und Gesundheitsschutz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4674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B896A-AFCA-9CB2-BE61-F91ACCE08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4A5A9-628D-CE19-60C2-FAA57130C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 Hintergründe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 Sortieren und Clustern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 Begriffe klären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 Grundsätze zum Vorgehen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 Betriebsrat als Teil 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 des Problems oder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de-DE" dirty="0">
                <a:sym typeface="Wingdings" panose="05000000000000000000" pitchFamily="2" charset="2"/>
              </a:rPr>
              <a:t> der Lösung?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D8BB5-30D4-FF95-62A1-2A0AD631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09448-B128-443F-A69E-F4BAB702A489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94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08234-C5D2-4D29-9A90-7EB7CA18A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Arial Narrow"/>
              </a:rPr>
              <a:t>Integrität</a:t>
            </a:r>
            <a:r>
              <a:rPr lang="de-DE" sz="3300" dirty="0">
                <a:latin typeface="Arial Narrow"/>
              </a:rPr>
              <a:t> – worum geht es?</a:t>
            </a:r>
            <a:endParaRPr lang="de-DE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AF53A-A901-48C5-A70D-59ABC6C20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685800">
              <a:buClr>
                <a:srgbClr val="00B0F0"/>
              </a:buClr>
              <a:buNone/>
            </a:pPr>
            <a:r>
              <a:rPr lang="de-DE" sz="2800" dirty="0">
                <a:latin typeface="Arial"/>
              </a:rPr>
              <a:t>Beispiele Deutschland:</a:t>
            </a:r>
          </a:p>
          <a:p>
            <a:pPr defTabSz="685800">
              <a:buClr>
                <a:srgbClr val="00B0F0"/>
              </a:buClr>
            </a:pPr>
            <a:r>
              <a:rPr lang="de-DE" sz="2800" dirty="0">
                <a:latin typeface="Arial"/>
              </a:rPr>
              <a:t>Unverheiratetes Paar </a:t>
            </a:r>
          </a:p>
          <a:p>
            <a:pPr defTabSz="685800">
              <a:buClr>
                <a:srgbClr val="00B0F0"/>
              </a:buClr>
            </a:pPr>
            <a:r>
              <a:rPr lang="de-DE" sz="2800" dirty="0">
                <a:latin typeface="Arial"/>
              </a:rPr>
              <a:t>Homosexualität</a:t>
            </a:r>
          </a:p>
          <a:p>
            <a:pPr defTabSz="685800">
              <a:buClr>
                <a:srgbClr val="00B0F0"/>
              </a:buClr>
            </a:pPr>
            <a:r>
              <a:rPr lang="de-DE" sz="2800" dirty="0">
                <a:latin typeface="Arial"/>
                <a:sym typeface="Wingdings" panose="05000000000000000000" pitchFamily="2" charset="2"/>
              </a:rPr>
              <a:t>Auslandsbestechung</a:t>
            </a:r>
          </a:p>
          <a:p>
            <a:pPr lvl="1" defTabSz="685800">
              <a:buClr>
                <a:srgbClr val="00B0F0"/>
              </a:buClr>
            </a:pPr>
            <a:r>
              <a:rPr lang="de-DE" dirty="0">
                <a:latin typeface="Arial"/>
                <a:sym typeface="Wingdings" panose="05000000000000000000" pitchFamily="2" charset="2"/>
              </a:rPr>
              <a:t>Bis 1996 von den Steuern absetzbar</a:t>
            </a:r>
          </a:p>
          <a:p>
            <a:pPr lvl="1" defTabSz="685800">
              <a:buClr>
                <a:srgbClr val="00B0F0"/>
              </a:buClr>
            </a:pPr>
            <a:r>
              <a:rPr lang="de-DE" dirty="0">
                <a:latin typeface="Arial"/>
                <a:sym typeface="Wingdings" panose="05000000000000000000" pitchFamily="2" charset="2"/>
              </a:rPr>
              <a:t>Ab 1998 strafbar</a:t>
            </a:r>
          </a:p>
          <a:p>
            <a:pPr defTabSz="685800">
              <a:buClr>
                <a:srgbClr val="00B0F0"/>
              </a:buClr>
            </a:pPr>
            <a:r>
              <a:rPr lang="de-DE" sz="2800" dirty="0">
                <a:latin typeface="Arial"/>
                <a:sym typeface="Wingdings" panose="05000000000000000000" pitchFamily="2" charset="2"/>
              </a:rPr>
              <a:t>Sexueller Missbrauch  </a:t>
            </a:r>
            <a:r>
              <a:rPr lang="de-DE" sz="2800" dirty="0" err="1">
                <a:latin typeface="Arial"/>
                <a:sym typeface="Wingdings" panose="05000000000000000000" pitchFamily="2" charset="2"/>
              </a:rPr>
              <a:t>MeToo</a:t>
            </a:r>
            <a:endParaRPr lang="de-DE" sz="2800" dirty="0">
              <a:latin typeface="Arial"/>
              <a:sym typeface="Wingdings" panose="05000000000000000000" pitchFamily="2" charset="2"/>
            </a:endParaRPr>
          </a:p>
          <a:p>
            <a:pPr defTabSz="685800">
              <a:buClr>
                <a:srgbClr val="00B0F0"/>
              </a:buClr>
              <a:buFont typeface="Wingdings" pitchFamily="2" charset="2"/>
              <a:buChar char="è"/>
            </a:pPr>
            <a:r>
              <a:rPr lang="de-DE" sz="2800" dirty="0">
                <a:latin typeface="Arial"/>
                <a:sym typeface="Wingdings" panose="05000000000000000000" pitchFamily="2" charset="2"/>
              </a:rPr>
              <a:t> Gesellschaftlicher Wandel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9677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08234-C5D2-4D29-9A90-7EB7CA18A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Arial Narrow"/>
              </a:rPr>
              <a:t>Integrität</a:t>
            </a:r>
            <a:r>
              <a:rPr lang="de-DE" sz="3300" dirty="0">
                <a:latin typeface="Arial Narrow"/>
              </a:rPr>
              <a:t> – worum geht es?</a:t>
            </a:r>
            <a:endParaRPr lang="de-DE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AF53A-A901-48C5-A70D-59ABC6C20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defTabSz="685800">
              <a:buClr>
                <a:srgbClr val="00B0F0"/>
              </a:buClr>
              <a:buNone/>
            </a:pPr>
            <a:r>
              <a:rPr lang="de-DE" sz="2800" dirty="0">
                <a:latin typeface="Arial"/>
              </a:rPr>
              <a:t>Beispiele global:</a:t>
            </a:r>
          </a:p>
          <a:p>
            <a:pPr defTabSz="685800">
              <a:buClr>
                <a:srgbClr val="00B0F0"/>
              </a:buClr>
            </a:pPr>
            <a:r>
              <a:rPr lang="de-DE" sz="2800" dirty="0">
                <a:latin typeface="Arial"/>
              </a:rPr>
              <a:t>Erkenntnis Schädlichkeit von Korruption</a:t>
            </a:r>
          </a:p>
          <a:p>
            <a:pPr defTabSz="685800">
              <a:buClr>
                <a:srgbClr val="00B0F0"/>
              </a:buClr>
              <a:buFont typeface="Wingdings" panose="05000000000000000000" pitchFamily="2" charset="2"/>
              <a:buChar char="è"/>
            </a:pPr>
            <a:r>
              <a:rPr lang="de-DE" sz="2800" dirty="0">
                <a:latin typeface="Arial"/>
                <a:sym typeface="Wingdings" panose="05000000000000000000" pitchFamily="2" charset="2"/>
              </a:rPr>
              <a:t> Gesetze gegen Korruption + Compliance</a:t>
            </a:r>
            <a:endParaRPr lang="de-DE" sz="2800" dirty="0">
              <a:latin typeface="Arial"/>
            </a:endParaRPr>
          </a:p>
          <a:p>
            <a:pPr defTabSz="685800">
              <a:buClr>
                <a:srgbClr val="00B0F0"/>
              </a:buClr>
            </a:pPr>
            <a:r>
              <a:rPr lang="de-DE" sz="2800" dirty="0">
                <a:latin typeface="Arial"/>
              </a:rPr>
              <a:t>Kinderarbeit</a:t>
            </a:r>
          </a:p>
          <a:p>
            <a:pPr defTabSz="685800">
              <a:buClr>
                <a:srgbClr val="00B0F0"/>
              </a:buClr>
            </a:pPr>
            <a:r>
              <a:rPr lang="de-DE" sz="2800" dirty="0">
                <a:latin typeface="Arial"/>
              </a:rPr>
              <a:t>Einsturz Textilfabrik</a:t>
            </a:r>
          </a:p>
          <a:p>
            <a:pPr defTabSz="685800">
              <a:buClr>
                <a:srgbClr val="00B0F0"/>
              </a:buClr>
              <a:buFont typeface="Wingdings" panose="05000000000000000000" pitchFamily="2" charset="2"/>
              <a:buChar char="è"/>
            </a:pPr>
            <a:r>
              <a:rPr lang="de-DE" sz="2800" dirty="0">
                <a:latin typeface="Arial"/>
              </a:rPr>
              <a:t> UN Leitprinzipien Wirtschaft + Menschenrechte</a:t>
            </a:r>
          </a:p>
          <a:p>
            <a:pPr defTabSz="685800">
              <a:buClr>
                <a:srgbClr val="00B0F0"/>
              </a:buClr>
              <a:buFont typeface="Wingdings" panose="05000000000000000000" pitchFamily="2" charset="2"/>
              <a:buChar char="è"/>
            </a:pPr>
            <a:r>
              <a:rPr lang="de-DE" sz="2800" dirty="0">
                <a:latin typeface="Arial"/>
              </a:rPr>
              <a:t> Lieferkettengesetz</a:t>
            </a:r>
          </a:p>
          <a:p>
            <a:pPr defTabSz="685800">
              <a:buClr>
                <a:srgbClr val="00B0F0"/>
              </a:buClr>
            </a:pPr>
            <a:r>
              <a:rPr lang="de-DE" sz="2800" dirty="0">
                <a:latin typeface="Arial"/>
              </a:rPr>
              <a:t>Skandale FIFA 2010/2011 + 2015</a:t>
            </a:r>
          </a:p>
          <a:p>
            <a:pPr defTabSz="685800">
              <a:buClr>
                <a:srgbClr val="00B0F0"/>
              </a:buClr>
              <a:buFont typeface="Wingdings" panose="05000000000000000000" pitchFamily="2" charset="2"/>
              <a:buChar char="è"/>
            </a:pPr>
            <a:r>
              <a:rPr lang="de-DE" sz="2800" dirty="0">
                <a:latin typeface="Arial"/>
                <a:sym typeface="Wingdings" panose="05000000000000000000" pitchFamily="2" charset="2"/>
              </a:rPr>
              <a:t> Korruption und Menschenrechte im Sport</a:t>
            </a:r>
          </a:p>
          <a:p>
            <a:pPr marL="0" indent="0" defTabSz="685800">
              <a:buClr>
                <a:srgbClr val="00B0F0"/>
              </a:buClr>
              <a:buNone/>
            </a:pPr>
            <a:endParaRPr lang="de-DE" sz="2800" dirty="0">
              <a:latin typeface="Arial"/>
              <a:sym typeface="Wingdings" panose="05000000000000000000" pitchFamily="2" charset="2"/>
            </a:endParaRPr>
          </a:p>
          <a:p>
            <a:pPr marL="0" indent="0" defTabSz="685800">
              <a:buClr>
                <a:srgbClr val="00B0F0"/>
              </a:buClr>
              <a:buNone/>
            </a:pPr>
            <a:endParaRPr lang="de-DE" sz="2400" dirty="0">
              <a:solidFill>
                <a:prstClr val="black"/>
              </a:solidFill>
              <a:latin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7910844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1">
  <a:themeElements>
    <a:clrScheme name="Transparency International 2015">
      <a:dk1>
        <a:sysClr val="windowText" lastClr="000000"/>
      </a:dk1>
      <a:lt1>
        <a:sysClr val="window" lastClr="FFFFFF"/>
      </a:lt1>
      <a:dk2>
        <a:srgbClr val="00B0F0"/>
      </a:dk2>
      <a:lt2>
        <a:srgbClr val="F2F2F2"/>
      </a:lt2>
      <a:accent1>
        <a:srgbClr val="00B0F0"/>
      </a:accent1>
      <a:accent2>
        <a:srgbClr val="FFFF00"/>
      </a:accent2>
      <a:accent3>
        <a:srgbClr val="FAB800"/>
      </a:accent3>
      <a:accent4>
        <a:srgbClr val="FA6600"/>
      </a:accent4>
      <a:accent5>
        <a:srgbClr val="D0DF00"/>
      </a:accent5>
      <a:accent6>
        <a:srgbClr val="FF0036"/>
      </a:accent6>
      <a:hlink>
        <a:srgbClr val="00B0F0"/>
      </a:hlink>
      <a:folHlink>
        <a:srgbClr val="800080"/>
      </a:folHlink>
    </a:clrScheme>
    <a:fontScheme name="Benutzerdefiniert 3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752</Words>
  <Application>Microsoft Office PowerPoint</Application>
  <PresentationFormat>On-screen Show (4:3)</PresentationFormat>
  <Paragraphs>297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Arial Narrow</vt:lpstr>
      <vt:lpstr>Tahoma</vt:lpstr>
      <vt:lpstr>Wingdings</vt:lpstr>
      <vt:lpstr>Wingdings 3</vt:lpstr>
      <vt:lpstr>Design1</vt:lpstr>
      <vt:lpstr>Compliance + Menschenrechte im Sport Die Rolle des Betriebsrats</vt:lpstr>
      <vt:lpstr>Überblick</vt:lpstr>
      <vt:lpstr>Warming Up</vt:lpstr>
      <vt:lpstr>Warming Up</vt:lpstr>
      <vt:lpstr>Warming Up</vt:lpstr>
      <vt:lpstr>Warming UP</vt:lpstr>
      <vt:lpstr>Warming up</vt:lpstr>
      <vt:lpstr>Integrität – worum geht es?</vt:lpstr>
      <vt:lpstr>Integrität – worum geht es?</vt:lpstr>
      <vt:lpstr>Integrität - worum geht es?</vt:lpstr>
      <vt:lpstr>Begriffsverwirrung</vt:lpstr>
      <vt:lpstr>Begriffsverwirrung</vt:lpstr>
      <vt:lpstr>Begriffsentwirrung 1</vt:lpstr>
      <vt:lpstr>Begriffsverwirrung</vt:lpstr>
      <vt:lpstr>Begriffsverwirrung</vt:lpstr>
      <vt:lpstr>Begriffsentwirrung 2</vt:lpstr>
      <vt:lpstr>Compliance als Werkzeug</vt:lpstr>
      <vt:lpstr>Compliance als Werkzeug</vt:lpstr>
      <vt:lpstr>Compliance als Werkzeug</vt:lpstr>
      <vt:lpstr>Compliance als Werkzeug</vt:lpstr>
      <vt:lpstr>Compliance als Werkzeug</vt:lpstr>
      <vt:lpstr>Herausforderungen im Sport</vt:lpstr>
      <vt:lpstr>Herausforderungen im Sport</vt:lpstr>
      <vt:lpstr>Herausforderungen im Sport</vt:lpstr>
      <vt:lpstr>Herausforderungen im Sport</vt:lpstr>
      <vt:lpstr>Herausforderungen im Sport</vt:lpstr>
      <vt:lpstr>Die Rolle der Betriebsräte</vt:lpstr>
      <vt:lpstr>Die Rolle der betriebsräte</vt:lpstr>
      <vt:lpstr>Die Rolle der betriebsräte</vt:lpstr>
      <vt:lpstr>Die Rolle der betriebsräte</vt:lpstr>
      <vt:lpstr>Die Rolle der betriebsräte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Malte Rudolph</dc:creator>
  <cp:lastModifiedBy>Herbert Smith Freehills</cp:lastModifiedBy>
  <cp:revision>22</cp:revision>
  <dcterms:created xsi:type="dcterms:W3CDTF">2017-07-20T08:20:31Z</dcterms:created>
  <dcterms:modified xsi:type="dcterms:W3CDTF">2023-09-10T17:33:48Z</dcterms:modified>
</cp:coreProperties>
</file>