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12"/>
  </p:notesMasterIdLst>
  <p:handoutMasterIdLst>
    <p:handoutMasterId r:id="rId13"/>
  </p:handoutMasterIdLst>
  <p:sldIdLst>
    <p:sldId id="606" r:id="rId2"/>
    <p:sldId id="681" r:id="rId3"/>
    <p:sldId id="682" r:id="rId4"/>
    <p:sldId id="676" r:id="rId5"/>
    <p:sldId id="677" r:id="rId6"/>
    <p:sldId id="678" r:id="rId7"/>
    <p:sldId id="679" r:id="rId8"/>
    <p:sldId id="675" r:id="rId9"/>
    <p:sldId id="680" r:id="rId10"/>
    <p:sldId id="683" r:id="rId11"/>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D56509"/>
    <a:srgbClr val="E86E0A"/>
    <a:srgbClr val="F57913"/>
    <a:srgbClr val="CD6209"/>
    <a:srgbClr val="66CCFF"/>
    <a:srgbClr val="CC3300"/>
    <a:srgbClr val="F30D70"/>
    <a:srgbClr val="FFC0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2907" autoAdjust="0"/>
  </p:normalViewPr>
  <p:slideViewPr>
    <p:cSldViewPr>
      <p:cViewPr varScale="1">
        <p:scale>
          <a:sx n="84" d="100"/>
          <a:sy n="84" d="100"/>
        </p:scale>
        <p:origin x="243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3966" y="-108"/>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C4BB16-BF39-45CA-BD12-64D7CF4A8E05}"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de-DE"/>
        </a:p>
      </dgm:t>
    </dgm:pt>
    <dgm:pt modelId="{F8DCE66A-FF7C-4A82-BD86-544135457DCC}">
      <dgm:prSet phldrT="[Text]"/>
      <dgm:spPr/>
      <dgm:t>
        <a:bodyPr/>
        <a:lstStyle/>
        <a:p>
          <a:r>
            <a:rPr lang="de-DE" dirty="0" smtClean="0"/>
            <a:t>Neues Organigramm</a:t>
          </a:r>
          <a:endParaRPr lang="de-DE" dirty="0"/>
        </a:p>
      </dgm:t>
    </dgm:pt>
    <dgm:pt modelId="{75981F32-5BB9-4727-B1B7-04633AF5F7C8}" type="parTrans" cxnId="{A971552C-8722-472D-A974-9356FE0B05CD}">
      <dgm:prSet/>
      <dgm:spPr/>
      <dgm:t>
        <a:bodyPr/>
        <a:lstStyle/>
        <a:p>
          <a:endParaRPr lang="de-DE"/>
        </a:p>
      </dgm:t>
    </dgm:pt>
    <dgm:pt modelId="{58128FC9-B59D-4167-B668-A26E3EC0DEAF}" type="sibTrans" cxnId="{A971552C-8722-472D-A974-9356FE0B05CD}">
      <dgm:prSet/>
      <dgm:spPr/>
      <dgm:t>
        <a:bodyPr/>
        <a:lstStyle/>
        <a:p>
          <a:endParaRPr lang="de-DE"/>
        </a:p>
      </dgm:t>
    </dgm:pt>
    <dgm:pt modelId="{AE66FAA6-27F6-4AB7-945A-293060D86964}">
      <dgm:prSet phldrT="[Text]"/>
      <dgm:spPr/>
      <dgm:t>
        <a:bodyPr/>
        <a:lstStyle/>
        <a:p>
          <a:r>
            <a:rPr lang="de-DE" dirty="0" smtClean="0"/>
            <a:t>Einführung Agiler Arbeit</a:t>
          </a:r>
          <a:endParaRPr lang="de-DE" dirty="0"/>
        </a:p>
      </dgm:t>
    </dgm:pt>
    <dgm:pt modelId="{95122F02-EA5E-4498-9E54-34A20230B2E6}" type="parTrans" cxnId="{D8CA0A03-AD9B-4381-A9FE-9A4D9233023A}">
      <dgm:prSet/>
      <dgm:spPr/>
      <dgm:t>
        <a:bodyPr/>
        <a:lstStyle/>
        <a:p>
          <a:endParaRPr lang="de-DE"/>
        </a:p>
      </dgm:t>
    </dgm:pt>
    <dgm:pt modelId="{64536333-6300-4002-B2E7-B95372273FE6}" type="sibTrans" cxnId="{D8CA0A03-AD9B-4381-A9FE-9A4D9233023A}">
      <dgm:prSet/>
      <dgm:spPr/>
      <dgm:t>
        <a:bodyPr/>
        <a:lstStyle/>
        <a:p>
          <a:endParaRPr lang="de-DE"/>
        </a:p>
      </dgm:t>
    </dgm:pt>
    <dgm:pt modelId="{F68EA3F3-2A14-4514-B742-A0BCCF10753A}">
      <dgm:prSet phldrT="[Text]"/>
      <dgm:spPr/>
      <dgm:t>
        <a:bodyPr/>
        <a:lstStyle/>
        <a:p>
          <a:r>
            <a:rPr lang="de-DE" dirty="0" smtClean="0"/>
            <a:t>Mehr Dynamik</a:t>
          </a:r>
          <a:endParaRPr lang="de-DE" dirty="0"/>
        </a:p>
      </dgm:t>
    </dgm:pt>
    <dgm:pt modelId="{3060DFB8-AB10-4753-8FCB-CF2FCED8DE0D}" type="parTrans" cxnId="{462808A5-57CF-465A-9E1C-598D517DF0B8}">
      <dgm:prSet/>
      <dgm:spPr/>
      <dgm:t>
        <a:bodyPr/>
        <a:lstStyle/>
        <a:p>
          <a:endParaRPr lang="de-DE"/>
        </a:p>
      </dgm:t>
    </dgm:pt>
    <dgm:pt modelId="{AF68ADF1-E3A7-4FDF-8F5C-4407D8644A21}" type="sibTrans" cxnId="{462808A5-57CF-465A-9E1C-598D517DF0B8}">
      <dgm:prSet/>
      <dgm:spPr/>
      <dgm:t>
        <a:bodyPr/>
        <a:lstStyle/>
        <a:p>
          <a:endParaRPr lang="de-DE"/>
        </a:p>
      </dgm:t>
    </dgm:pt>
    <dgm:pt modelId="{E9B76BDA-25B8-40C1-A571-5BFE88A1D458}" type="pres">
      <dgm:prSet presAssocID="{88C4BB16-BF39-45CA-BD12-64D7CF4A8E05}" presName="Name0" presStyleCnt="0">
        <dgm:presLayoutVars>
          <dgm:chMax val="5"/>
          <dgm:chPref val="5"/>
          <dgm:dir/>
          <dgm:animLvl val="lvl"/>
        </dgm:presLayoutVars>
      </dgm:prSet>
      <dgm:spPr/>
    </dgm:pt>
    <dgm:pt modelId="{A44C152C-E661-4E9C-9846-41A4AE05F0F1}" type="pres">
      <dgm:prSet presAssocID="{F8DCE66A-FF7C-4A82-BD86-544135457DCC}" presName="parentText1" presStyleLbl="node1" presStyleIdx="0" presStyleCnt="3">
        <dgm:presLayoutVars>
          <dgm:chMax/>
          <dgm:chPref val="3"/>
          <dgm:bulletEnabled val="1"/>
        </dgm:presLayoutVars>
      </dgm:prSet>
      <dgm:spPr/>
      <dgm:t>
        <a:bodyPr/>
        <a:lstStyle/>
        <a:p>
          <a:endParaRPr lang="de-DE"/>
        </a:p>
      </dgm:t>
    </dgm:pt>
    <dgm:pt modelId="{C497896E-B0E8-4CDF-B6CF-78F2F6948EEC}" type="pres">
      <dgm:prSet presAssocID="{AE66FAA6-27F6-4AB7-945A-293060D86964}" presName="parentText2" presStyleLbl="node1" presStyleIdx="1" presStyleCnt="3">
        <dgm:presLayoutVars>
          <dgm:chMax/>
          <dgm:chPref val="3"/>
          <dgm:bulletEnabled val="1"/>
        </dgm:presLayoutVars>
      </dgm:prSet>
      <dgm:spPr/>
      <dgm:t>
        <a:bodyPr/>
        <a:lstStyle/>
        <a:p>
          <a:endParaRPr lang="de-DE"/>
        </a:p>
      </dgm:t>
    </dgm:pt>
    <dgm:pt modelId="{A3A3CCE8-780B-4EC4-95B2-BA63344345E8}" type="pres">
      <dgm:prSet presAssocID="{F68EA3F3-2A14-4514-B742-A0BCCF10753A}" presName="parentText3" presStyleLbl="node1" presStyleIdx="2" presStyleCnt="3">
        <dgm:presLayoutVars>
          <dgm:chMax/>
          <dgm:chPref val="3"/>
          <dgm:bulletEnabled val="1"/>
        </dgm:presLayoutVars>
      </dgm:prSet>
      <dgm:spPr/>
      <dgm:t>
        <a:bodyPr/>
        <a:lstStyle/>
        <a:p>
          <a:endParaRPr lang="de-DE"/>
        </a:p>
      </dgm:t>
    </dgm:pt>
  </dgm:ptLst>
  <dgm:cxnLst>
    <dgm:cxn modelId="{FD09DBBC-EA86-4A5C-BD96-C749EC546B0F}" type="presOf" srcId="{AE66FAA6-27F6-4AB7-945A-293060D86964}" destId="{C497896E-B0E8-4CDF-B6CF-78F2F6948EEC}" srcOrd="0" destOrd="0" presId="urn:microsoft.com/office/officeart/2009/3/layout/IncreasingArrowsProcess"/>
    <dgm:cxn modelId="{5BF108AA-1000-49CF-9A6C-660414889909}" type="presOf" srcId="{88C4BB16-BF39-45CA-BD12-64D7CF4A8E05}" destId="{E9B76BDA-25B8-40C1-A571-5BFE88A1D458}" srcOrd="0" destOrd="0" presId="urn:microsoft.com/office/officeart/2009/3/layout/IncreasingArrowsProcess"/>
    <dgm:cxn modelId="{AFEDC3CE-5006-4057-9E64-E62949A08D80}" type="presOf" srcId="{F68EA3F3-2A14-4514-B742-A0BCCF10753A}" destId="{A3A3CCE8-780B-4EC4-95B2-BA63344345E8}" srcOrd="0" destOrd="0" presId="urn:microsoft.com/office/officeart/2009/3/layout/IncreasingArrowsProcess"/>
    <dgm:cxn modelId="{D8CA0A03-AD9B-4381-A9FE-9A4D9233023A}" srcId="{88C4BB16-BF39-45CA-BD12-64D7CF4A8E05}" destId="{AE66FAA6-27F6-4AB7-945A-293060D86964}" srcOrd="1" destOrd="0" parTransId="{95122F02-EA5E-4498-9E54-34A20230B2E6}" sibTransId="{64536333-6300-4002-B2E7-B95372273FE6}"/>
    <dgm:cxn modelId="{A971552C-8722-472D-A974-9356FE0B05CD}" srcId="{88C4BB16-BF39-45CA-BD12-64D7CF4A8E05}" destId="{F8DCE66A-FF7C-4A82-BD86-544135457DCC}" srcOrd="0" destOrd="0" parTransId="{75981F32-5BB9-4727-B1B7-04633AF5F7C8}" sibTransId="{58128FC9-B59D-4167-B668-A26E3EC0DEAF}"/>
    <dgm:cxn modelId="{1CCAB5F3-66EA-45FD-AD24-EC01D097E078}" type="presOf" srcId="{F8DCE66A-FF7C-4A82-BD86-544135457DCC}" destId="{A44C152C-E661-4E9C-9846-41A4AE05F0F1}" srcOrd="0" destOrd="0" presId="urn:microsoft.com/office/officeart/2009/3/layout/IncreasingArrowsProcess"/>
    <dgm:cxn modelId="{462808A5-57CF-465A-9E1C-598D517DF0B8}" srcId="{88C4BB16-BF39-45CA-BD12-64D7CF4A8E05}" destId="{F68EA3F3-2A14-4514-B742-A0BCCF10753A}" srcOrd="2" destOrd="0" parTransId="{3060DFB8-AB10-4753-8FCB-CF2FCED8DE0D}" sibTransId="{AF68ADF1-E3A7-4FDF-8F5C-4407D8644A21}"/>
    <dgm:cxn modelId="{646B8742-846D-4210-AF12-69ED554E1887}" type="presParOf" srcId="{E9B76BDA-25B8-40C1-A571-5BFE88A1D458}" destId="{A44C152C-E661-4E9C-9846-41A4AE05F0F1}" srcOrd="0" destOrd="0" presId="urn:microsoft.com/office/officeart/2009/3/layout/IncreasingArrowsProcess"/>
    <dgm:cxn modelId="{AFE2FDE4-87AB-41DA-AC91-9041201895D8}" type="presParOf" srcId="{E9B76BDA-25B8-40C1-A571-5BFE88A1D458}" destId="{C497896E-B0E8-4CDF-B6CF-78F2F6948EEC}" srcOrd="1" destOrd="0" presId="urn:microsoft.com/office/officeart/2009/3/layout/IncreasingArrowsProcess"/>
    <dgm:cxn modelId="{69D35B47-BA9C-43C0-8C78-2DBFD776FB8D}" type="presParOf" srcId="{E9B76BDA-25B8-40C1-A571-5BFE88A1D458}" destId="{A3A3CCE8-780B-4EC4-95B2-BA63344345E8}"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C152C-E661-4E9C-9846-41A4AE05F0F1}">
      <dsp:nvSpPr>
        <dsp:cNvPr id="0" name=""/>
        <dsp:cNvSpPr/>
      </dsp:nvSpPr>
      <dsp:spPr>
        <a:xfrm>
          <a:off x="0" y="1463577"/>
          <a:ext cx="7520169" cy="1095223"/>
        </a:xfrm>
        <a:prstGeom prst="rightArrow">
          <a:avLst>
            <a:gd name="adj1" fmla="val 50000"/>
            <a:gd name="adj2" fmla="val 5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3867" numCol="1" spcCol="1270" anchor="ctr" anchorCtr="0">
          <a:noAutofit/>
        </a:bodyPr>
        <a:lstStyle/>
        <a:p>
          <a:pPr lvl="0" algn="l" defTabSz="933450">
            <a:lnSpc>
              <a:spcPct val="90000"/>
            </a:lnSpc>
            <a:spcBef>
              <a:spcPct val="0"/>
            </a:spcBef>
            <a:spcAft>
              <a:spcPct val="35000"/>
            </a:spcAft>
          </a:pPr>
          <a:r>
            <a:rPr lang="de-DE" sz="2100" kern="1200" dirty="0" smtClean="0"/>
            <a:t>Neues Organigramm</a:t>
          </a:r>
          <a:endParaRPr lang="de-DE" sz="2100" kern="1200" dirty="0"/>
        </a:p>
      </dsp:txBody>
      <dsp:txXfrm>
        <a:off x="0" y="1737383"/>
        <a:ext cx="7246363" cy="547611"/>
      </dsp:txXfrm>
    </dsp:sp>
    <dsp:sp modelId="{C497896E-B0E8-4CDF-B6CF-78F2F6948EEC}">
      <dsp:nvSpPr>
        <dsp:cNvPr id="0" name=""/>
        <dsp:cNvSpPr/>
      </dsp:nvSpPr>
      <dsp:spPr>
        <a:xfrm>
          <a:off x="2316212" y="1828652"/>
          <a:ext cx="5203956" cy="1095223"/>
        </a:xfrm>
        <a:prstGeom prst="rightArrow">
          <a:avLst>
            <a:gd name="adj1" fmla="val 50000"/>
            <a:gd name="adj2" fmla="val 50000"/>
          </a:avLst>
        </a:prstGeom>
        <a:solidFill>
          <a:schemeClr val="accent2">
            <a:hueOff val="2340759"/>
            <a:satOff val="-2919"/>
            <a:lumOff val="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3867" numCol="1" spcCol="1270" anchor="ctr" anchorCtr="0">
          <a:noAutofit/>
        </a:bodyPr>
        <a:lstStyle/>
        <a:p>
          <a:pPr lvl="0" algn="l" defTabSz="933450">
            <a:lnSpc>
              <a:spcPct val="90000"/>
            </a:lnSpc>
            <a:spcBef>
              <a:spcPct val="0"/>
            </a:spcBef>
            <a:spcAft>
              <a:spcPct val="35000"/>
            </a:spcAft>
          </a:pPr>
          <a:r>
            <a:rPr lang="de-DE" sz="2100" kern="1200" dirty="0" smtClean="0"/>
            <a:t>Einführung Agiler Arbeit</a:t>
          </a:r>
          <a:endParaRPr lang="de-DE" sz="2100" kern="1200" dirty="0"/>
        </a:p>
      </dsp:txBody>
      <dsp:txXfrm>
        <a:off x="2316212" y="2102458"/>
        <a:ext cx="4930150" cy="547611"/>
      </dsp:txXfrm>
    </dsp:sp>
    <dsp:sp modelId="{A3A3CCE8-780B-4EC4-95B2-BA63344345E8}">
      <dsp:nvSpPr>
        <dsp:cNvPr id="0" name=""/>
        <dsp:cNvSpPr/>
      </dsp:nvSpPr>
      <dsp:spPr>
        <a:xfrm>
          <a:off x="4632424" y="2193726"/>
          <a:ext cx="2887744" cy="1095223"/>
        </a:xfrm>
        <a:prstGeom prst="rightArrow">
          <a:avLst>
            <a:gd name="adj1" fmla="val 50000"/>
            <a:gd name="adj2" fmla="val 50000"/>
          </a:avLst>
        </a:prstGeom>
        <a:solidFill>
          <a:schemeClr val="accent2">
            <a:hueOff val="4681519"/>
            <a:satOff val="-5839"/>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3867" numCol="1" spcCol="1270" anchor="ctr" anchorCtr="0">
          <a:noAutofit/>
        </a:bodyPr>
        <a:lstStyle/>
        <a:p>
          <a:pPr lvl="0" algn="l" defTabSz="933450">
            <a:lnSpc>
              <a:spcPct val="90000"/>
            </a:lnSpc>
            <a:spcBef>
              <a:spcPct val="0"/>
            </a:spcBef>
            <a:spcAft>
              <a:spcPct val="35000"/>
            </a:spcAft>
          </a:pPr>
          <a:r>
            <a:rPr lang="de-DE" sz="2100" kern="1200" dirty="0" smtClean="0"/>
            <a:t>Mehr Dynamik</a:t>
          </a:r>
          <a:endParaRPr lang="de-DE" sz="2100" kern="1200" dirty="0"/>
        </a:p>
      </dsp:txBody>
      <dsp:txXfrm>
        <a:off x="4632424" y="2467532"/>
        <a:ext cx="2613938" cy="54761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6400" cy="495613"/>
          </a:xfrm>
          <a:prstGeom prst="rect">
            <a:avLst/>
          </a:prstGeom>
        </p:spPr>
        <p:txBody>
          <a:bodyPr vert="horz" lIns="92015" tIns="46007" rIns="92015" bIns="46007" rtlCol="0"/>
          <a:lstStyle>
            <a:lvl1pPr algn="l">
              <a:defRPr sz="1300"/>
            </a:lvl1pPr>
          </a:lstStyle>
          <a:p>
            <a:endParaRPr lang="de-DE"/>
          </a:p>
        </p:txBody>
      </p:sp>
      <p:sp>
        <p:nvSpPr>
          <p:cNvPr id="3" name="Datumsplatzhalter 2"/>
          <p:cNvSpPr>
            <a:spLocks noGrp="1"/>
          </p:cNvSpPr>
          <p:nvPr>
            <p:ph type="dt" sz="quarter" idx="1"/>
          </p:nvPr>
        </p:nvSpPr>
        <p:spPr>
          <a:xfrm>
            <a:off x="3849690" y="1"/>
            <a:ext cx="2946400" cy="495613"/>
          </a:xfrm>
          <a:prstGeom prst="rect">
            <a:avLst/>
          </a:prstGeom>
        </p:spPr>
        <p:txBody>
          <a:bodyPr vert="horz" lIns="92015" tIns="46007" rIns="92015" bIns="46007" rtlCol="0"/>
          <a:lstStyle>
            <a:lvl1pPr algn="r">
              <a:defRPr sz="1300"/>
            </a:lvl1pPr>
          </a:lstStyle>
          <a:p>
            <a:fld id="{023566AC-8569-443D-9C60-22E5C3A2BB33}" type="datetimeFigureOut">
              <a:rPr lang="de-DE" smtClean="0"/>
              <a:t>07.09.2023</a:t>
            </a:fld>
            <a:endParaRPr lang="de-DE"/>
          </a:p>
        </p:txBody>
      </p:sp>
      <p:sp>
        <p:nvSpPr>
          <p:cNvPr id="4" name="Fußzeilenplatzhalter 3"/>
          <p:cNvSpPr>
            <a:spLocks noGrp="1"/>
          </p:cNvSpPr>
          <p:nvPr>
            <p:ph type="ftr" sz="quarter" idx="2"/>
          </p:nvPr>
        </p:nvSpPr>
        <p:spPr>
          <a:xfrm>
            <a:off x="2" y="9427829"/>
            <a:ext cx="2946400" cy="497212"/>
          </a:xfrm>
          <a:prstGeom prst="rect">
            <a:avLst/>
          </a:prstGeom>
        </p:spPr>
        <p:txBody>
          <a:bodyPr vert="horz" lIns="92015" tIns="46007" rIns="92015" bIns="46007" rtlCol="0" anchor="b"/>
          <a:lstStyle>
            <a:lvl1pPr algn="l">
              <a:defRPr sz="1300"/>
            </a:lvl1pPr>
          </a:lstStyle>
          <a:p>
            <a:endParaRPr lang="de-DE"/>
          </a:p>
        </p:txBody>
      </p:sp>
      <p:sp>
        <p:nvSpPr>
          <p:cNvPr id="5" name="Foliennummernplatzhalter 4"/>
          <p:cNvSpPr>
            <a:spLocks noGrp="1"/>
          </p:cNvSpPr>
          <p:nvPr>
            <p:ph type="sldNum" sz="quarter" idx="3"/>
          </p:nvPr>
        </p:nvSpPr>
        <p:spPr>
          <a:xfrm>
            <a:off x="3849690" y="9427829"/>
            <a:ext cx="2946400" cy="497212"/>
          </a:xfrm>
          <a:prstGeom prst="rect">
            <a:avLst/>
          </a:prstGeom>
        </p:spPr>
        <p:txBody>
          <a:bodyPr vert="horz" lIns="92015" tIns="46007" rIns="92015" bIns="46007" rtlCol="0" anchor="b"/>
          <a:lstStyle>
            <a:lvl1pPr algn="r">
              <a:defRPr sz="1300"/>
            </a:lvl1pPr>
          </a:lstStyle>
          <a:p>
            <a:fld id="{992FD456-DA9B-453F-B232-605ECBDF07AA}" type="slidenum">
              <a:rPr lang="de-DE" smtClean="0"/>
              <a:t>‹Nr.›</a:t>
            </a:fld>
            <a:endParaRPr lang="de-DE"/>
          </a:p>
        </p:txBody>
      </p:sp>
    </p:spTree>
    <p:extLst>
      <p:ext uri="{BB962C8B-B14F-4D97-AF65-F5344CB8AC3E}">
        <p14:creationId xmlns:p14="http://schemas.microsoft.com/office/powerpoint/2010/main" val="16620968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6400" cy="495613"/>
          </a:xfrm>
          <a:prstGeom prst="rect">
            <a:avLst/>
          </a:prstGeom>
        </p:spPr>
        <p:txBody>
          <a:bodyPr vert="horz" lIns="92015" tIns="46007" rIns="92015" bIns="46007"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3849690" y="1"/>
            <a:ext cx="2946400" cy="495613"/>
          </a:xfrm>
          <a:prstGeom prst="rect">
            <a:avLst/>
          </a:prstGeom>
        </p:spPr>
        <p:txBody>
          <a:bodyPr vert="horz" lIns="92015" tIns="46007" rIns="92015" bIns="46007" rtlCol="0"/>
          <a:lstStyle>
            <a:lvl1pPr algn="r" fontAlgn="auto">
              <a:spcBef>
                <a:spcPts val="0"/>
              </a:spcBef>
              <a:spcAft>
                <a:spcPts val="0"/>
              </a:spcAft>
              <a:defRPr sz="1300" smtClean="0">
                <a:latin typeface="+mn-lt"/>
                <a:cs typeface="+mn-cs"/>
              </a:defRPr>
            </a:lvl1pPr>
          </a:lstStyle>
          <a:p>
            <a:pPr>
              <a:defRPr/>
            </a:pPr>
            <a:fld id="{59385B3E-E018-4B6B-8C09-0C15D85E2A26}" type="datetimeFigureOut">
              <a:rPr lang="de-DE"/>
              <a:pPr>
                <a:defRPr/>
              </a:pPr>
              <a:t>07.09.2023</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2015" tIns="46007" rIns="92015" bIns="46007" rtlCol="0" anchor="ctr"/>
          <a:lstStyle/>
          <a:p>
            <a:pPr lvl="0"/>
            <a:endParaRPr lang="de-DE" noProof="0"/>
          </a:p>
        </p:txBody>
      </p:sp>
      <p:sp>
        <p:nvSpPr>
          <p:cNvPr id="5" name="Notizenplatzhalter 4"/>
          <p:cNvSpPr>
            <a:spLocks noGrp="1"/>
          </p:cNvSpPr>
          <p:nvPr>
            <p:ph type="body" sz="quarter" idx="3"/>
          </p:nvPr>
        </p:nvSpPr>
        <p:spPr>
          <a:xfrm>
            <a:off x="679452" y="4714716"/>
            <a:ext cx="5438775" cy="4466907"/>
          </a:xfrm>
          <a:prstGeom prst="rect">
            <a:avLst/>
          </a:prstGeom>
        </p:spPr>
        <p:txBody>
          <a:bodyPr vert="horz" lIns="92015" tIns="46007" rIns="92015" bIns="46007"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2" y="9427829"/>
            <a:ext cx="2946400" cy="497212"/>
          </a:xfrm>
          <a:prstGeom prst="rect">
            <a:avLst/>
          </a:prstGeom>
        </p:spPr>
        <p:txBody>
          <a:bodyPr vert="horz" lIns="92015" tIns="46007" rIns="92015" bIns="46007"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49690" y="9427829"/>
            <a:ext cx="2946400" cy="497212"/>
          </a:xfrm>
          <a:prstGeom prst="rect">
            <a:avLst/>
          </a:prstGeom>
        </p:spPr>
        <p:txBody>
          <a:bodyPr vert="horz" lIns="92015" tIns="46007" rIns="92015" bIns="46007" rtlCol="0" anchor="b"/>
          <a:lstStyle>
            <a:lvl1pPr algn="r" fontAlgn="auto">
              <a:spcBef>
                <a:spcPts val="0"/>
              </a:spcBef>
              <a:spcAft>
                <a:spcPts val="0"/>
              </a:spcAft>
              <a:defRPr sz="1300" smtClean="0">
                <a:latin typeface="+mn-lt"/>
                <a:cs typeface="+mn-cs"/>
              </a:defRPr>
            </a:lvl1pPr>
          </a:lstStyle>
          <a:p>
            <a:pPr>
              <a:defRPr/>
            </a:pPr>
            <a:fld id="{1E5BA096-D028-4018-BD33-56CA58553294}" type="slidenum">
              <a:rPr lang="de-DE"/>
              <a:pPr>
                <a:defRPr/>
              </a:pPr>
              <a:t>‹Nr.›</a:t>
            </a:fld>
            <a:endParaRPr lang="de-DE"/>
          </a:p>
        </p:txBody>
      </p:sp>
    </p:spTree>
    <p:extLst>
      <p:ext uri="{BB962C8B-B14F-4D97-AF65-F5344CB8AC3E}">
        <p14:creationId xmlns:p14="http://schemas.microsoft.com/office/powerpoint/2010/main" val="951213957"/>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u="none" baseline="0" dirty="0" smtClean="0"/>
          </a:p>
        </p:txBody>
      </p:sp>
    </p:spTree>
    <p:extLst>
      <p:ext uri="{BB962C8B-B14F-4D97-AF65-F5344CB8AC3E}">
        <p14:creationId xmlns:p14="http://schemas.microsoft.com/office/powerpoint/2010/main" val="285595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de-DE" dirty="0" smtClean="0"/>
              <a:t>1</a:t>
            </a:r>
          </a:p>
          <a:p>
            <a:pPr eaLnBrk="1" hangingPunct="1"/>
            <a:endParaRPr lang="de-DE" altLang="de-DE" dirty="0" smtClean="0"/>
          </a:p>
          <a:p>
            <a:pPr eaLnBrk="1" hangingPunct="1"/>
            <a:r>
              <a:rPr lang="de-DE" altLang="de-DE" dirty="0" smtClean="0"/>
              <a:t>Beratungsrecht §111: Betriebsänderung</a:t>
            </a:r>
          </a:p>
          <a:p>
            <a:pPr eaLnBrk="1" hangingPunct="1"/>
            <a:endParaRPr lang="de-DE" altLang="de-DE" dirty="0" smtClean="0"/>
          </a:p>
          <a:p>
            <a:pPr eaLnBrk="1" hangingPunct="1"/>
            <a:r>
              <a:rPr lang="de-DE" altLang="de-DE" dirty="0" smtClean="0"/>
              <a:t>„echte“ Mitbestimmung: an verschiedenen Punkten</a:t>
            </a:r>
            <a:r>
              <a:rPr lang="de-DE" altLang="de-DE" baseline="0" dirty="0" smtClean="0"/>
              <a:t> im Prozess möglich, etwa bei MA-Befragungen (§87)</a:t>
            </a:r>
          </a:p>
          <a:p>
            <a:pPr eaLnBrk="1" hangingPunct="1"/>
            <a:endParaRPr lang="de-DE" altLang="de-DE" baseline="0" dirty="0" smtClean="0"/>
          </a:p>
          <a:p>
            <a:pPr eaLnBrk="1" hangingPunct="1"/>
            <a:r>
              <a:rPr lang="de-DE" altLang="de-DE" dirty="0" smtClean="0"/>
              <a:t>2</a:t>
            </a:r>
          </a:p>
          <a:p>
            <a:pPr eaLnBrk="1" hangingPunct="1"/>
            <a:endParaRPr lang="de-DE" altLang="de-DE" dirty="0" smtClean="0"/>
          </a:p>
          <a:p>
            <a:pPr eaLnBrk="1" hangingPunct="1"/>
            <a:r>
              <a:rPr lang="de-DE" altLang="de-DE" dirty="0" smtClean="0"/>
              <a:t>Was bedeutet rechtzeitig und umfassend?</a:t>
            </a:r>
          </a:p>
          <a:p>
            <a:pPr eaLnBrk="1" hangingPunct="1"/>
            <a:r>
              <a:rPr lang="de-DE" altLang="de-DE" dirty="0" smtClean="0"/>
              <a:t>Rechtzeitig ist die Unterrichtung, die zu einem Zeitpunkt erfolgt, zu dem der Betriebsrat die ihm zugewiesene gesetzliche Aufgabe noch wahrnehmen und Einfluss auf die Entscheidung des Arbeitgebers nehmen kann. Der Begriff „umfassend“ bezeichnet die inhaltlichen Erfordernisse der Unterrichtung des Betriebsrats.</a:t>
            </a:r>
          </a:p>
          <a:p>
            <a:pPr eaLnBrk="1" hangingPunct="1"/>
            <a:endParaRPr lang="de-DE" altLang="de-DE" dirty="0" smtClean="0"/>
          </a:p>
          <a:p>
            <a:pPr eaLnBrk="1" hangingPunct="1"/>
            <a:r>
              <a:rPr lang="de-DE" altLang="de-DE" dirty="0" smtClean="0"/>
              <a:t>Beispiel: MA-Befragung, schnelle</a:t>
            </a:r>
            <a:r>
              <a:rPr lang="de-DE" altLang="de-DE" baseline="0" dirty="0" smtClean="0"/>
              <a:t> Zustimmung (1 Tag!) – Fokus auf möglichst weitgehende Anonymität, inhaltliche Beratung war nicht möglich, ohne die Befragung vor der E1 unmöglich zu machen.</a:t>
            </a:r>
          </a:p>
          <a:p>
            <a:pPr eaLnBrk="1" hangingPunct="1"/>
            <a:r>
              <a:rPr lang="de-DE" altLang="de-DE" baseline="0" dirty="0" smtClean="0"/>
              <a:t>Irritation: Thomas Zimmermann – Gedanke der „Live-Zustimmung“ – Klarstellung von Hr. Rawe – Abstimmung zwischen BR und VS – auch in und nach Transformation und agiler Arbeitsmethoden</a:t>
            </a:r>
          </a:p>
          <a:p>
            <a:pPr eaLnBrk="1" hangingPunct="1"/>
            <a:endParaRPr lang="de-DE" altLang="de-DE" baseline="0" dirty="0" smtClean="0"/>
          </a:p>
          <a:p>
            <a:pPr eaLnBrk="1" hangingPunct="1"/>
            <a:r>
              <a:rPr lang="de-DE" altLang="de-DE" baseline="0" dirty="0" smtClean="0"/>
              <a:t>3</a:t>
            </a:r>
          </a:p>
          <a:p>
            <a:pPr eaLnBrk="1" hangingPunct="1"/>
            <a:endParaRPr lang="de-DE" altLang="de-DE" baseline="0" dirty="0" smtClean="0"/>
          </a:p>
          <a:p>
            <a:pPr eaLnBrk="1" hangingPunct="1"/>
            <a:r>
              <a:rPr lang="de-DE" altLang="de-DE" baseline="0" dirty="0" smtClean="0"/>
              <a:t>Als BR werben wir dafür auch in einem dynamischen Prozess immer wieder innezuhalten und zu reflektieren. Je nach Thema passiert das im vertraulichen Rahmen. Aber an einigen Stellen kann das auch transparent passieren.</a:t>
            </a:r>
          </a:p>
          <a:p>
            <a:pPr eaLnBrk="1" hangingPunct="1"/>
            <a:endParaRPr lang="de-DE" altLang="de-DE" baseline="0" dirty="0" smtClean="0"/>
          </a:p>
          <a:p>
            <a:pPr eaLnBrk="1" hangingPunct="1"/>
            <a:r>
              <a:rPr lang="de-DE" altLang="de-DE" baseline="0" dirty="0" smtClean="0"/>
              <a:t>Beispiel MA-Befragung: Ziel war u.a. ein möglichst repräsentatives Stimmungsbild zum Transformationsprozess. Fakt ist: keines der Ergebnisse ist repräsentativ. Dieser Behauptung möchte ich widersprechen. Keine Ansichtssache, sondern Fakt auf Basis klarer Kriterien: Repräsentativität setzt voraus, dass die relevanten Merkmale der TN (Funktion, Alter, Zugehörigkeit, Geschlecht, TZ/Vollzeit…) mit der Gesamtheit der MA übereinstimmen. Ursprung ist vielleicht eine missverständliche Folie von </a:t>
            </a:r>
            <a:r>
              <a:rPr lang="de-DE" altLang="de-DE" baseline="0" dirty="0" err="1" smtClean="0"/>
              <a:t>swapwork</a:t>
            </a:r>
            <a:r>
              <a:rPr lang="de-DE" altLang="de-DE" baseline="0" dirty="0" smtClean="0"/>
              <a:t>… Das muss klar benannt werden, wenn man Rückschlüsse aus der Befragung ziehen möchte. Sonst wird die Glaubwürdigkeit aufs Spiel gesetzt.</a:t>
            </a:r>
          </a:p>
        </p:txBody>
      </p:sp>
    </p:spTree>
    <p:extLst>
      <p:ext uri="{BB962C8B-B14F-4D97-AF65-F5344CB8AC3E}">
        <p14:creationId xmlns:p14="http://schemas.microsoft.com/office/powerpoint/2010/main" val="142935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385195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117333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32947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305974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de-DE" dirty="0" smtClean="0"/>
              <a:t>Besonderheit</a:t>
            </a:r>
            <a:r>
              <a:rPr lang="de-DE" altLang="de-DE" baseline="0" dirty="0" smtClean="0"/>
              <a:t> hier: kein von vorn herein klarer und inhaltlich fest umrissener Prozess, sondern vieles wird im Entwicklungsprozess erarbeitet, entschieden usw.</a:t>
            </a:r>
          </a:p>
          <a:p>
            <a:pPr eaLnBrk="1" hangingPunct="1"/>
            <a:endParaRPr lang="de-DE" altLang="de-DE" baseline="0" dirty="0" smtClean="0"/>
          </a:p>
          <a:p>
            <a:pPr eaLnBrk="1" hangingPunct="1"/>
            <a:r>
              <a:rPr lang="de-DE" altLang="de-DE" baseline="0" dirty="0" smtClean="0"/>
              <a:t>Daher muss fortlaufend analysiert und bewertet werden, wo welche Punkte an den AG herangetragen werden im Rahmen des Beratungsrechst und wo </a:t>
            </a:r>
            <a:r>
              <a:rPr lang="de-DE" altLang="de-DE" baseline="0" dirty="0" err="1" smtClean="0"/>
              <a:t>Mitbestimmugnsrechte</a:t>
            </a:r>
            <a:r>
              <a:rPr lang="de-DE" altLang="de-DE" baseline="0" dirty="0" smtClean="0"/>
              <a:t> tangiert sind.</a:t>
            </a:r>
          </a:p>
          <a:p>
            <a:pPr eaLnBrk="1" hangingPunct="1"/>
            <a:endParaRPr lang="de-DE" altLang="de-DE" baseline="0" dirty="0" smtClean="0"/>
          </a:p>
          <a:p>
            <a:pPr eaLnBrk="1" hangingPunct="1"/>
            <a:r>
              <a:rPr lang="de-DE" altLang="de-DE" baseline="0" dirty="0" smtClean="0"/>
              <a:t>Lösung: Einbindung in </a:t>
            </a:r>
            <a:r>
              <a:rPr lang="de-DE" altLang="de-DE" baseline="0" dirty="0" err="1" smtClean="0"/>
              <a:t>Tteam</a:t>
            </a:r>
            <a:endParaRPr lang="de-DE" altLang="de-DE" dirty="0" smtClean="0"/>
          </a:p>
          <a:p>
            <a:pPr eaLnBrk="1" hangingPunct="1"/>
            <a:endParaRPr lang="de-DE" altLang="de-DE" dirty="0" smtClean="0"/>
          </a:p>
        </p:txBody>
      </p:sp>
    </p:spTree>
    <p:extLst>
      <p:ext uri="{BB962C8B-B14F-4D97-AF65-F5344CB8AC3E}">
        <p14:creationId xmlns:p14="http://schemas.microsoft.com/office/powerpoint/2010/main" val="260334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de-DE" dirty="0" smtClean="0"/>
              <a:t>Wichtig: Aus unserer Sicht haben wir im Prozess eine andere Rolle als die anderen Mitarbeitenden im Transformationsteam. Unsere Aufgabe ist es, die Konzepte, Entscheidungen und Umsetzungsschritte auf Basis des BetrVG und der sich daraus ergebenden Rechte und Pflichten zu bewerten, beratende Hinweise zu geben und ggf. Zustimmungsrechte einzufordern. Dazu benötigen wir in diesem Prozess quasi „in Echtzeit“ alle verfügbaren Informationen, um auch schnell agieren zu können und unnötige Verzögerungen oder nachträgliche Korrekturen zu vermeiden. Eine Mitwirkung bei Aufgaben steht dieser Perspektive entgegen und ist daher weder zeitlich machbar noch sachlich sinnvoll.</a:t>
            </a:r>
          </a:p>
          <a:p>
            <a:pPr eaLnBrk="1" hangingPunct="1"/>
            <a:endParaRPr lang="de-DE" altLang="de-DE" dirty="0" smtClean="0"/>
          </a:p>
          <a:p>
            <a:pPr eaLnBrk="1" hangingPunct="1"/>
            <a:r>
              <a:rPr lang="de-DE" altLang="de-DE" dirty="0" smtClean="0"/>
              <a:t>Insgesamt möchte ich noch einmal darauf hinweisen, dass der Transformationsprozess ein arbeitgeberseitig beschlossener und initiierter Prozess ist. Als Betriebsrat begleiten wir diesen Prozess im Rahmen unserer Mitbestimmungsrechte so konstruktiv wie möglich und treffen entsprechende Vereinbarungen mit dem Arbeitgeber. Wir sind aber als Gremium keine Mitinitiatoren und kein Umsetzungsorgan.</a:t>
            </a:r>
          </a:p>
          <a:p>
            <a:pPr eaLnBrk="1" hangingPunct="1"/>
            <a:endParaRPr lang="de-DE" altLang="de-DE" dirty="0" smtClean="0"/>
          </a:p>
        </p:txBody>
      </p:sp>
    </p:spTree>
    <p:extLst>
      <p:ext uri="{BB962C8B-B14F-4D97-AF65-F5344CB8AC3E}">
        <p14:creationId xmlns:p14="http://schemas.microsoft.com/office/powerpoint/2010/main" val="120978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298063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de-DE" dirty="0" smtClean="0"/>
              <a:t>1</a:t>
            </a:r>
          </a:p>
          <a:p>
            <a:pPr eaLnBrk="1" hangingPunct="1"/>
            <a:endParaRPr lang="de-DE" altLang="de-DE" dirty="0" smtClean="0"/>
          </a:p>
          <a:p>
            <a:pPr eaLnBrk="1" hangingPunct="1"/>
            <a:r>
              <a:rPr lang="de-DE" altLang="de-DE" dirty="0" smtClean="0"/>
              <a:t>Beratungsrecht §111: Betriebsänderung</a:t>
            </a:r>
          </a:p>
          <a:p>
            <a:pPr eaLnBrk="1" hangingPunct="1"/>
            <a:endParaRPr lang="de-DE" altLang="de-DE" dirty="0" smtClean="0"/>
          </a:p>
          <a:p>
            <a:pPr eaLnBrk="1" hangingPunct="1"/>
            <a:r>
              <a:rPr lang="de-DE" altLang="de-DE" dirty="0" smtClean="0"/>
              <a:t>„echte“ Mitbestimmung: an verschiedenen Punkten</a:t>
            </a:r>
            <a:r>
              <a:rPr lang="de-DE" altLang="de-DE" baseline="0" dirty="0" smtClean="0"/>
              <a:t> im Prozess möglich, etwa bei MA-Befragungen (§87)</a:t>
            </a:r>
          </a:p>
          <a:p>
            <a:pPr eaLnBrk="1" hangingPunct="1"/>
            <a:endParaRPr lang="de-DE" altLang="de-DE" baseline="0" dirty="0" smtClean="0"/>
          </a:p>
          <a:p>
            <a:pPr eaLnBrk="1" hangingPunct="1"/>
            <a:r>
              <a:rPr lang="de-DE" altLang="de-DE" dirty="0" smtClean="0"/>
              <a:t>2</a:t>
            </a:r>
          </a:p>
          <a:p>
            <a:pPr eaLnBrk="1" hangingPunct="1"/>
            <a:endParaRPr lang="de-DE" altLang="de-DE" dirty="0" smtClean="0"/>
          </a:p>
          <a:p>
            <a:pPr eaLnBrk="1" hangingPunct="1"/>
            <a:r>
              <a:rPr lang="de-DE" altLang="de-DE" dirty="0" smtClean="0"/>
              <a:t>Was bedeutet rechtzeitig und umfassend?</a:t>
            </a:r>
          </a:p>
          <a:p>
            <a:pPr eaLnBrk="1" hangingPunct="1"/>
            <a:r>
              <a:rPr lang="de-DE" altLang="de-DE" dirty="0" smtClean="0"/>
              <a:t>Rechtzeitig ist die Unterrichtung, die zu einem Zeitpunkt erfolgt, zu dem der Betriebsrat die ihm zugewiesene gesetzliche Aufgabe noch wahrnehmen und Einfluss auf die Entscheidung des Arbeitgebers nehmen kann. Der Begriff „umfassend“ bezeichnet die inhaltlichen Erfordernisse der Unterrichtung des Betriebsrats.</a:t>
            </a:r>
          </a:p>
          <a:p>
            <a:pPr eaLnBrk="1" hangingPunct="1"/>
            <a:endParaRPr lang="de-DE" altLang="de-DE" dirty="0" smtClean="0"/>
          </a:p>
          <a:p>
            <a:pPr eaLnBrk="1" hangingPunct="1"/>
            <a:r>
              <a:rPr lang="de-DE" altLang="de-DE" dirty="0" smtClean="0"/>
              <a:t>Beispiel: MA-Befragung, schnelle</a:t>
            </a:r>
            <a:r>
              <a:rPr lang="de-DE" altLang="de-DE" baseline="0" dirty="0" smtClean="0"/>
              <a:t> Zustimmung (1 Tag!) – Fokus auf möglichst weitgehende Anonymität, inhaltliche Beratung war nicht möglich, ohne die Befragung vor der E1 unmöglich zu machen.</a:t>
            </a:r>
          </a:p>
          <a:p>
            <a:pPr eaLnBrk="1" hangingPunct="1"/>
            <a:r>
              <a:rPr lang="de-DE" altLang="de-DE" baseline="0" dirty="0" smtClean="0"/>
              <a:t>Irritation: Thomas Zimmermann – Gedanke der „Live-Zustimmung“ – Klarstellung von Hr. Rawe – Abstimmung zwischen BR und VS – auch in und nach Transformation und agiler Arbeitsmethoden</a:t>
            </a:r>
          </a:p>
          <a:p>
            <a:pPr eaLnBrk="1" hangingPunct="1"/>
            <a:endParaRPr lang="de-DE" altLang="de-DE" baseline="0" dirty="0" smtClean="0"/>
          </a:p>
          <a:p>
            <a:pPr eaLnBrk="1" hangingPunct="1"/>
            <a:r>
              <a:rPr lang="de-DE" altLang="de-DE" baseline="0" dirty="0" smtClean="0"/>
              <a:t>3</a:t>
            </a:r>
          </a:p>
          <a:p>
            <a:pPr eaLnBrk="1" hangingPunct="1"/>
            <a:endParaRPr lang="de-DE" altLang="de-DE" baseline="0" dirty="0" smtClean="0"/>
          </a:p>
          <a:p>
            <a:pPr eaLnBrk="1" hangingPunct="1"/>
            <a:r>
              <a:rPr lang="de-DE" altLang="de-DE" baseline="0" dirty="0" smtClean="0"/>
              <a:t>Als BR werben wir dafür auch in einem dynamischen Prozess immer wieder innezuhalten und zu reflektieren. Je nach Thema passiert das im vertraulichen Rahmen. Aber an einigen Stellen kann das auch transparent passieren.</a:t>
            </a:r>
          </a:p>
          <a:p>
            <a:pPr eaLnBrk="1" hangingPunct="1"/>
            <a:endParaRPr lang="de-DE" altLang="de-DE" baseline="0" dirty="0" smtClean="0"/>
          </a:p>
          <a:p>
            <a:pPr eaLnBrk="1" hangingPunct="1"/>
            <a:r>
              <a:rPr lang="de-DE" altLang="de-DE" baseline="0" dirty="0" smtClean="0"/>
              <a:t>Beispiel MA-Befragung: Ziel war u.a. ein möglichst repräsentatives Stimmungsbild zum Transformationsprozess. Fakt ist: keines der Ergebnisse ist repräsentativ. Dieser Behauptung möchte ich widersprechen. Keine Ansichtssache, sondern Fakt auf Basis klarer Kriterien: Repräsentativität setzt voraus, dass die relevanten Merkmale der TN (Funktion, Alter, Zugehörigkeit, Geschlecht, TZ/Vollzeit…) mit der Gesamtheit der MA übereinstimmen. Ursprung ist vielleicht eine missverständliche Folie von </a:t>
            </a:r>
            <a:r>
              <a:rPr lang="de-DE" altLang="de-DE" baseline="0" dirty="0" err="1" smtClean="0"/>
              <a:t>swapwork</a:t>
            </a:r>
            <a:r>
              <a:rPr lang="de-DE" altLang="de-DE" baseline="0" dirty="0" smtClean="0"/>
              <a:t>… Das muss klar benannt werden, wenn man Rückschlüsse aus der Befragung ziehen möchte. Sonst wird die Glaubwürdigkeit aufs Spiel gesetzt.</a:t>
            </a:r>
          </a:p>
        </p:txBody>
      </p:sp>
    </p:spTree>
    <p:extLst>
      <p:ext uri="{BB962C8B-B14F-4D97-AF65-F5344CB8AC3E}">
        <p14:creationId xmlns:p14="http://schemas.microsoft.com/office/powerpoint/2010/main" val="240834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1" name="Rechteck 10"/>
          <p:cNvSpPr/>
          <p:nvPr userDrawn="1"/>
        </p:nvSpPr>
        <p:spPr>
          <a:xfrm>
            <a:off x="467544" y="1340766"/>
            <a:ext cx="8208912" cy="3456385"/>
          </a:xfrm>
          <a:prstGeom prst="rect">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400" b="1" dirty="0">
              <a:solidFill>
                <a:schemeClr val="tx1"/>
              </a:solidFill>
            </a:endParaRPr>
          </a:p>
        </p:txBody>
      </p:sp>
      <p:sp>
        <p:nvSpPr>
          <p:cNvPr id="4" name="Rechteck 3"/>
          <p:cNvSpPr/>
          <p:nvPr userDrawn="1"/>
        </p:nvSpPr>
        <p:spPr>
          <a:xfrm>
            <a:off x="474408" y="5104443"/>
            <a:ext cx="8208912" cy="916846"/>
          </a:xfrm>
          <a:prstGeom prst="rect">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400" b="1" dirty="0">
              <a:solidFill>
                <a:schemeClr val="tx1"/>
              </a:solidFill>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Footer Placeholder 11"/>
          <p:cNvSpPr txBox="1">
            <a:spLocks/>
          </p:cNvSpPr>
          <p:nvPr userDrawn="1"/>
        </p:nvSpPr>
        <p:spPr>
          <a:xfrm>
            <a:off x="467545" y="6237312"/>
            <a:ext cx="6408712" cy="216024"/>
          </a:xfrm>
          <a:prstGeom prst="rect">
            <a:avLst/>
          </a:prstGeom>
        </p:spPr>
        <p:txBody>
          <a:bodyPr anchor="ctr"/>
          <a:lstStyle>
            <a:defPPr>
              <a:defRPr lang="de-DE"/>
            </a:defPPr>
            <a:lvl1pPr algn="l" rtl="0" fontAlgn="base">
              <a:spcBef>
                <a:spcPct val="0"/>
              </a:spcBef>
              <a:spcAft>
                <a:spcPct val="0"/>
              </a:spcAft>
              <a:defRPr sz="1000" kern="1200">
                <a:solidFill>
                  <a:schemeClr val="bg1">
                    <a:lumMod val="6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r>
              <a:rPr lang="de-DE" sz="900" dirty="0" smtClean="0">
                <a:solidFill>
                  <a:srgbClr val="CD6209"/>
                </a:solidFill>
                <a:latin typeface="+mn-lt"/>
                <a:cs typeface="Arial" panose="020B0604020202020204" pitchFamily="34" charset="0"/>
              </a:rPr>
              <a:t>Betriebsrat im </a:t>
            </a:r>
            <a:r>
              <a:rPr lang="de-DE" sz="900" dirty="0" err="1" smtClean="0">
                <a:solidFill>
                  <a:srgbClr val="CD6209"/>
                </a:solidFill>
                <a:latin typeface="+mn-lt"/>
                <a:cs typeface="Arial" panose="020B0604020202020204" pitchFamily="34" charset="0"/>
              </a:rPr>
              <a:t>LandesSportBund</a:t>
            </a:r>
            <a:r>
              <a:rPr lang="de-DE" sz="900" dirty="0" smtClean="0">
                <a:solidFill>
                  <a:srgbClr val="CD6209"/>
                </a:solidFill>
                <a:latin typeface="+mn-lt"/>
                <a:cs typeface="Arial" panose="020B0604020202020204" pitchFamily="34" charset="0"/>
              </a:rPr>
              <a:t> Niedersachsen e.V.</a:t>
            </a:r>
            <a:r>
              <a:rPr lang="de-DE" sz="900" baseline="0" dirty="0" smtClean="0">
                <a:solidFill>
                  <a:srgbClr val="CD6209"/>
                </a:solidFill>
                <a:latin typeface="+mn-lt"/>
                <a:cs typeface="Arial" panose="020B0604020202020204" pitchFamily="34" charset="0"/>
              </a:rPr>
              <a:t>   </a:t>
            </a:r>
            <a:r>
              <a:rPr lang="de-DE" sz="900" baseline="0" dirty="0" smtClean="0">
                <a:solidFill>
                  <a:srgbClr val="CD6209"/>
                </a:solidFill>
                <a:latin typeface="+mn-lt"/>
                <a:cs typeface="Arial" panose="020B0604020202020204" pitchFamily="34" charset="0"/>
                <a:sym typeface="Wingdings"/>
              </a:rPr>
              <a:t>   </a:t>
            </a:r>
            <a:r>
              <a:rPr lang="de-DE" sz="900" dirty="0" smtClean="0">
                <a:solidFill>
                  <a:srgbClr val="CD6209"/>
                </a:solidFill>
                <a:latin typeface="+mn-lt"/>
                <a:cs typeface="Arial" panose="020B0604020202020204" pitchFamily="34" charset="0"/>
              </a:rPr>
              <a:t>Betriebsräteseminar</a:t>
            </a:r>
            <a:r>
              <a:rPr lang="de-DE" sz="900" baseline="0" dirty="0" smtClean="0">
                <a:solidFill>
                  <a:srgbClr val="CD6209"/>
                </a:solidFill>
                <a:latin typeface="+mn-lt"/>
                <a:cs typeface="Arial" panose="020B0604020202020204" pitchFamily="34" charset="0"/>
              </a:rPr>
              <a:t> </a:t>
            </a:r>
            <a:r>
              <a:rPr lang="de-DE" sz="900" baseline="0" dirty="0" err="1" smtClean="0">
                <a:solidFill>
                  <a:srgbClr val="CD6209"/>
                </a:solidFill>
                <a:latin typeface="+mn-lt"/>
                <a:cs typeface="Arial" panose="020B0604020202020204" pitchFamily="34" charset="0"/>
              </a:rPr>
              <a:t>Volpriehausen</a:t>
            </a:r>
            <a:r>
              <a:rPr lang="de-DE" sz="900" baseline="0" dirty="0" smtClean="0">
                <a:solidFill>
                  <a:srgbClr val="CD6209"/>
                </a:solidFill>
                <a:latin typeface="+mn-lt"/>
                <a:cs typeface="Arial" panose="020B0604020202020204" pitchFamily="34" charset="0"/>
              </a:rPr>
              <a:t>  </a:t>
            </a:r>
            <a:r>
              <a:rPr lang="de-DE" sz="900" baseline="0" dirty="0" smtClean="0">
                <a:solidFill>
                  <a:srgbClr val="CD6209"/>
                </a:solidFill>
                <a:latin typeface="+mn-lt"/>
                <a:cs typeface="Arial" panose="020B0604020202020204" pitchFamily="34" charset="0"/>
                <a:sym typeface="Wingdings"/>
              </a:rPr>
              <a:t>   </a:t>
            </a:r>
            <a:r>
              <a:rPr lang="de-DE" sz="900" baseline="0" dirty="0" smtClean="0">
                <a:solidFill>
                  <a:srgbClr val="CD6209"/>
                </a:solidFill>
                <a:latin typeface="+mn-lt"/>
                <a:cs typeface="Arial" panose="020B0604020202020204" pitchFamily="34" charset="0"/>
                <a:sym typeface="Wingdings"/>
              </a:rPr>
              <a:t>11. September 2023</a:t>
            </a:r>
            <a:endParaRPr lang="de-DE" sz="900" dirty="0">
              <a:solidFill>
                <a:srgbClr val="CD6209"/>
              </a:solidFill>
              <a:latin typeface="+mn-lt"/>
              <a:cs typeface="Arial" panose="020B0604020202020204" pitchFamily="34" charset="0"/>
            </a:endParaRPr>
          </a:p>
        </p:txBody>
      </p:sp>
      <p:sp>
        <p:nvSpPr>
          <p:cNvPr id="9" name="Rechteck 8"/>
          <p:cNvSpPr/>
          <p:nvPr userDrawn="1"/>
        </p:nvSpPr>
        <p:spPr>
          <a:xfrm>
            <a:off x="467544" y="1556792"/>
            <a:ext cx="8208912" cy="468052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 name="Rechteck 5"/>
          <p:cNvSpPr/>
          <p:nvPr userDrawn="1"/>
        </p:nvSpPr>
        <p:spPr>
          <a:xfrm>
            <a:off x="467544" y="476672"/>
            <a:ext cx="8208912" cy="792088"/>
          </a:xfrm>
          <a:prstGeom prst="rect">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base" latinLnBrk="0" hangingPunct="1">
              <a:lnSpc>
                <a:spcPct val="100000"/>
              </a:lnSpc>
              <a:spcBef>
                <a:spcPct val="0"/>
              </a:spcBef>
              <a:spcAft>
                <a:spcPct val="0"/>
              </a:spcAft>
              <a:buClrTx/>
              <a:buSzTx/>
              <a:buFontTx/>
              <a:buNone/>
              <a:tabLst/>
              <a:defRPr/>
            </a:pPr>
            <a:r>
              <a:rPr lang="de-DE" sz="4400" b="1" dirty="0" smtClean="0">
                <a:solidFill>
                  <a:srgbClr val="CD6209"/>
                </a:solidFill>
                <a:latin typeface="+mn-lt"/>
              </a:rPr>
              <a:t> </a:t>
            </a:r>
            <a:endParaRPr lang="de-DE" sz="4000" dirty="0" smtClean="0">
              <a:solidFill>
                <a:srgbClr val="CD6209"/>
              </a:solidFill>
              <a:latin typeface="+mn-lt"/>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7" descr="sphere1.png"/>
          <p:cNvPicPr>
            <a:picLocks noChangeAspect="1"/>
          </p:cNvPicPr>
          <p:nvPr userDrawn="1"/>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102910" y="0"/>
            <a:ext cx="2293626" cy="685800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Lst>
  <p:transition>
    <p:fade/>
  </p:transition>
  <p:timing>
    <p:tnLst>
      <p:par>
        <p:cTn id="1" dur="indefinite" restart="never" nodeType="tmRoot"/>
      </p:par>
    </p:tnLst>
  </p:timing>
  <p:hf sldNum="0" hdr="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47186" y="1412776"/>
            <a:ext cx="8229270" cy="1169551"/>
          </a:xfrm>
          <a:prstGeom prst="rect">
            <a:avLst/>
          </a:prstGeom>
          <a:noFill/>
        </p:spPr>
        <p:txBody>
          <a:bodyPr wrap="square" rtlCol="0">
            <a:spAutoFit/>
          </a:bodyPr>
          <a:lstStyle/>
          <a:p>
            <a:pPr algn="ctr"/>
            <a:r>
              <a:rPr lang="de-DE" sz="5400" b="1" dirty="0" smtClean="0">
                <a:latin typeface="+mn-lt"/>
              </a:rPr>
              <a:t>Betriebsversammlung</a:t>
            </a:r>
          </a:p>
          <a:p>
            <a:pPr algn="ctr"/>
            <a:r>
              <a:rPr lang="de-DE" sz="1600" b="1" dirty="0" smtClean="0">
                <a:latin typeface="+mn-lt"/>
              </a:rPr>
              <a:t>Betriebsrat im </a:t>
            </a:r>
            <a:r>
              <a:rPr lang="de-DE" sz="1600" b="1" dirty="0" err="1" smtClean="0">
                <a:latin typeface="+mn-lt"/>
              </a:rPr>
              <a:t>LandesSportBund</a:t>
            </a:r>
            <a:r>
              <a:rPr lang="de-DE" sz="1600" b="1" dirty="0" smtClean="0">
                <a:latin typeface="+mn-lt"/>
              </a:rPr>
              <a:t> Niedersachsen e.V.</a:t>
            </a:r>
            <a:endParaRPr lang="de-DE" sz="1600" b="1" dirty="0">
              <a:latin typeface="+mn-lt"/>
            </a:endParaRPr>
          </a:p>
        </p:txBody>
      </p:sp>
      <p:sp>
        <p:nvSpPr>
          <p:cNvPr id="2" name="Rechteck 1"/>
          <p:cNvSpPr/>
          <p:nvPr/>
        </p:nvSpPr>
        <p:spPr>
          <a:xfrm>
            <a:off x="447186" y="4149080"/>
            <a:ext cx="8229270" cy="400110"/>
          </a:xfrm>
          <a:prstGeom prst="rect">
            <a:avLst/>
          </a:prstGeom>
        </p:spPr>
        <p:txBody>
          <a:bodyPr wrap="square">
            <a:spAutoFit/>
          </a:bodyPr>
          <a:lstStyle/>
          <a:p>
            <a:pPr algn="ctr"/>
            <a:r>
              <a:rPr lang="de-DE" sz="2000" b="1" dirty="0" smtClean="0">
                <a:latin typeface="+mn-lt"/>
                <a:sym typeface="Wingdings"/>
              </a:rPr>
              <a:t>Herzlich willkommen!</a:t>
            </a:r>
            <a:endParaRPr lang="de-DE" sz="2000" b="1" dirty="0">
              <a:latin typeface="+mn-lt"/>
            </a:endParaRPr>
          </a:p>
        </p:txBody>
      </p:sp>
      <p:pic>
        <p:nvPicPr>
          <p:cNvPr id="5" name="Picture 8" descr="Frontale"/>
          <p:cNvPicPr>
            <a:picLocks noChangeAspect="1" noChangeArrowheads="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harpenSoften amount="-26000"/>
                    </a14:imgEffect>
                    <a14:imgEffect>
                      <a14:colorTemperature colorTemp="4700"/>
                    </a14:imgEffect>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709393" y="2276872"/>
            <a:ext cx="7704856" cy="223224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1115616" y="5055985"/>
            <a:ext cx="4104456" cy="938719"/>
          </a:xfrm>
          <a:prstGeom prst="rect">
            <a:avLst/>
          </a:prstGeom>
        </p:spPr>
        <p:txBody>
          <a:bodyPr wrap="square">
            <a:spAutoFit/>
          </a:bodyPr>
          <a:lstStyle/>
          <a:p>
            <a:pPr>
              <a:lnSpc>
                <a:spcPct val="150000"/>
              </a:lnSpc>
            </a:pPr>
            <a:r>
              <a:rPr lang="de-DE" sz="1100" b="1" i="1" dirty="0" smtClean="0"/>
              <a:t>„Spielregeln“:</a:t>
            </a:r>
            <a:endParaRPr lang="de-DE" sz="1100" b="1" i="1" dirty="0"/>
          </a:p>
          <a:p>
            <a:pPr>
              <a:lnSpc>
                <a:spcPct val="150000"/>
              </a:lnSpc>
            </a:pPr>
            <a:r>
              <a:rPr lang="de-DE" sz="1100" b="1" i="1" dirty="0" smtClean="0"/>
              <a:t>Online-Teilnahme</a:t>
            </a:r>
            <a:endParaRPr lang="de-DE" sz="1100" b="1" i="1" dirty="0"/>
          </a:p>
          <a:p>
            <a:pPr marL="342900" indent="-342900">
              <a:buFont typeface="Wingdings" panose="05000000000000000000" pitchFamily="2" charset="2"/>
              <a:buChar char="§"/>
            </a:pPr>
            <a:r>
              <a:rPr lang="de-DE" sz="1100" dirty="0"/>
              <a:t>Mikrofon bitte stummschalten</a:t>
            </a:r>
          </a:p>
          <a:p>
            <a:pPr marL="342900" indent="-342900">
              <a:buFont typeface="Wingdings" panose="05000000000000000000" pitchFamily="2" charset="2"/>
              <a:buChar char="§"/>
            </a:pPr>
            <a:r>
              <a:rPr lang="de-DE" sz="1100" dirty="0"/>
              <a:t>Fragen über den </a:t>
            </a:r>
            <a:r>
              <a:rPr lang="de-DE" sz="1100" dirty="0" smtClean="0"/>
              <a:t>Chat</a:t>
            </a:r>
            <a:endParaRPr lang="de-DE" sz="1100" dirty="0"/>
          </a:p>
        </p:txBody>
      </p:sp>
      <p:sp>
        <p:nvSpPr>
          <p:cNvPr id="6" name="Rechteck 5"/>
          <p:cNvSpPr/>
          <p:nvPr/>
        </p:nvSpPr>
        <p:spPr>
          <a:xfrm>
            <a:off x="4788024" y="5098304"/>
            <a:ext cx="3767933" cy="854080"/>
          </a:xfrm>
          <a:prstGeom prst="rect">
            <a:avLst/>
          </a:prstGeom>
        </p:spPr>
        <p:txBody>
          <a:bodyPr wrap="square">
            <a:spAutoFit/>
          </a:bodyPr>
          <a:lstStyle/>
          <a:p>
            <a:pPr>
              <a:lnSpc>
                <a:spcPct val="150000"/>
              </a:lnSpc>
            </a:pPr>
            <a:r>
              <a:rPr lang="de-DE" sz="1100" b="1" i="1" dirty="0" smtClean="0"/>
              <a:t>Präsenzteilnahme</a:t>
            </a:r>
            <a:endParaRPr lang="de-DE" sz="1100" b="1" i="1" dirty="0"/>
          </a:p>
          <a:p>
            <a:pPr marL="342900" indent="-342900">
              <a:buFont typeface="Wingdings" panose="05000000000000000000" pitchFamily="2" charset="2"/>
              <a:buChar char="§"/>
            </a:pPr>
            <a:r>
              <a:rPr lang="de-DE" sz="1100" dirty="0"/>
              <a:t>Bitte Geräuschkulisse möglichst gering halten</a:t>
            </a:r>
          </a:p>
          <a:p>
            <a:pPr marL="342900" indent="-342900">
              <a:buFont typeface="Wingdings" panose="05000000000000000000" pitchFamily="2" charset="2"/>
              <a:buChar char="§"/>
            </a:pPr>
            <a:r>
              <a:rPr lang="de-DE" sz="1100" dirty="0"/>
              <a:t>Handzeichen für Wortmeldung</a:t>
            </a:r>
          </a:p>
          <a:p>
            <a:pPr marL="342900" indent="-342900">
              <a:buFont typeface="Wingdings" panose="05000000000000000000" pitchFamily="2" charset="2"/>
              <a:buChar char="§"/>
            </a:pPr>
            <a:r>
              <a:rPr lang="de-DE" sz="1100" dirty="0"/>
              <a:t>Sprechen vom Platz aus möglich</a:t>
            </a:r>
          </a:p>
        </p:txBody>
      </p:sp>
    </p:spTree>
    <p:extLst>
      <p:ext uri="{BB962C8B-B14F-4D97-AF65-F5344CB8AC3E}">
        <p14:creationId xmlns:p14="http://schemas.microsoft.com/office/powerpoint/2010/main" val="37686781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a:stretch>
            <a:fillRect/>
          </a:stretch>
        </p:blipFill>
        <p:spPr>
          <a:xfrm>
            <a:off x="5370512" y="4479074"/>
            <a:ext cx="2513856" cy="1712564"/>
          </a:xfrm>
          <a:prstGeom prst="rect">
            <a:avLst/>
          </a:prstGeom>
        </p:spPr>
      </p:pic>
      <p:pic>
        <p:nvPicPr>
          <p:cNvPr id="11" name="Grafik 10"/>
          <p:cNvPicPr>
            <a:picLocks noChangeAspect="1"/>
          </p:cNvPicPr>
          <p:nvPr/>
        </p:nvPicPr>
        <p:blipFill>
          <a:blip r:embed="rId4"/>
          <a:stretch>
            <a:fillRect/>
          </a:stretch>
        </p:blipFill>
        <p:spPr>
          <a:xfrm rot="20019932">
            <a:off x="2279900" y="2797455"/>
            <a:ext cx="1943100" cy="2352675"/>
          </a:xfrm>
          <a:prstGeom prst="rect">
            <a:avLst/>
          </a:prstGeom>
        </p:spPr>
      </p:pic>
      <p:pic>
        <p:nvPicPr>
          <p:cNvPr id="4" name="Grafik 3"/>
          <p:cNvPicPr>
            <a:picLocks noChangeAspect="1"/>
          </p:cNvPicPr>
          <p:nvPr/>
        </p:nvPicPr>
        <p:blipFill>
          <a:blip r:embed="rId5"/>
          <a:stretch>
            <a:fillRect/>
          </a:stretch>
        </p:blipFill>
        <p:spPr>
          <a:xfrm>
            <a:off x="4663405" y="1772816"/>
            <a:ext cx="1780803" cy="1382741"/>
          </a:xfrm>
          <a:prstGeom prst="rect">
            <a:avLst/>
          </a:prstGeom>
        </p:spPr>
      </p:pic>
      <p:sp>
        <p:nvSpPr>
          <p:cNvPr id="8" name="Textfeld 7"/>
          <p:cNvSpPr txBox="1"/>
          <p:nvPr/>
        </p:nvSpPr>
        <p:spPr>
          <a:xfrm>
            <a:off x="447676" y="476674"/>
            <a:ext cx="8228013" cy="769441"/>
          </a:xfrm>
          <a:prstGeom prst="rect">
            <a:avLst/>
          </a:prstGeom>
          <a:noFill/>
        </p:spPr>
        <p:txBody>
          <a:bodyPr>
            <a:spAutoFit/>
          </a:bodyPr>
          <a:lstStyle/>
          <a:p>
            <a:pPr algn="ctr">
              <a:defRPr/>
            </a:pPr>
            <a:r>
              <a:rPr lang="de-DE" sz="4400" b="1" dirty="0" smtClean="0">
                <a:solidFill>
                  <a:srgbClr val="CD6209"/>
                </a:solidFill>
                <a:latin typeface="+mn-lt"/>
              </a:rPr>
              <a:t>Transformationsprozess</a:t>
            </a:r>
            <a:endParaRPr lang="de-DE" sz="4000" dirty="0">
              <a:solidFill>
                <a:srgbClr val="CD6209"/>
              </a:solidFill>
              <a:latin typeface="+mn-lt"/>
            </a:endParaRPr>
          </a:p>
        </p:txBody>
      </p:sp>
      <p:sp>
        <p:nvSpPr>
          <p:cNvPr id="2" name="Textfeld 1"/>
          <p:cNvSpPr txBox="1"/>
          <p:nvPr/>
        </p:nvSpPr>
        <p:spPr>
          <a:xfrm>
            <a:off x="179512" y="1956356"/>
            <a:ext cx="5256584" cy="1015663"/>
          </a:xfrm>
          <a:prstGeom prst="rect">
            <a:avLst/>
          </a:prstGeom>
          <a:noFill/>
        </p:spPr>
        <p:txBody>
          <a:bodyPr wrap="square" rtlCol="0">
            <a:spAutoFit/>
          </a:bodyPr>
          <a:lstStyle/>
          <a:p>
            <a:pPr algn="ctr"/>
            <a:r>
              <a:rPr lang="de-DE" sz="2400" b="1" dirty="0" smtClean="0">
                <a:latin typeface="Calibri" panose="020F0502020204030204" pitchFamily="34" charset="0"/>
                <a:cs typeface="Calibri" panose="020F0502020204030204" pitchFamily="34" charset="0"/>
              </a:rPr>
              <a:t>Rechte des Betriebsrates</a:t>
            </a:r>
            <a:endParaRPr lang="de-DE" sz="2400" dirty="0">
              <a:latin typeface="Calibri" panose="020F0502020204030204" pitchFamily="34" charset="0"/>
              <a:cs typeface="Calibri" panose="020F0502020204030204" pitchFamily="34" charset="0"/>
            </a:endParaRPr>
          </a:p>
          <a:p>
            <a:pPr algn="ctr"/>
            <a:r>
              <a:rPr lang="de-DE" dirty="0" smtClean="0">
                <a:latin typeface="Calibri" panose="020F0502020204030204" pitchFamily="34" charset="0"/>
                <a:cs typeface="Calibri" panose="020F0502020204030204" pitchFamily="34" charset="0"/>
              </a:rPr>
              <a:t>Vom Beratungsrecht bis zur</a:t>
            </a:r>
          </a:p>
          <a:p>
            <a:pPr algn="ctr"/>
            <a:r>
              <a:rPr lang="de-DE" dirty="0" smtClean="0">
                <a:latin typeface="Calibri" panose="020F0502020204030204" pitchFamily="34" charset="0"/>
                <a:cs typeface="Calibri" panose="020F0502020204030204" pitchFamily="34" charset="0"/>
              </a:rPr>
              <a:t>„echten“ Mitbestimmung</a:t>
            </a:r>
          </a:p>
        </p:txBody>
      </p:sp>
      <p:sp>
        <p:nvSpPr>
          <p:cNvPr id="7" name="Textfeld 6"/>
          <p:cNvSpPr txBox="1"/>
          <p:nvPr/>
        </p:nvSpPr>
        <p:spPr>
          <a:xfrm>
            <a:off x="3563888" y="3660403"/>
            <a:ext cx="5256584" cy="738664"/>
          </a:xfrm>
          <a:prstGeom prst="rect">
            <a:avLst/>
          </a:prstGeom>
          <a:noFill/>
        </p:spPr>
        <p:txBody>
          <a:bodyPr wrap="square" rtlCol="0">
            <a:spAutoFit/>
          </a:bodyPr>
          <a:lstStyle/>
          <a:p>
            <a:pPr algn="ctr"/>
            <a:r>
              <a:rPr lang="de-DE" sz="2400" b="1" dirty="0" smtClean="0">
                <a:latin typeface="Calibri" panose="020F0502020204030204" pitchFamily="34" charset="0"/>
                <a:cs typeface="Calibri" panose="020F0502020204030204" pitchFamily="34" charset="0"/>
              </a:rPr>
              <a:t>Spannungsfeld in der Praxis</a:t>
            </a:r>
            <a:endParaRPr lang="de-DE" b="1" dirty="0" smtClean="0">
              <a:latin typeface="Calibri" panose="020F0502020204030204" pitchFamily="34" charset="0"/>
              <a:cs typeface="Calibri" panose="020F0502020204030204" pitchFamily="34" charset="0"/>
            </a:endParaRPr>
          </a:p>
          <a:p>
            <a:pPr algn="ctr"/>
            <a:r>
              <a:rPr lang="de-DE" dirty="0" smtClean="0">
                <a:latin typeface="Calibri" panose="020F0502020204030204" pitchFamily="34" charset="0"/>
                <a:cs typeface="Calibri" panose="020F0502020204030204" pitchFamily="34" charset="0"/>
              </a:rPr>
              <a:t>Prozessdynamik &lt;&gt; Mitbestimmung</a:t>
            </a:r>
          </a:p>
        </p:txBody>
      </p:sp>
      <p:sp>
        <p:nvSpPr>
          <p:cNvPr id="12" name="Textfeld 11"/>
          <p:cNvSpPr txBox="1"/>
          <p:nvPr/>
        </p:nvSpPr>
        <p:spPr>
          <a:xfrm>
            <a:off x="657262" y="5081042"/>
            <a:ext cx="5256584" cy="738664"/>
          </a:xfrm>
          <a:prstGeom prst="rect">
            <a:avLst/>
          </a:prstGeom>
          <a:noFill/>
        </p:spPr>
        <p:txBody>
          <a:bodyPr wrap="square" rtlCol="0">
            <a:spAutoFit/>
          </a:bodyPr>
          <a:lstStyle/>
          <a:p>
            <a:pPr algn="ctr"/>
            <a:r>
              <a:rPr lang="de-DE" sz="2400" b="1" dirty="0" smtClean="0">
                <a:latin typeface="Calibri" panose="020F0502020204030204" pitchFamily="34" charset="0"/>
                <a:cs typeface="Calibri" panose="020F0502020204030204" pitchFamily="34" charset="0"/>
              </a:rPr>
              <a:t>Kritisch hinterfragen</a:t>
            </a:r>
            <a:endParaRPr lang="de-DE" sz="2400" dirty="0">
              <a:latin typeface="Calibri" panose="020F0502020204030204" pitchFamily="34" charset="0"/>
              <a:cs typeface="Calibri" panose="020F0502020204030204" pitchFamily="34" charset="0"/>
            </a:endParaRPr>
          </a:p>
          <a:p>
            <a:pPr algn="ctr"/>
            <a:r>
              <a:rPr lang="de-DE" dirty="0" smtClean="0">
                <a:latin typeface="Calibri" panose="020F0502020204030204" pitchFamily="34" charset="0"/>
                <a:cs typeface="Calibri" panose="020F0502020204030204" pitchFamily="34" charset="0"/>
              </a:rPr>
              <a:t>Beispiel </a:t>
            </a:r>
            <a:r>
              <a:rPr lang="de-DE" dirty="0" err="1" smtClean="0">
                <a:latin typeface="Calibri" panose="020F0502020204030204" pitchFamily="34" charset="0"/>
                <a:cs typeface="Calibri" panose="020F0502020204030204" pitchFamily="34" charset="0"/>
              </a:rPr>
              <a:t>Mitarbeitendenbefragung</a:t>
            </a:r>
            <a:endParaRPr lang="de-DE"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8588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7676" y="476674"/>
            <a:ext cx="8228013" cy="707886"/>
          </a:xfrm>
          <a:prstGeom prst="rect">
            <a:avLst/>
          </a:prstGeom>
          <a:noFill/>
        </p:spPr>
        <p:txBody>
          <a:bodyPr>
            <a:spAutoFit/>
          </a:bodyPr>
          <a:lstStyle/>
          <a:p>
            <a:pPr algn="ctr">
              <a:defRPr/>
            </a:pPr>
            <a:r>
              <a:rPr lang="de-DE" sz="4000" b="1" dirty="0" smtClean="0">
                <a:solidFill>
                  <a:srgbClr val="CD6209"/>
                </a:solidFill>
                <a:latin typeface="+mn-lt"/>
              </a:rPr>
              <a:t>Transformationsprozess</a:t>
            </a:r>
            <a:endParaRPr lang="de-DE" sz="4000" b="1" dirty="0">
              <a:solidFill>
                <a:srgbClr val="CD6209"/>
              </a:solidFill>
              <a:latin typeface="+mn-lt"/>
            </a:endParaRPr>
          </a:p>
        </p:txBody>
      </p:sp>
      <p:graphicFrame>
        <p:nvGraphicFramePr>
          <p:cNvPr id="2" name="Diagramm 1"/>
          <p:cNvGraphicFramePr/>
          <p:nvPr>
            <p:extLst>
              <p:ext uri="{D42A27DB-BD31-4B8C-83A1-F6EECF244321}">
                <p14:modId xmlns:p14="http://schemas.microsoft.com/office/powerpoint/2010/main" val="675087575"/>
              </p:ext>
            </p:extLst>
          </p:nvPr>
        </p:nvGraphicFramePr>
        <p:xfrm>
          <a:off x="801597" y="1556792"/>
          <a:ext cx="7520169"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0825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7676" y="476674"/>
            <a:ext cx="8228013" cy="707886"/>
          </a:xfrm>
          <a:prstGeom prst="rect">
            <a:avLst/>
          </a:prstGeom>
          <a:noFill/>
        </p:spPr>
        <p:txBody>
          <a:bodyPr>
            <a:spAutoFit/>
          </a:bodyPr>
          <a:lstStyle/>
          <a:p>
            <a:pPr algn="ctr">
              <a:defRPr/>
            </a:pPr>
            <a:r>
              <a:rPr lang="de-DE" sz="4000" b="1" dirty="0" smtClean="0">
                <a:solidFill>
                  <a:srgbClr val="CD6209"/>
                </a:solidFill>
                <a:latin typeface="+mn-lt"/>
              </a:rPr>
              <a:t>Transformationsprozess</a:t>
            </a:r>
            <a:endParaRPr lang="de-DE" sz="4000" b="1" dirty="0">
              <a:solidFill>
                <a:srgbClr val="CD6209"/>
              </a:solidFill>
              <a:latin typeface="+mn-lt"/>
            </a:endParaRPr>
          </a:p>
        </p:txBody>
      </p:sp>
      <p:sp>
        <p:nvSpPr>
          <p:cNvPr id="4" name="Abgerundetes Rechteck 3"/>
          <p:cNvSpPr/>
          <p:nvPr/>
        </p:nvSpPr>
        <p:spPr>
          <a:xfrm>
            <a:off x="1105298" y="2200796"/>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Betriebsänderung gem. §111 BetrVG </a:t>
            </a:r>
            <a:endParaRPr lang="de-DE" dirty="0"/>
          </a:p>
        </p:txBody>
      </p:sp>
      <p:sp>
        <p:nvSpPr>
          <p:cNvPr id="9" name="Textfeld 8"/>
          <p:cNvSpPr txBox="1"/>
          <p:nvPr/>
        </p:nvSpPr>
        <p:spPr>
          <a:xfrm>
            <a:off x="1105298" y="3208908"/>
            <a:ext cx="6912768" cy="2308324"/>
          </a:xfrm>
          <a:prstGeom prst="rect">
            <a:avLst/>
          </a:prstGeom>
          <a:noFill/>
        </p:spPr>
        <p:txBody>
          <a:bodyPr wrap="square" rtlCol="0">
            <a:spAutoFit/>
          </a:bodyPr>
          <a:lstStyle/>
          <a:p>
            <a:r>
              <a:rPr lang="de-DE" dirty="0" smtClean="0">
                <a:latin typeface="+mn-lt"/>
              </a:rPr>
              <a:t>„In </a:t>
            </a:r>
            <a:r>
              <a:rPr lang="de-DE" dirty="0">
                <a:latin typeface="+mn-lt"/>
              </a:rPr>
              <a:t>Unternehmen mit in der Regel mehr als zwanzig wahlberechtigten Arbeitnehmern hat der Unternehmer den Betriebsrat über geplante Betriebsänderungen, die wesentliche Nachteile für die Belegschaft oder erhebliche Teile der Belegschaft zur Folge haben können, </a:t>
            </a:r>
            <a:r>
              <a:rPr lang="de-DE" dirty="0">
                <a:solidFill>
                  <a:srgbClr val="FF0000"/>
                </a:solidFill>
                <a:latin typeface="+mn-lt"/>
              </a:rPr>
              <a:t>rechtzeitig und umfassend zu unterrichten und die geplanten Betriebsänderungen mit dem Betriebsrat zu beraten</a:t>
            </a:r>
            <a:r>
              <a:rPr lang="de-DE" dirty="0" smtClean="0">
                <a:solidFill>
                  <a:srgbClr val="FF0000"/>
                </a:solidFill>
                <a:latin typeface="+mn-lt"/>
              </a:rPr>
              <a:t>.[…]“ </a:t>
            </a:r>
          </a:p>
          <a:p>
            <a:pPr algn="just"/>
            <a:endParaRPr lang="de-DE" dirty="0">
              <a:latin typeface="+mn-lt"/>
            </a:endParaRPr>
          </a:p>
          <a:p>
            <a:pPr algn="just"/>
            <a:r>
              <a:rPr lang="de-DE" dirty="0">
                <a:latin typeface="+mn-lt"/>
              </a:rPr>
              <a:t>Als Betriebsänderungen im Sinne des Satzes 1 gelten…</a:t>
            </a:r>
          </a:p>
        </p:txBody>
      </p:sp>
    </p:spTree>
    <p:extLst>
      <p:ext uri="{BB962C8B-B14F-4D97-AF65-F5344CB8AC3E}">
        <p14:creationId xmlns:p14="http://schemas.microsoft.com/office/powerpoint/2010/main" val="54978237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7676" y="476674"/>
            <a:ext cx="8228013" cy="707886"/>
          </a:xfrm>
          <a:prstGeom prst="rect">
            <a:avLst/>
          </a:prstGeom>
          <a:noFill/>
        </p:spPr>
        <p:txBody>
          <a:bodyPr>
            <a:spAutoFit/>
          </a:bodyPr>
          <a:lstStyle/>
          <a:p>
            <a:pPr algn="ctr">
              <a:defRPr/>
            </a:pPr>
            <a:r>
              <a:rPr lang="de-DE" sz="4000" b="1" dirty="0" smtClean="0">
                <a:solidFill>
                  <a:srgbClr val="CD6209"/>
                </a:solidFill>
                <a:latin typeface="+mn-lt"/>
              </a:rPr>
              <a:t>Transformationsprozess</a:t>
            </a:r>
            <a:endParaRPr lang="de-DE" sz="4000" b="1" dirty="0">
              <a:solidFill>
                <a:srgbClr val="CD6209"/>
              </a:solidFill>
              <a:latin typeface="+mn-lt"/>
            </a:endParaRPr>
          </a:p>
        </p:txBody>
      </p:sp>
      <p:sp>
        <p:nvSpPr>
          <p:cNvPr id="4" name="Abgerundetes Rechteck 3"/>
          <p:cNvSpPr/>
          <p:nvPr/>
        </p:nvSpPr>
        <p:spPr>
          <a:xfrm>
            <a:off x="1105298" y="1916832"/>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Betriebsänderung gem. §111 BetrVG </a:t>
            </a:r>
            <a:endParaRPr lang="de-DE" dirty="0"/>
          </a:p>
        </p:txBody>
      </p:sp>
      <p:sp>
        <p:nvSpPr>
          <p:cNvPr id="9" name="Textfeld 8"/>
          <p:cNvSpPr txBox="1"/>
          <p:nvPr/>
        </p:nvSpPr>
        <p:spPr>
          <a:xfrm>
            <a:off x="1105298" y="2924944"/>
            <a:ext cx="6912768" cy="2800767"/>
          </a:xfrm>
          <a:prstGeom prst="rect">
            <a:avLst/>
          </a:prstGeom>
          <a:noFill/>
        </p:spPr>
        <p:txBody>
          <a:bodyPr wrap="square" rtlCol="0">
            <a:spAutoFit/>
          </a:bodyPr>
          <a:lstStyle/>
          <a:p>
            <a:pPr algn="just"/>
            <a:r>
              <a:rPr lang="de-DE" sz="1600" dirty="0" smtClean="0">
                <a:latin typeface="+mn-lt"/>
              </a:rPr>
              <a:t>1. Einschränkung </a:t>
            </a:r>
            <a:r>
              <a:rPr lang="de-DE" sz="1600" dirty="0">
                <a:latin typeface="+mn-lt"/>
              </a:rPr>
              <a:t>und Stilllegung des ganzen Betriebs oder von </a:t>
            </a:r>
            <a:r>
              <a:rPr lang="de-DE" sz="1600" dirty="0" smtClean="0">
                <a:latin typeface="+mn-lt"/>
              </a:rPr>
              <a:t>wesentlichen</a:t>
            </a:r>
          </a:p>
          <a:p>
            <a:pPr algn="just"/>
            <a:r>
              <a:rPr lang="de-DE" sz="1600" dirty="0" smtClean="0">
                <a:latin typeface="+mn-lt"/>
              </a:rPr>
              <a:t>    Betriebsteilen,</a:t>
            </a:r>
          </a:p>
          <a:p>
            <a:pPr marL="342900" indent="-342900" algn="just">
              <a:buAutoNum type="arabicPeriod"/>
            </a:pPr>
            <a:endParaRPr lang="de-DE" sz="1600" dirty="0" smtClean="0">
              <a:latin typeface="+mn-lt"/>
            </a:endParaRPr>
          </a:p>
          <a:p>
            <a:pPr algn="just"/>
            <a:r>
              <a:rPr lang="de-DE" sz="1600" dirty="0" smtClean="0">
                <a:latin typeface="+mn-lt"/>
              </a:rPr>
              <a:t>2. Verlegung </a:t>
            </a:r>
            <a:r>
              <a:rPr lang="de-DE" sz="1600" dirty="0">
                <a:latin typeface="+mn-lt"/>
              </a:rPr>
              <a:t>des ganzen Betriebs oder von wesentlichen Betriebsteilen</a:t>
            </a:r>
            <a:r>
              <a:rPr lang="de-DE" sz="1600" dirty="0" smtClean="0">
                <a:latin typeface="+mn-lt"/>
              </a:rPr>
              <a:t>,</a:t>
            </a:r>
          </a:p>
          <a:p>
            <a:pPr algn="just"/>
            <a:endParaRPr lang="de-DE" sz="1600" dirty="0" smtClean="0">
              <a:latin typeface="+mn-lt"/>
            </a:endParaRPr>
          </a:p>
          <a:p>
            <a:pPr algn="just"/>
            <a:r>
              <a:rPr lang="de-DE" sz="1600" dirty="0" smtClean="0">
                <a:latin typeface="+mn-lt"/>
              </a:rPr>
              <a:t>3. Zusammenschluss </a:t>
            </a:r>
            <a:r>
              <a:rPr lang="de-DE" sz="1600" dirty="0">
                <a:latin typeface="+mn-lt"/>
              </a:rPr>
              <a:t>mit anderen Betrieben oder die Spaltung von Betrieben</a:t>
            </a:r>
            <a:r>
              <a:rPr lang="de-DE" sz="1600" dirty="0" smtClean="0">
                <a:latin typeface="+mn-lt"/>
              </a:rPr>
              <a:t>,</a:t>
            </a:r>
          </a:p>
          <a:p>
            <a:pPr algn="just"/>
            <a:endParaRPr lang="de-DE" sz="1600" dirty="0" smtClean="0">
              <a:latin typeface="+mn-lt"/>
            </a:endParaRPr>
          </a:p>
          <a:p>
            <a:pPr algn="just"/>
            <a:r>
              <a:rPr lang="de-DE" sz="1600" dirty="0" smtClean="0">
                <a:latin typeface="+mn-lt"/>
              </a:rPr>
              <a:t>4. </a:t>
            </a:r>
            <a:r>
              <a:rPr lang="de-DE" sz="1600" dirty="0" smtClean="0">
                <a:solidFill>
                  <a:srgbClr val="FF0000"/>
                </a:solidFill>
                <a:latin typeface="+mn-lt"/>
              </a:rPr>
              <a:t>grundlegende </a:t>
            </a:r>
            <a:r>
              <a:rPr lang="de-DE" sz="1600" dirty="0">
                <a:solidFill>
                  <a:srgbClr val="FF0000"/>
                </a:solidFill>
                <a:latin typeface="+mn-lt"/>
              </a:rPr>
              <a:t>Änderungen der Betriebsorganisation</a:t>
            </a:r>
            <a:r>
              <a:rPr lang="de-DE" sz="1600" dirty="0">
                <a:latin typeface="+mn-lt"/>
              </a:rPr>
              <a:t>, des Betriebszwecks oder </a:t>
            </a:r>
          </a:p>
          <a:p>
            <a:pPr algn="just"/>
            <a:r>
              <a:rPr lang="de-DE" sz="1600" dirty="0" smtClean="0">
                <a:latin typeface="+mn-lt"/>
              </a:rPr>
              <a:t>    der Betriebsanlagen,</a:t>
            </a:r>
          </a:p>
          <a:p>
            <a:pPr algn="just"/>
            <a:endParaRPr lang="de-DE" sz="1600" dirty="0" smtClean="0">
              <a:latin typeface="+mn-lt"/>
            </a:endParaRPr>
          </a:p>
          <a:p>
            <a:pPr algn="just"/>
            <a:r>
              <a:rPr lang="de-DE" sz="1600" dirty="0" smtClean="0">
                <a:latin typeface="+mn-lt"/>
              </a:rPr>
              <a:t>5. Einführung </a:t>
            </a:r>
            <a:r>
              <a:rPr lang="de-DE" sz="1600" dirty="0">
                <a:solidFill>
                  <a:srgbClr val="FF0000"/>
                </a:solidFill>
                <a:latin typeface="+mn-lt"/>
              </a:rPr>
              <a:t>grundlegend neuer Arbeitsmethoden </a:t>
            </a:r>
            <a:r>
              <a:rPr lang="de-DE" sz="1600" dirty="0">
                <a:latin typeface="+mn-lt"/>
              </a:rPr>
              <a:t>und Fertigungsverfahren.</a:t>
            </a:r>
            <a:endParaRPr lang="de-DE" sz="1600" dirty="0">
              <a:solidFill>
                <a:srgbClr val="FF0000"/>
              </a:solidFill>
              <a:latin typeface="+mn-lt"/>
            </a:endParaRPr>
          </a:p>
        </p:txBody>
      </p:sp>
    </p:spTree>
    <p:extLst>
      <p:ext uri="{BB962C8B-B14F-4D97-AF65-F5344CB8AC3E}">
        <p14:creationId xmlns:p14="http://schemas.microsoft.com/office/powerpoint/2010/main" val="9282122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7676" y="476674"/>
            <a:ext cx="8228013" cy="707886"/>
          </a:xfrm>
          <a:prstGeom prst="rect">
            <a:avLst/>
          </a:prstGeom>
          <a:noFill/>
        </p:spPr>
        <p:txBody>
          <a:bodyPr>
            <a:spAutoFit/>
          </a:bodyPr>
          <a:lstStyle/>
          <a:p>
            <a:pPr algn="ctr">
              <a:defRPr/>
            </a:pPr>
            <a:r>
              <a:rPr lang="de-DE" sz="4000" b="1" dirty="0" smtClean="0">
                <a:solidFill>
                  <a:srgbClr val="CD6209"/>
                </a:solidFill>
                <a:latin typeface="+mn-lt"/>
              </a:rPr>
              <a:t>Transformationsprozess</a:t>
            </a:r>
            <a:endParaRPr lang="de-DE" sz="4000" b="1" dirty="0">
              <a:solidFill>
                <a:srgbClr val="CD6209"/>
              </a:solidFill>
              <a:latin typeface="+mn-lt"/>
            </a:endParaRPr>
          </a:p>
        </p:txBody>
      </p:sp>
      <p:pic>
        <p:nvPicPr>
          <p:cNvPr id="2" name="Grafik 1"/>
          <p:cNvPicPr>
            <a:picLocks noChangeAspect="1"/>
          </p:cNvPicPr>
          <p:nvPr/>
        </p:nvPicPr>
        <p:blipFill>
          <a:blip r:embed="rId3"/>
          <a:stretch>
            <a:fillRect/>
          </a:stretch>
        </p:blipFill>
        <p:spPr>
          <a:xfrm rot="20749937">
            <a:off x="623663" y="2054426"/>
            <a:ext cx="4859714" cy="3644786"/>
          </a:xfrm>
          <a:prstGeom prst="rect">
            <a:avLst/>
          </a:prstGeom>
          <a:ln w="6350">
            <a:solidFill>
              <a:schemeClr val="tx1"/>
            </a:solidFill>
          </a:ln>
        </p:spPr>
      </p:pic>
      <p:pic>
        <p:nvPicPr>
          <p:cNvPr id="4" name="Grafik 3"/>
          <p:cNvPicPr>
            <a:picLocks noChangeAspect="1"/>
          </p:cNvPicPr>
          <p:nvPr/>
        </p:nvPicPr>
        <p:blipFill>
          <a:blip r:embed="rId4"/>
          <a:stretch>
            <a:fillRect/>
          </a:stretch>
        </p:blipFill>
        <p:spPr>
          <a:xfrm rot="814102">
            <a:off x="4854584" y="1855930"/>
            <a:ext cx="3648264" cy="4070754"/>
          </a:xfrm>
          <a:prstGeom prst="rect">
            <a:avLst/>
          </a:prstGeom>
          <a:solidFill>
            <a:schemeClr val="tx1"/>
          </a:solidFill>
          <a:ln w="6350">
            <a:solidFill>
              <a:schemeClr val="tx1"/>
            </a:solidFill>
          </a:ln>
        </p:spPr>
      </p:pic>
    </p:spTree>
    <p:extLst>
      <p:ext uri="{BB962C8B-B14F-4D97-AF65-F5344CB8AC3E}">
        <p14:creationId xmlns:p14="http://schemas.microsoft.com/office/powerpoint/2010/main" val="18704873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7676" y="476674"/>
            <a:ext cx="8228013" cy="769441"/>
          </a:xfrm>
          <a:prstGeom prst="rect">
            <a:avLst/>
          </a:prstGeom>
          <a:noFill/>
        </p:spPr>
        <p:txBody>
          <a:bodyPr>
            <a:spAutoFit/>
          </a:bodyPr>
          <a:lstStyle/>
          <a:p>
            <a:pPr algn="ctr">
              <a:defRPr/>
            </a:pPr>
            <a:r>
              <a:rPr lang="de-DE" sz="4400" b="1" dirty="0" smtClean="0">
                <a:solidFill>
                  <a:srgbClr val="CD6209"/>
                </a:solidFill>
                <a:latin typeface="+mn-lt"/>
              </a:rPr>
              <a:t>Transformationsprozess</a:t>
            </a:r>
            <a:endParaRPr lang="de-DE" sz="4000" dirty="0">
              <a:solidFill>
                <a:srgbClr val="CD6209"/>
              </a:solidFill>
              <a:latin typeface="+mn-lt"/>
            </a:endParaRPr>
          </a:p>
        </p:txBody>
      </p:sp>
      <p:sp>
        <p:nvSpPr>
          <p:cNvPr id="3" name="Rechteck 2"/>
          <p:cNvSpPr/>
          <p:nvPr/>
        </p:nvSpPr>
        <p:spPr>
          <a:xfrm rot="473624">
            <a:off x="1537345" y="2317310"/>
            <a:ext cx="6048672" cy="3139321"/>
          </a:xfrm>
          <a:prstGeom prst="rect">
            <a:avLst/>
          </a:prstGeom>
          <a:ln w="6350">
            <a:solidFill>
              <a:schemeClr val="tx1"/>
            </a:solidFill>
          </a:ln>
        </p:spPr>
        <p:txBody>
          <a:bodyPr wrap="square">
            <a:spAutoFit/>
          </a:bodyPr>
          <a:lstStyle/>
          <a:p>
            <a:pPr marL="180340" algn="just">
              <a:spcAft>
                <a:spcPts val="0"/>
              </a:spcAft>
            </a:pPr>
            <a:r>
              <a:rPr lang="de-DE" b="1" dirty="0">
                <a:solidFill>
                  <a:srgbClr val="000000"/>
                </a:solidFill>
                <a:latin typeface="Arial" panose="020B0604020202020204" pitchFamily="34" charset="0"/>
                <a:ea typeface="Times New Roman" panose="02020603050405020304" pitchFamily="18" charset="0"/>
              </a:rPr>
              <a:t>§ 4 Die Umsetzung der Betriebsänderung</a:t>
            </a:r>
            <a:endParaRPr lang="de-DE" sz="1200" dirty="0">
              <a:latin typeface="Times New Roman" panose="02020603050405020304" pitchFamily="18" charset="0"/>
              <a:ea typeface="Times New Roman" panose="02020603050405020304" pitchFamily="18" charset="0"/>
            </a:endParaRPr>
          </a:p>
          <a:p>
            <a:pPr marL="180340" algn="just">
              <a:spcAft>
                <a:spcPts val="0"/>
              </a:spcAft>
            </a:pPr>
            <a:r>
              <a:rPr lang="de-DE" b="1" dirty="0">
                <a:solidFill>
                  <a:srgbClr val="000000"/>
                </a:solidFill>
                <a:latin typeface="Arial" panose="020B0604020202020204" pitchFamily="34" charset="0"/>
                <a:ea typeface="Times New Roman" panose="02020603050405020304" pitchFamily="18" charset="0"/>
              </a:rPr>
              <a:t> </a:t>
            </a:r>
            <a:endParaRPr lang="de-DE" sz="1200" dirty="0">
              <a:latin typeface="Times New Roman" panose="02020603050405020304" pitchFamily="18" charset="0"/>
              <a:ea typeface="Times New Roman" panose="02020603050405020304" pitchFamily="18" charset="0"/>
            </a:endParaRPr>
          </a:p>
          <a:p>
            <a:pPr marL="180340" algn="just">
              <a:spcAft>
                <a:spcPts val="0"/>
              </a:spcAft>
            </a:pPr>
            <a:r>
              <a:rPr lang="de-DE" dirty="0" smtClean="0">
                <a:solidFill>
                  <a:srgbClr val="000000"/>
                </a:solidFill>
                <a:latin typeface="Arial" panose="020B0604020202020204" pitchFamily="34" charset="0"/>
                <a:ea typeface="Times New Roman" panose="02020603050405020304" pitchFamily="18" charset="0"/>
              </a:rPr>
              <a:t>„[…]</a:t>
            </a:r>
            <a:r>
              <a:rPr lang="de-DE" sz="1200" dirty="0" smtClean="0">
                <a:latin typeface="Times New Roman" panose="02020603050405020304" pitchFamily="18" charset="0"/>
                <a:ea typeface="Times New Roman" panose="02020603050405020304" pitchFamily="18" charset="0"/>
              </a:rPr>
              <a:t> </a:t>
            </a:r>
            <a:r>
              <a:rPr lang="de-DE" dirty="0" smtClean="0">
                <a:solidFill>
                  <a:srgbClr val="000000"/>
                </a:solidFill>
                <a:latin typeface="Arial" panose="020B0604020202020204" pitchFamily="34" charset="0"/>
                <a:ea typeface="Times New Roman" panose="02020603050405020304" pitchFamily="18" charset="0"/>
              </a:rPr>
              <a:t>Der </a:t>
            </a:r>
            <a:r>
              <a:rPr lang="de-DE" dirty="0">
                <a:solidFill>
                  <a:srgbClr val="000000"/>
                </a:solidFill>
                <a:latin typeface="Arial" panose="020B0604020202020204" pitchFamily="34" charset="0"/>
                <a:ea typeface="Times New Roman" panose="02020603050405020304" pitchFamily="18" charset="0"/>
              </a:rPr>
              <a:t>Umsetzungsprozess wird extern begleitet. Ziel dabei ist die beratende Unterstützung bei der Transformation, die u.a. auch veränderte Anforderungen an Mitarbeitende und Führungskräfte mit sich bringt, etwa durch agiles Arbeiten. Die externe Begleitung umfasst auch die Personalentwicklungsmaßnahmen gem. § 5.3 dieser Vereinbarung. </a:t>
            </a:r>
            <a:r>
              <a:rPr lang="de-DE" dirty="0">
                <a:solidFill>
                  <a:srgbClr val="FF0000"/>
                </a:solidFill>
                <a:latin typeface="Arial" panose="020B0604020202020204" pitchFamily="34" charset="0"/>
                <a:ea typeface="Times New Roman" panose="02020603050405020304" pitchFamily="18" charset="0"/>
              </a:rPr>
              <a:t>Der Betriebsrat wird umfassend in den Prozess der externen Begleitung einbezogen</a:t>
            </a:r>
            <a:r>
              <a:rPr lang="de-DE" dirty="0" smtClean="0">
                <a:solidFill>
                  <a:srgbClr val="FF0000"/>
                </a:solidFill>
                <a:latin typeface="Arial" panose="020B0604020202020204" pitchFamily="34" charset="0"/>
                <a:ea typeface="Times New Roman" panose="02020603050405020304" pitchFamily="18" charset="0"/>
              </a:rPr>
              <a:t>.“</a:t>
            </a:r>
            <a:endParaRPr lang="de-DE" sz="1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03355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7676" y="476674"/>
            <a:ext cx="8228013" cy="769441"/>
          </a:xfrm>
          <a:prstGeom prst="rect">
            <a:avLst/>
          </a:prstGeom>
          <a:noFill/>
        </p:spPr>
        <p:txBody>
          <a:bodyPr>
            <a:spAutoFit/>
          </a:bodyPr>
          <a:lstStyle/>
          <a:p>
            <a:pPr algn="ctr">
              <a:defRPr/>
            </a:pPr>
            <a:r>
              <a:rPr lang="de-DE" sz="4400" b="1" dirty="0" smtClean="0">
                <a:solidFill>
                  <a:srgbClr val="CD6209"/>
                </a:solidFill>
                <a:latin typeface="+mn-lt"/>
              </a:rPr>
              <a:t>Transformationsprozess</a:t>
            </a:r>
            <a:endParaRPr lang="de-DE" sz="4000" dirty="0">
              <a:solidFill>
                <a:srgbClr val="CD6209"/>
              </a:solidFill>
              <a:latin typeface="+mn-lt"/>
            </a:endParaRPr>
          </a:p>
        </p:txBody>
      </p:sp>
      <p:sp>
        <p:nvSpPr>
          <p:cNvPr id="7" name="Textfeld 6"/>
          <p:cNvSpPr txBox="1"/>
          <p:nvPr/>
        </p:nvSpPr>
        <p:spPr>
          <a:xfrm>
            <a:off x="2627784" y="3068960"/>
            <a:ext cx="5112568" cy="1569660"/>
          </a:xfrm>
          <a:prstGeom prst="rect">
            <a:avLst/>
          </a:prstGeom>
          <a:noFill/>
          <a:ln w="6350">
            <a:solidFill>
              <a:srgbClr val="0066FF"/>
            </a:solidFill>
          </a:ln>
        </p:spPr>
        <p:txBody>
          <a:bodyPr wrap="square" rtlCol="0">
            <a:spAutoFit/>
          </a:bodyPr>
          <a:lstStyle/>
          <a:p>
            <a:r>
              <a:rPr lang="de-DE" sz="2400" dirty="0" smtClean="0">
                <a:latin typeface="+mn-lt"/>
              </a:rPr>
              <a:t>Wahrnehmung des Beratungsrechts über die beratende Begleitung des Transformationsteams und den direkten Austausch mit dem Vorstand</a:t>
            </a:r>
          </a:p>
        </p:txBody>
      </p:sp>
      <p:sp>
        <p:nvSpPr>
          <p:cNvPr id="9" name="Pfeil nach rechts 8"/>
          <p:cNvSpPr/>
          <p:nvPr/>
        </p:nvSpPr>
        <p:spPr>
          <a:xfrm>
            <a:off x="1331640" y="3505800"/>
            <a:ext cx="1008112" cy="695980"/>
          </a:xfrm>
          <a:prstGeom prst="rightArrow">
            <a:avLst/>
          </a:prstGeom>
          <a:solidFill>
            <a:srgbClr val="0066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119670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7676" y="476674"/>
            <a:ext cx="8228013" cy="707886"/>
          </a:xfrm>
          <a:prstGeom prst="rect">
            <a:avLst/>
          </a:prstGeom>
          <a:noFill/>
        </p:spPr>
        <p:txBody>
          <a:bodyPr>
            <a:spAutoFit/>
          </a:bodyPr>
          <a:lstStyle/>
          <a:p>
            <a:pPr algn="ctr">
              <a:defRPr/>
            </a:pPr>
            <a:r>
              <a:rPr lang="de-DE" sz="4000" b="1" dirty="0" smtClean="0">
                <a:solidFill>
                  <a:srgbClr val="CD6209"/>
                </a:solidFill>
                <a:latin typeface="+mn-lt"/>
              </a:rPr>
              <a:t>Transformationsprozess</a:t>
            </a:r>
            <a:endParaRPr lang="de-DE" sz="4000" b="1" dirty="0">
              <a:solidFill>
                <a:srgbClr val="CD6209"/>
              </a:solidFill>
              <a:latin typeface="+mn-lt"/>
            </a:endParaRPr>
          </a:p>
        </p:txBody>
      </p:sp>
      <p:sp>
        <p:nvSpPr>
          <p:cNvPr id="4" name="Abgerundetes Rechteck 3"/>
          <p:cNvSpPr/>
          <p:nvPr/>
        </p:nvSpPr>
        <p:spPr>
          <a:xfrm>
            <a:off x="1105298" y="1988840"/>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Neues  Organigramm und diverse Versetzungen</a:t>
            </a:r>
            <a:endParaRPr lang="de-DE" dirty="0"/>
          </a:p>
        </p:txBody>
      </p:sp>
      <p:sp>
        <p:nvSpPr>
          <p:cNvPr id="6" name="Abgerundetes Rechteck 5"/>
          <p:cNvSpPr/>
          <p:nvPr/>
        </p:nvSpPr>
        <p:spPr>
          <a:xfrm>
            <a:off x="1105298" y="2784996"/>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Entwicklungswerkstätten</a:t>
            </a:r>
            <a:endParaRPr lang="de-DE" dirty="0"/>
          </a:p>
        </p:txBody>
      </p:sp>
      <p:sp>
        <p:nvSpPr>
          <p:cNvPr id="7" name="Abgerundetes Rechteck 6"/>
          <p:cNvSpPr/>
          <p:nvPr/>
        </p:nvSpPr>
        <p:spPr>
          <a:xfrm>
            <a:off x="1105298" y="3577084"/>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Transformationsteam, </a:t>
            </a:r>
            <a:r>
              <a:rPr lang="de-DE" dirty="0" err="1" smtClean="0"/>
              <a:t>Teamlots</a:t>
            </a:r>
            <a:r>
              <a:rPr lang="de-DE" dirty="0" smtClean="0"/>
              <a:t>*innen, Projektgruppen</a:t>
            </a:r>
            <a:endParaRPr lang="de-DE" dirty="0"/>
          </a:p>
        </p:txBody>
      </p:sp>
      <p:sp>
        <p:nvSpPr>
          <p:cNvPr id="10" name="Abgerundetes Rechteck 9"/>
          <p:cNvSpPr/>
          <p:nvPr/>
        </p:nvSpPr>
        <p:spPr>
          <a:xfrm>
            <a:off x="1105298" y="4369172"/>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Agiles Arbeiten (in Ansätzen)</a:t>
            </a:r>
            <a:endParaRPr lang="de-DE" dirty="0"/>
          </a:p>
        </p:txBody>
      </p:sp>
      <p:sp>
        <p:nvSpPr>
          <p:cNvPr id="11" name="Abgerundetes Rechteck 10"/>
          <p:cNvSpPr/>
          <p:nvPr/>
        </p:nvSpPr>
        <p:spPr>
          <a:xfrm>
            <a:off x="1105298" y="5161260"/>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Stopp bisheriger Ziel-/Planungsmechanismen</a:t>
            </a:r>
            <a:endParaRPr lang="de-DE" dirty="0"/>
          </a:p>
        </p:txBody>
      </p:sp>
      <p:pic>
        <p:nvPicPr>
          <p:cNvPr id="2" name="Grafik 1"/>
          <p:cNvPicPr>
            <a:picLocks noChangeAspect="1"/>
          </p:cNvPicPr>
          <p:nvPr/>
        </p:nvPicPr>
        <p:blipFill>
          <a:blip r:embed="rId3"/>
          <a:stretch>
            <a:fillRect/>
          </a:stretch>
        </p:blipFill>
        <p:spPr>
          <a:xfrm>
            <a:off x="1691680" y="0"/>
            <a:ext cx="6080494" cy="6858000"/>
          </a:xfrm>
          <a:prstGeom prst="rect">
            <a:avLst/>
          </a:prstGeom>
        </p:spPr>
      </p:pic>
    </p:spTree>
    <p:extLst>
      <p:ext uri="{BB962C8B-B14F-4D97-AF65-F5344CB8AC3E}">
        <p14:creationId xmlns:p14="http://schemas.microsoft.com/office/powerpoint/2010/main" val="3451523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a:stretch>
            <a:fillRect/>
          </a:stretch>
        </p:blipFill>
        <p:spPr>
          <a:xfrm>
            <a:off x="5370512" y="4479074"/>
            <a:ext cx="2513856" cy="1712564"/>
          </a:xfrm>
          <a:prstGeom prst="rect">
            <a:avLst/>
          </a:prstGeom>
        </p:spPr>
      </p:pic>
      <p:pic>
        <p:nvPicPr>
          <p:cNvPr id="11" name="Grafik 10"/>
          <p:cNvPicPr>
            <a:picLocks noChangeAspect="1"/>
          </p:cNvPicPr>
          <p:nvPr/>
        </p:nvPicPr>
        <p:blipFill>
          <a:blip r:embed="rId4"/>
          <a:stretch>
            <a:fillRect/>
          </a:stretch>
        </p:blipFill>
        <p:spPr>
          <a:xfrm rot="20019932">
            <a:off x="2279900" y="2797455"/>
            <a:ext cx="1943100" cy="2352675"/>
          </a:xfrm>
          <a:prstGeom prst="rect">
            <a:avLst/>
          </a:prstGeom>
        </p:spPr>
      </p:pic>
      <p:pic>
        <p:nvPicPr>
          <p:cNvPr id="4" name="Grafik 3"/>
          <p:cNvPicPr>
            <a:picLocks noChangeAspect="1"/>
          </p:cNvPicPr>
          <p:nvPr/>
        </p:nvPicPr>
        <p:blipFill>
          <a:blip r:embed="rId5"/>
          <a:stretch>
            <a:fillRect/>
          </a:stretch>
        </p:blipFill>
        <p:spPr>
          <a:xfrm>
            <a:off x="4663405" y="1772816"/>
            <a:ext cx="1780803" cy="1382741"/>
          </a:xfrm>
          <a:prstGeom prst="rect">
            <a:avLst/>
          </a:prstGeom>
        </p:spPr>
      </p:pic>
      <p:sp>
        <p:nvSpPr>
          <p:cNvPr id="8" name="Textfeld 7"/>
          <p:cNvSpPr txBox="1"/>
          <p:nvPr/>
        </p:nvSpPr>
        <p:spPr>
          <a:xfrm>
            <a:off x="447676" y="476674"/>
            <a:ext cx="8228013" cy="769441"/>
          </a:xfrm>
          <a:prstGeom prst="rect">
            <a:avLst/>
          </a:prstGeom>
          <a:noFill/>
        </p:spPr>
        <p:txBody>
          <a:bodyPr>
            <a:spAutoFit/>
          </a:bodyPr>
          <a:lstStyle/>
          <a:p>
            <a:pPr algn="ctr">
              <a:defRPr/>
            </a:pPr>
            <a:r>
              <a:rPr lang="de-DE" sz="4400" b="1" dirty="0" smtClean="0">
                <a:solidFill>
                  <a:srgbClr val="CD6209"/>
                </a:solidFill>
                <a:latin typeface="+mn-lt"/>
              </a:rPr>
              <a:t>Transformationsprozess</a:t>
            </a:r>
            <a:endParaRPr lang="de-DE" sz="4000" dirty="0">
              <a:solidFill>
                <a:srgbClr val="CD6209"/>
              </a:solidFill>
              <a:latin typeface="+mn-lt"/>
            </a:endParaRPr>
          </a:p>
        </p:txBody>
      </p:sp>
      <p:sp>
        <p:nvSpPr>
          <p:cNvPr id="2" name="Textfeld 1"/>
          <p:cNvSpPr txBox="1"/>
          <p:nvPr/>
        </p:nvSpPr>
        <p:spPr>
          <a:xfrm>
            <a:off x="179512" y="1956356"/>
            <a:ext cx="5256584" cy="1015663"/>
          </a:xfrm>
          <a:prstGeom prst="rect">
            <a:avLst/>
          </a:prstGeom>
          <a:noFill/>
        </p:spPr>
        <p:txBody>
          <a:bodyPr wrap="square" rtlCol="0">
            <a:spAutoFit/>
          </a:bodyPr>
          <a:lstStyle/>
          <a:p>
            <a:pPr algn="ctr"/>
            <a:r>
              <a:rPr lang="de-DE" sz="2400" b="1" dirty="0" smtClean="0">
                <a:latin typeface="Calibri" panose="020F0502020204030204" pitchFamily="34" charset="0"/>
                <a:cs typeface="Calibri" panose="020F0502020204030204" pitchFamily="34" charset="0"/>
              </a:rPr>
              <a:t>Rechte des Betriebsrates</a:t>
            </a:r>
            <a:endParaRPr lang="de-DE" sz="2400" dirty="0">
              <a:latin typeface="Calibri" panose="020F0502020204030204" pitchFamily="34" charset="0"/>
              <a:cs typeface="Calibri" panose="020F0502020204030204" pitchFamily="34" charset="0"/>
            </a:endParaRPr>
          </a:p>
          <a:p>
            <a:pPr algn="ctr"/>
            <a:r>
              <a:rPr lang="de-DE" dirty="0" smtClean="0">
                <a:latin typeface="Calibri" panose="020F0502020204030204" pitchFamily="34" charset="0"/>
                <a:cs typeface="Calibri" panose="020F0502020204030204" pitchFamily="34" charset="0"/>
              </a:rPr>
              <a:t>Vom Beratungsrecht bis zur</a:t>
            </a:r>
          </a:p>
          <a:p>
            <a:pPr algn="ctr"/>
            <a:r>
              <a:rPr lang="de-DE" dirty="0" smtClean="0">
                <a:latin typeface="Calibri" panose="020F0502020204030204" pitchFamily="34" charset="0"/>
                <a:cs typeface="Calibri" panose="020F0502020204030204" pitchFamily="34" charset="0"/>
              </a:rPr>
              <a:t>„echten“ Mitbestimmung</a:t>
            </a:r>
          </a:p>
        </p:txBody>
      </p:sp>
      <p:sp>
        <p:nvSpPr>
          <p:cNvPr id="7" name="Textfeld 6"/>
          <p:cNvSpPr txBox="1"/>
          <p:nvPr/>
        </p:nvSpPr>
        <p:spPr>
          <a:xfrm>
            <a:off x="3563888" y="3660403"/>
            <a:ext cx="5256584" cy="738664"/>
          </a:xfrm>
          <a:prstGeom prst="rect">
            <a:avLst/>
          </a:prstGeom>
          <a:noFill/>
        </p:spPr>
        <p:txBody>
          <a:bodyPr wrap="square" rtlCol="0">
            <a:spAutoFit/>
          </a:bodyPr>
          <a:lstStyle/>
          <a:p>
            <a:pPr algn="ctr"/>
            <a:r>
              <a:rPr lang="de-DE" sz="2400" b="1" dirty="0" smtClean="0">
                <a:latin typeface="Calibri" panose="020F0502020204030204" pitchFamily="34" charset="0"/>
                <a:cs typeface="Calibri" panose="020F0502020204030204" pitchFamily="34" charset="0"/>
              </a:rPr>
              <a:t>Spannungsfeld in der Praxis</a:t>
            </a:r>
            <a:endParaRPr lang="de-DE" b="1" dirty="0" smtClean="0">
              <a:latin typeface="Calibri" panose="020F0502020204030204" pitchFamily="34" charset="0"/>
              <a:cs typeface="Calibri" panose="020F0502020204030204" pitchFamily="34" charset="0"/>
            </a:endParaRPr>
          </a:p>
          <a:p>
            <a:pPr algn="ctr"/>
            <a:r>
              <a:rPr lang="de-DE" dirty="0" smtClean="0">
                <a:latin typeface="Calibri" panose="020F0502020204030204" pitchFamily="34" charset="0"/>
                <a:cs typeface="Calibri" panose="020F0502020204030204" pitchFamily="34" charset="0"/>
              </a:rPr>
              <a:t>Prozessdynamik &lt;&gt; Mitbestimmung</a:t>
            </a:r>
          </a:p>
        </p:txBody>
      </p:sp>
      <p:sp>
        <p:nvSpPr>
          <p:cNvPr id="12" name="Textfeld 11"/>
          <p:cNvSpPr txBox="1"/>
          <p:nvPr/>
        </p:nvSpPr>
        <p:spPr>
          <a:xfrm>
            <a:off x="657262" y="5081042"/>
            <a:ext cx="5256584" cy="738664"/>
          </a:xfrm>
          <a:prstGeom prst="rect">
            <a:avLst/>
          </a:prstGeom>
          <a:noFill/>
        </p:spPr>
        <p:txBody>
          <a:bodyPr wrap="square" rtlCol="0">
            <a:spAutoFit/>
          </a:bodyPr>
          <a:lstStyle/>
          <a:p>
            <a:pPr algn="ctr"/>
            <a:r>
              <a:rPr lang="de-DE" sz="2400" b="1" dirty="0" smtClean="0">
                <a:latin typeface="Calibri" panose="020F0502020204030204" pitchFamily="34" charset="0"/>
                <a:cs typeface="Calibri" panose="020F0502020204030204" pitchFamily="34" charset="0"/>
              </a:rPr>
              <a:t>Kritisch hinterfragen</a:t>
            </a:r>
            <a:endParaRPr lang="de-DE" sz="2400" dirty="0">
              <a:latin typeface="Calibri" panose="020F0502020204030204" pitchFamily="34" charset="0"/>
              <a:cs typeface="Calibri" panose="020F0502020204030204" pitchFamily="34" charset="0"/>
            </a:endParaRPr>
          </a:p>
          <a:p>
            <a:pPr algn="ctr"/>
            <a:r>
              <a:rPr lang="de-DE" dirty="0" smtClean="0">
                <a:latin typeface="Calibri" panose="020F0502020204030204" pitchFamily="34" charset="0"/>
                <a:cs typeface="Calibri" panose="020F0502020204030204" pitchFamily="34" charset="0"/>
              </a:rPr>
              <a:t>Beispiel </a:t>
            </a:r>
            <a:r>
              <a:rPr lang="de-DE" dirty="0" err="1" smtClean="0">
                <a:latin typeface="Calibri" panose="020F0502020204030204" pitchFamily="34" charset="0"/>
                <a:cs typeface="Calibri" panose="020F0502020204030204" pitchFamily="34" charset="0"/>
              </a:rPr>
              <a:t>Mitarbeitendenbefragung</a:t>
            </a:r>
            <a:endParaRPr lang="de-DE"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1734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Lst>
  </p:timing>
</p:sld>
</file>

<file path=ppt/theme/theme1.xml><?xml version="1.0" encoding="utf-8"?>
<a:theme xmlns:a="http://schemas.openxmlformats.org/drawingml/2006/main" name="Zusammengesetz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usammengesetzt">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usammengesetzt">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1099</Words>
  <Application>Microsoft Office PowerPoint</Application>
  <PresentationFormat>Bildschirmpräsentation (4:3)</PresentationFormat>
  <Paragraphs>108</Paragraphs>
  <Slides>10</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Times New Roman</vt:lpstr>
      <vt:lpstr>Wingdings</vt:lpstr>
      <vt:lpstr>Zusammengesetzt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LSB Niedersachsen 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Wilkommen zur Betriebs</dc:title>
  <dc:creator>Gerken Martin</dc:creator>
  <cp:lastModifiedBy>Gündel Roy</cp:lastModifiedBy>
  <cp:revision>958</cp:revision>
  <cp:lastPrinted>2018-10-29T06:21:32Z</cp:lastPrinted>
  <dcterms:created xsi:type="dcterms:W3CDTF">2011-03-21T14:10:33Z</dcterms:created>
  <dcterms:modified xsi:type="dcterms:W3CDTF">2023-09-07T07:14:52Z</dcterms:modified>
</cp:coreProperties>
</file>