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5"/>
  </p:notesMasterIdLst>
  <p:sldIdLst>
    <p:sldId id="427" r:id="rId5"/>
    <p:sldId id="681" r:id="rId6"/>
    <p:sldId id="682" r:id="rId7"/>
    <p:sldId id="775" r:id="rId8"/>
    <p:sldId id="776" r:id="rId9"/>
    <p:sldId id="777" r:id="rId10"/>
    <p:sldId id="778" r:id="rId11"/>
    <p:sldId id="779" r:id="rId12"/>
    <p:sldId id="780" r:id="rId13"/>
    <p:sldId id="781" r:id="rId14"/>
    <p:sldId id="782" r:id="rId15"/>
    <p:sldId id="783" r:id="rId16"/>
    <p:sldId id="784" r:id="rId17"/>
    <p:sldId id="785" r:id="rId18"/>
    <p:sldId id="787" r:id="rId19"/>
    <p:sldId id="788" r:id="rId20"/>
    <p:sldId id="789" r:id="rId21"/>
    <p:sldId id="790" r:id="rId22"/>
    <p:sldId id="791" r:id="rId23"/>
    <p:sldId id="792" r:id="rId24"/>
    <p:sldId id="794" r:id="rId25"/>
    <p:sldId id="822" r:id="rId26"/>
    <p:sldId id="795" r:id="rId27"/>
    <p:sldId id="796" r:id="rId28"/>
    <p:sldId id="797" r:id="rId29"/>
    <p:sldId id="798" r:id="rId30"/>
    <p:sldId id="799" r:id="rId31"/>
    <p:sldId id="800" r:id="rId32"/>
    <p:sldId id="801" r:id="rId33"/>
    <p:sldId id="802" r:id="rId34"/>
    <p:sldId id="803" r:id="rId35"/>
    <p:sldId id="804" r:id="rId36"/>
    <p:sldId id="805" r:id="rId37"/>
    <p:sldId id="806" r:id="rId38"/>
    <p:sldId id="807" r:id="rId39"/>
    <p:sldId id="808" r:id="rId40"/>
    <p:sldId id="809" r:id="rId41"/>
    <p:sldId id="810" r:id="rId42"/>
    <p:sldId id="811" r:id="rId43"/>
    <p:sldId id="812" r:id="rId44"/>
    <p:sldId id="813" r:id="rId45"/>
    <p:sldId id="814" r:id="rId46"/>
    <p:sldId id="815" r:id="rId47"/>
    <p:sldId id="816" r:id="rId48"/>
    <p:sldId id="817" r:id="rId49"/>
    <p:sldId id="821" r:id="rId50"/>
    <p:sldId id="818" r:id="rId51"/>
    <p:sldId id="820" r:id="rId52"/>
    <p:sldId id="819" r:id="rId53"/>
    <p:sldId id="426" r:id="rId54"/>
  </p:sldIdLst>
  <p:sldSz cx="9144000" cy="6858000" type="screen4x3"/>
  <p:notesSz cx="6724650" cy="97742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5B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6" autoAdjust="0"/>
    <p:restoredTop sz="94660"/>
  </p:normalViewPr>
  <p:slideViewPr>
    <p:cSldViewPr>
      <p:cViewPr varScale="1">
        <p:scale>
          <a:sx n="79" d="100"/>
          <a:sy n="79" d="100"/>
        </p:scale>
        <p:origin x="1661"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9040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09079" y="0"/>
            <a:ext cx="2914015" cy="490409"/>
          </a:xfrm>
          <a:prstGeom prst="rect">
            <a:avLst/>
          </a:prstGeom>
        </p:spPr>
        <p:txBody>
          <a:bodyPr vert="horz" lIns="91440" tIns="45720" rIns="91440" bIns="45720" rtlCol="0"/>
          <a:lstStyle>
            <a:lvl1pPr algn="r">
              <a:defRPr sz="1200"/>
            </a:lvl1pPr>
          </a:lstStyle>
          <a:p>
            <a:fld id="{ADC8ED8D-7111-4E11-8F60-B76CC0F49E5F}" type="datetimeFigureOut">
              <a:rPr lang="en-GB" smtClean="0"/>
              <a:t>11/09/2022</a:t>
            </a:fld>
            <a:endParaRPr lang="en-GB"/>
          </a:p>
        </p:txBody>
      </p:sp>
      <p:sp>
        <p:nvSpPr>
          <p:cNvPr id="4" name="Slide Image Placeholder 3"/>
          <p:cNvSpPr>
            <a:spLocks noGrp="1" noRot="1" noChangeAspect="1"/>
          </p:cNvSpPr>
          <p:nvPr>
            <p:ph type="sldImg" idx="2"/>
          </p:nvPr>
        </p:nvSpPr>
        <p:spPr>
          <a:xfrm>
            <a:off x="1163638" y="1222375"/>
            <a:ext cx="4397375" cy="32988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2465" y="4703852"/>
            <a:ext cx="5379720" cy="384860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283830"/>
            <a:ext cx="2914015" cy="49040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09079" y="9283830"/>
            <a:ext cx="2914015" cy="490408"/>
          </a:xfrm>
          <a:prstGeom prst="rect">
            <a:avLst/>
          </a:prstGeom>
        </p:spPr>
        <p:txBody>
          <a:bodyPr vert="horz" lIns="91440" tIns="45720" rIns="91440" bIns="45720" rtlCol="0" anchor="b"/>
          <a:lstStyle>
            <a:lvl1pPr algn="r">
              <a:defRPr sz="1200"/>
            </a:lvl1pPr>
          </a:lstStyle>
          <a:p>
            <a:fld id="{43E0CC47-442C-409F-9A09-1D5A9394EAF1}" type="slidenum">
              <a:rPr lang="en-GB" smtClean="0"/>
              <a:t>‹Nr.›</a:t>
            </a:fld>
            <a:endParaRPr lang="en-GB"/>
          </a:p>
        </p:txBody>
      </p:sp>
    </p:spTree>
    <p:extLst>
      <p:ext uri="{BB962C8B-B14F-4D97-AF65-F5344CB8AC3E}">
        <p14:creationId xmlns:p14="http://schemas.microsoft.com/office/powerpoint/2010/main" val="1466596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pn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31.png"/><Relationship Id="rId2" Type="http://schemas.openxmlformats.org/officeDocument/2006/relationships/image" Target="../media/image4.jpeg"/><Relationship Id="rId16"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5" Type="http://schemas.microsoft.com/office/2007/relationships/hdphoto" Target="../media/hdphoto1.wdp"/><Relationship Id="rId10" Type="http://schemas.openxmlformats.org/officeDocument/2006/relationships/image" Target="../media/image29.jpeg"/><Relationship Id="rId4" Type="http://schemas.openxmlformats.org/officeDocument/2006/relationships/image" Target="../media/image23.jpg"/><Relationship Id="rId9" Type="http://schemas.openxmlformats.org/officeDocument/2006/relationships/image" Target="../media/image28.jpeg"/><Relationship Id="rId14" Type="http://schemas.openxmlformats.org/officeDocument/2006/relationships/image" Target="../media/image3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pic>
        <p:nvPicPr>
          <p:cNvPr id="4" name="Grafik 6">
            <a:extLst>
              <a:ext uri="{FF2B5EF4-FFF2-40B4-BE49-F238E27FC236}">
                <a16:creationId xmlns:a16="http://schemas.microsoft.com/office/drawing/2014/main" id="{343CC877-C7D6-4FC9-82DA-A4409EF4609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7">
            <a:extLst>
              <a:ext uri="{FF2B5EF4-FFF2-40B4-BE49-F238E27FC236}">
                <a16:creationId xmlns:a16="http://schemas.microsoft.com/office/drawing/2014/main" id="{9C09B473-F6A0-4207-94F8-C3BFEDE0B8B1}"/>
              </a:ext>
            </a:extLst>
          </p:cNvPr>
          <p:cNvSpPr/>
          <p:nvPr userDrawn="1"/>
        </p:nvSpPr>
        <p:spPr>
          <a:xfrm>
            <a:off x="0" y="6092825"/>
            <a:ext cx="9144000" cy="792163"/>
          </a:xfrm>
          <a:prstGeom prst="rect">
            <a:avLst/>
          </a:prstGeom>
          <a:solidFill>
            <a:srgbClr val="E85B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6" name="Rechteck 8">
            <a:extLst>
              <a:ext uri="{FF2B5EF4-FFF2-40B4-BE49-F238E27FC236}">
                <a16:creationId xmlns:a16="http://schemas.microsoft.com/office/drawing/2014/main" id="{ACBE0127-3E74-4F71-880A-AAF549184C6B}"/>
              </a:ext>
            </a:extLst>
          </p:cNvPr>
          <p:cNvSpPr/>
          <p:nvPr userDrawn="1"/>
        </p:nvSpPr>
        <p:spPr>
          <a:xfrm>
            <a:off x="0" y="-26988"/>
            <a:ext cx="9144000" cy="1196976"/>
          </a:xfrm>
          <a:prstGeom prst="rect">
            <a:avLst/>
          </a:prstGeom>
          <a:solidFill>
            <a:srgbClr val="E85B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2" name="Titel 1"/>
          <p:cNvSpPr>
            <a:spLocks noGrp="1"/>
          </p:cNvSpPr>
          <p:nvPr>
            <p:ph type="ctrTitle" hasCustomPrompt="1"/>
          </p:nvPr>
        </p:nvSpPr>
        <p:spPr>
          <a:xfrm>
            <a:off x="0" y="1844824"/>
            <a:ext cx="9144000" cy="2340595"/>
          </a:xfrm>
          <a:prstGeom prst="rect">
            <a:avLst/>
          </a:prstGeom>
          <a:solidFill>
            <a:srgbClr val="E85B22">
              <a:alpha val="60000"/>
            </a:srgbClr>
          </a:solidFill>
        </p:spPr>
        <p:txBody>
          <a:bodyPr anchor="ct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3400" b="1">
                <a:solidFill>
                  <a:schemeClr val="bg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dirty="0"/>
              <a:t>Mastertitelformat bearbeiten</a:t>
            </a:r>
          </a:p>
        </p:txBody>
      </p:sp>
      <p:sp>
        <p:nvSpPr>
          <p:cNvPr id="3" name="Untertitel 2"/>
          <p:cNvSpPr>
            <a:spLocks noGrp="1"/>
          </p:cNvSpPr>
          <p:nvPr>
            <p:ph type="subTitle" idx="1"/>
          </p:nvPr>
        </p:nvSpPr>
        <p:spPr>
          <a:xfrm>
            <a:off x="323528" y="3717032"/>
            <a:ext cx="6329970" cy="1951208"/>
          </a:xfrm>
          <a:ln w="12700">
            <a:solidFill>
              <a:schemeClr val="bg1"/>
            </a:solidFill>
          </a:ln>
        </p:spPr>
        <p:txBody>
          <a:bodyPr anchor="ct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DE" dirty="0"/>
          </a:p>
        </p:txBody>
      </p:sp>
      <p:pic>
        <p:nvPicPr>
          <p:cNvPr id="1026" name="Picture 2">
            <a:extLst>
              <a:ext uri="{FF2B5EF4-FFF2-40B4-BE49-F238E27FC236}">
                <a16:creationId xmlns:a16="http://schemas.microsoft.com/office/drawing/2014/main" id="{7A7BCD19-6837-4CE4-8342-6EB8728E0B0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75756" y="84947"/>
            <a:ext cx="4392488" cy="97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2747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0" y="1709738"/>
            <a:ext cx="9144000" cy="2852737"/>
          </a:xfrm>
          <a:prstGeom prst="rect">
            <a:avLst/>
          </a:prstGeom>
        </p:spPr>
        <p:txBody>
          <a:bodyPr anchor="b"/>
          <a:lstStyle>
            <a:lvl1pPr>
              <a:defRPr sz="6000"/>
            </a:lvl1pPr>
          </a:lstStyle>
          <a:p>
            <a:r>
              <a:rPr lang="en-US"/>
              <a:t>Click to edit Master title style</a:t>
            </a:r>
            <a:endParaRPr lang="de-DE" dirty="0"/>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umsplatzhalter 3">
            <a:extLst>
              <a:ext uri="{FF2B5EF4-FFF2-40B4-BE49-F238E27FC236}">
                <a16:creationId xmlns:a16="http://schemas.microsoft.com/office/drawing/2014/main" id="{C2F490F9-C887-4290-BD98-246C43E6265E}"/>
              </a:ext>
            </a:extLst>
          </p:cNvPr>
          <p:cNvSpPr>
            <a:spLocks noGrp="1"/>
          </p:cNvSpPr>
          <p:nvPr>
            <p:ph type="dt" sz="half" idx="10"/>
          </p:nvPr>
        </p:nvSpPr>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E59F6CA4-68FA-48B1-B22E-0F6DD2343AD6}"/>
              </a:ext>
            </a:extLst>
          </p:cNvPr>
          <p:cNvSpPr>
            <a:spLocks noGrp="1"/>
          </p:cNvSpPr>
          <p:nvPr>
            <p:ph type="ftr" sz="quarter" idx="11"/>
          </p:nvPr>
        </p:nvSpPr>
        <p:spPr/>
        <p:txBody>
          <a:bodyPr anchor="ctr" anchorCtr="0"/>
          <a:lstStyle>
            <a:lvl1pPr>
              <a:defRPr lang="de-DE" sz="1000" b="1" smtClean="0">
                <a:solidFill>
                  <a:srgbClr val="E85B22"/>
                </a:solidFill>
                <a:latin typeface="Arial" panose="020B0604020202020204" pitchFamily="34" charset="0"/>
                <a:cs typeface="Arial" panose="020B0604020202020204" pitchFamily="34" charset="0"/>
              </a:defRPr>
            </a:lvl1pPr>
          </a:lstStyle>
          <a:p>
            <a:endParaRPr lang="en-GB" dirty="0"/>
          </a:p>
        </p:txBody>
      </p:sp>
    </p:spTree>
    <p:extLst>
      <p:ext uri="{BB962C8B-B14F-4D97-AF65-F5344CB8AC3E}">
        <p14:creationId xmlns:p14="http://schemas.microsoft.com/office/powerpoint/2010/main" val="2529580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9144000" cy="1143000"/>
          </a:xfrm>
          <a:prstGeom prst="rect">
            <a:avLst/>
          </a:prstGeom>
        </p:spPr>
        <p:txBody>
          <a:bodyPr/>
          <a:lstStyle/>
          <a:p>
            <a:r>
              <a:rPr lang="en-US"/>
              <a:t>Click to edit Master title style</a:t>
            </a:r>
            <a:endParaRPr lang="de-DE" dirty="0"/>
          </a:p>
        </p:txBody>
      </p:sp>
      <p:sp>
        <p:nvSpPr>
          <p:cNvPr id="3" name="Inhaltsplatzhalt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Inhaltsplatzhalt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umsplatzhalter 4">
            <a:extLst>
              <a:ext uri="{FF2B5EF4-FFF2-40B4-BE49-F238E27FC236}">
                <a16:creationId xmlns:a16="http://schemas.microsoft.com/office/drawing/2014/main" id="{936F508B-5349-4A83-8736-7159EE27BFE9}"/>
              </a:ext>
            </a:extLst>
          </p:cNvPr>
          <p:cNvSpPr>
            <a:spLocks noGrp="1"/>
          </p:cNvSpPr>
          <p:nvPr>
            <p:ph type="dt" sz="half" idx="10"/>
          </p:nvPr>
        </p:nvSpPr>
        <p:spPr/>
        <p:txBody>
          <a:bodyPr/>
          <a:lstStyle>
            <a:lvl1pPr>
              <a:defRPr/>
            </a:lvl1pPr>
          </a:lstStyle>
          <a:p>
            <a:pPr>
              <a:defRPr/>
            </a:pPr>
            <a:endParaRPr lang="de-DE" dirty="0"/>
          </a:p>
        </p:txBody>
      </p:sp>
      <p:sp>
        <p:nvSpPr>
          <p:cNvPr id="6" name="Fußzeilenplatzhalter 5">
            <a:extLst>
              <a:ext uri="{FF2B5EF4-FFF2-40B4-BE49-F238E27FC236}">
                <a16:creationId xmlns:a16="http://schemas.microsoft.com/office/drawing/2014/main" id="{BB2F4549-3A6A-4B29-90FD-66BE345924B2}"/>
              </a:ext>
            </a:extLst>
          </p:cNvPr>
          <p:cNvSpPr>
            <a:spLocks noGrp="1"/>
          </p:cNvSpPr>
          <p:nvPr>
            <p:ph type="ftr" sz="quarter" idx="11"/>
          </p:nvPr>
        </p:nvSpPr>
        <p:spPr/>
        <p:txBody>
          <a:bodyPr anchor="ctr" anchorCtr="0"/>
          <a:lstStyle>
            <a:lvl1pPr>
              <a:defRPr lang="de-DE" sz="1000" b="1" smtClean="0">
                <a:solidFill>
                  <a:srgbClr val="E85B22"/>
                </a:solidFill>
                <a:latin typeface="Arial" panose="020B0604020202020204" pitchFamily="34" charset="0"/>
                <a:cs typeface="Arial" panose="020B0604020202020204" pitchFamily="34" charset="0"/>
              </a:defRPr>
            </a:lvl1pPr>
          </a:lstStyle>
          <a:p>
            <a:endParaRPr lang="en-GB" dirty="0"/>
          </a:p>
        </p:txBody>
      </p:sp>
    </p:spTree>
    <p:extLst>
      <p:ext uri="{BB962C8B-B14F-4D97-AF65-F5344CB8AC3E}">
        <p14:creationId xmlns:p14="http://schemas.microsoft.com/office/powerpoint/2010/main" val="3224126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1_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a:prstGeom prst="rect">
            <a:avLst/>
          </a:prstGeom>
        </p:spPr>
        <p:txBody>
          <a:bodyPr/>
          <a:lstStyle/>
          <a:p>
            <a:r>
              <a:rPr lang="en-US"/>
              <a:t>Click to edit Master title style</a:t>
            </a:r>
            <a:endParaRPr lang="de-DE"/>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umsplatzhalter 6">
            <a:extLst>
              <a:ext uri="{FF2B5EF4-FFF2-40B4-BE49-F238E27FC236}">
                <a16:creationId xmlns:a16="http://schemas.microsoft.com/office/drawing/2014/main" id="{DB1A98A0-67CF-41D7-BD45-F0CA4A2A8566}"/>
              </a:ext>
            </a:extLst>
          </p:cNvPr>
          <p:cNvSpPr>
            <a:spLocks noGrp="1"/>
          </p:cNvSpPr>
          <p:nvPr>
            <p:ph type="dt" sz="half" idx="10"/>
          </p:nvPr>
        </p:nvSpPr>
        <p:spPr/>
        <p:txBody>
          <a:bodyPr/>
          <a:lstStyle>
            <a:lvl1pPr>
              <a:defRPr/>
            </a:lvl1pPr>
          </a:lstStyle>
          <a:p>
            <a:pPr>
              <a:defRPr/>
            </a:pPr>
            <a:endParaRPr lang="de-DE" dirty="0"/>
          </a:p>
        </p:txBody>
      </p:sp>
      <p:sp>
        <p:nvSpPr>
          <p:cNvPr id="8" name="Fußzeilenplatzhalter 7">
            <a:extLst>
              <a:ext uri="{FF2B5EF4-FFF2-40B4-BE49-F238E27FC236}">
                <a16:creationId xmlns:a16="http://schemas.microsoft.com/office/drawing/2014/main" id="{37205512-40AA-480B-8626-3915F5453FDC}"/>
              </a:ext>
            </a:extLst>
          </p:cNvPr>
          <p:cNvSpPr>
            <a:spLocks noGrp="1"/>
          </p:cNvSpPr>
          <p:nvPr>
            <p:ph type="ftr" sz="quarter" idx="11"/>
          </p:nvPr>
        </p:nvSpPr>
        <p:spPr/>
        <p:txBody>
          <a:bodyPr/>
          <a:lstStyle>
            <a:lvl1pPr>
              <a:defRPr/>
            </a:lvl1pPr>
          </a:lstStyle>
          <a:p>
            <a:pPr>
              <a:defRPr/>
            </a:pPr>
            <a:endParaRPr lang="de-DE" dirty="0"/>
          </a:p>
        </p:txBody>
      </p:sp>
    </p:spTree>
    <p:extLst>
      <p:ext uri="{BB962C8B-B14F-4D97-AF65-F5344CB8AC3E}">
        <p14:creationId xmlns:p14="http://schemas.microsoft.com/office/powerpoint/2010/main" val="3093858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9144000" cy="1143000"/>
          </a:xfrm>
          <a:prstGeom prst="rect">
            <a:avLst/>
          </a:prstGeom>
        </p:spPr>
        <p:txBody>
          <a:bodyPr/>
          <a:lstStyle>
            <a:lvl1pPr algn="ctr">
              <a:defRPr/>
            </a:lvl1pPr>
          </a:lstStyle>
          <a:p>
            <a:r>
              <a:rPr lang="en-US"/>
              <a:t>Click to edit Master title style</a:t>
            </a:r>
            <a:endParaRPr lang="de-DE"/>
          </a:p>
        </p:txBody>
      </p:sp>
      <p:sp>
        <p:nvSpPr>
          <p:cNvPr id="3" name="Datumsplatzhalter 2">
            <a:extLst>
              <a:ext uri="{FF2B5EF4-FFF2-40B4-BE49-F238E27FC236}">
                <a16:creationId xmlns:a16="http://schemas.microsoft.com/office/drawing/2014/main" id="{70D00217-7CF5-4C2E-885E-E96C35F0E666}"/>
              </a:ext>
            </a:extLst>
          </p:cNvPr>
          <p:cNvSpPr>
            <a:spLocks noGrp="1"/>
          </p:cNvSpPr>
          <p:nvPr>
            <p:ph type="dt" sz="half" idx="10"/>
          </p:nvPr>
        </p:nvSpPr>
        <p:spPr/>
        <p:txBody>
          <a:bodyPr/>
          <a:lstStyle>
            <a:lvl1pPr>
              <a:defRPr/>
            </a:lvl1pPr>
          </a:lstStyle>
          <a:p>
            <a:pPr>
              <a:defRPr/>
            </a:pPr>
            <a:endParaRPr lang="de-DE" dirty="0"/>
          </a:p>
        </p:txBody>
      </p:sp>
      <p:sp>
        <p:nvSpPr>
          <p:cNvPr id="4" name="Fußzeilenplatzhalter 3">
            <a:extLst>
              <a:ext uri="{FF2B5EF4-FFF2-40B4-BE49-F238E27FC236}">
                <a16:creationId xmlns:a16="http://schemas.microsoft.com/office/drawing/2014/main" id="{2ACA61BA-5E22-4F4F-AF83-7812F2806120}"/>
              </a:ext>
            </a:extLst>
          </p:cNvPr>
          <p:cNvSpPr>
            <a:spLocks noGrp="1"/>
          </p:cNvSpPr>
          <p:nvPr>
            <p:ph type="ftr" sz="quarter" idx="11"/>
          </p:nvPr>
        </p:nvSpPr>
        <p:spPr/>
        <p:txBody>
          <a:bodyPr/>
          <a:lstStyle>
            <a:lvl1pPr>
              <a:defRPr/>
            </a:lvl1pPr>
          </a:lstStyle>
          <a:p>
            <a:pPr>
              <a:defRPr/>
            </a:pPr>
            <a:endParaRPr lang="de-DE" dirty="0"/>
          </a:p>
        </p:txBody>
      </p:sp>
    </p:spTree>
    <p:extLst>
      <p:ext uri="{BB962C8B-B14F-4D97-AF65-F5344CB8AC3E}">
        <p14:creationId xmlns:p14="http://schemas.microsoft.com/office/powerpoint/2010/main" val="927402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1_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de-DE"/>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13027258-2F10-42B4-8F10-3903116C787C}"/>
              </a:ext>
            </a:extLst>
          </p:cNvPr>
          <p:cNvSpPr>
            <a:spLocks noGrp="1"/>
          </p:cNvSpPr>
          <p:nvPr>
            <p:ph type="dt" sz="half" idx="10"/>
          </p:nvPr>
        </p:nvSpPr>
        <p:spPr/>
        <p:txBody>
          <a:bodyPr/>
          <a:lstStyle>
            <a:lvl1pPr>
              <a:defRPr/>
            </a:lvl1pPr>
          </a:lstStyle>
          <a:p>
            <a:pPr>
              <a:defRPr/>
            </a:pPr>
            <a:endParaRPr lang="de-DE" dirty="0"/>
          </a:p>
        </p:txBody>
      </p:sp>
      <p:sp>
        <p:nvSpPr>
          <p:cNvPr id="6" name="Fußzeilenplatzhalter 5">
            <a:extLst>
              <a:ext uri="{FF2B5EF4-FFF2-40B4-BE49-F238E27FC236}">
                <a16:creationId xmlns:a16="http://schemas.microsoft.com/office/drawing/2014/main" id="{82D90373-9922-4CAA-AD0D-0E4246C66E13}"/>
              </a:ext>
            </a:extLst>
          </p:cNvPr>
          <p:cNvSpPr>
            <a:spLocks noGrp="1"/>
          </p:cNvSpPr>
          <p:nvPr>
            <p:ph type="ftr" sz="quarter" idx="11"/>
          </p:nvPr>
        </p:nvSpPr>
        <p:spPr/>
        <p:txBody>
          <a:bodyPr/>
          <a:lstStyle>
            <a:lvl1pPr>
              <a:defRPr/>
            </a:lvl1pPr>
          </a:lstStyle>
          <a:p>
            <a:pPr>
              <a:defRPr/>
            </a:pPr>
            <a:endParaRPr lang="de-DE" dirty="0"/>
          </a:p>
        </p:txBody>
      </p:sp>
    </p:spTree>
    <p:extLst>
      <p:ext uri="{BB962C8B-B14F-4D97-AF65-F5344CB8AC3E}">
        <p14:creationId xmlns:p14="http://schemas.microsoft.com/office/powerpoint/2010/main" val="4214470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1_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de-DE"/>
          </a:p>
        </p:txBody>
      </p:sp>
      <p:sp>
        <p:nvSpPr>
          <p:cNvPr id="3" name="Bildplatzhalt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de-DE" noProof="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C517A276-D255-449D-A12C-2FFF1088D345}"/>
              </a:ext>
            </a:extLst>
          </p:cNvPr>
          <p:cNvSpPr>
            <a:spLocks noGrp="1"/>
          </p:cNvSpPr>
          <p:nvPr>
            <p:ph type="dt" sz="half" idx="10"/>
          </p:nvPr>
        </p:nvSpPr>
        <p:spPr/>
        <p:txBody>
          <a:bodyPr/>
          <a:lstStyle>
            <a:lvl1pPr>
              <a:defRPr/>
            </a:lvl1pPr>
          </a:lstStyle>
          <a:p>
            <a:pPr>
              <a:defRPr/>
            </a:pPr>
            <a:endParaRPr lang="de-DE" dirty="0"/>
          </a:p>
        </p:txBody>
      </p:sp>
      <p:sp>
        <p:nvSpPr>
          <p:cNvPr id="6" name="Fußzeilenplatzhalter 5">
            <a:extLst>
              <a:ext uri="{FF2B5EF4-FFF2-40B4-BE49-F238E27FC236}">
                <a16:creationId xmlns:a16="http://schemas.microsoft.com/office/drawing/2014/main" id="{DE30EAA5-8A70-4219-9EA2-5C341026C644}"/>
              </a:ext>
            </a:extLst>
          </p:cNvPr>
          <p:cNvSpPr>
            <a:spLocks noGrp="1"/>
          </p:cNvSpPr>
          <p:nvPr>
            <p:ph type="ftr" sz="quarter" idx="11"/>
          </p:nvPr>
        </p:nvSpPr>
        <p:spPr/>
        <p:txBody>
          <a:bodyPr/>
          <a:lstStyle>
            <a:lvl1pPr>
              <a:defRPr/>
            </a:lvl1pPr>
          </a:lstStyle>
          <a:p>
            <a:pPr>
              <a:defRPr/>
            </a:pPr>
            <a:endParaRPr lang="de-DE" dirty="0"/>
          </a:p>
        </p:txBody>
      </p:sp>
    </p:spTree>
    <p:extLst>
      <p:ext uri="{BB962C8B-B14F-4D97-AF65-F5344CB8AC3E}">
        <p14:creationId xmlns:p14="http://schemas.microsoft.com/office/powerpoint/2010/main" val="2274506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1_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914400" y="274638"/>
            <a:ext cx="7772400" cy="1143000"/>
          </a:xfrm>
          <a:prstGeom prst="rect">
            <a:avLst/>
          </a:prstGeom>
        </p:spPr>
        <p:txBody>
          <a:bodyPr/>
          <a:lstStyle/>
          <a:p>
            <a:r>
              <a:rPr lang="en-US"/>
              <a:t>Click to edit Master title style</a:t>
            </a:r>
            <a:endParaRPr lang="de-DE"/>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umsplatzhalter 3">
            <a:extLst>
              <a:ext uri="{FF2B5EF4-FFF2-40B4-BE49-F238E27FC236}">
                <a16:creationId xmlns:a16="http://schemas.microsoft.com/office/drawing/2014/main" id="{58FB7994-3ECC-401C-98CA-089740DDD58E}"/>
              </a:ext>
            </a:extLst>
          </p:cNvPr>
          <p:cNvSpPr>
            <a:spLocks noGrp="1"/>
          </p:cNvSpPr>
          <p:nvPr>
            <p:ph type="dt" sz="half" idx="10"/>
          </p:nvPr>
        </p:nvSpPr>
        <p:spPr/>
        <p:txBody>
          <a:bodyPr/>
          <a:lstStyle>
            <a:lvl1pPr>
              <a:defRPr/>
            </a:lvl1pPr>
          </a:lstStyle>
          <a:p>
            <a:pPr>
              <a:defRPr/>
            </a:pPr>
            <a:endParaRPr lang="de-DE" dirty="0"/>
          </a:p>
        </p:txBody>
      </p:sp>
      <p:sp>
        <p:nvSpPr>
          <p:cNvPr id="5" name="Fußzeilenplatzhalter 4">
            <a:extLst>
              <a:ext uri="{FF2B5EF4-FFF2-40B4-BE49-F238E27FC236}">
                <a16:creationId xmlns:a16="http://schemas.microsoft.com/office/drawing/2014/main" id="{22018FA7-06C7-4154-8DFB-3BEFFAD2A5EC}"/>
              </a:ext>
            </a:extLst>
          </p:cNvPr>
          <p:cNvSpPr>
            <a:spLocks noGrp="1"/>
          </p:cNvSpPr>
          <p:nvPr>
            <p:ph type="ftr" sz="quarter" idx="11"/>
          </p:nvPr>
        </p:nvSpPr>
        <p:spPr/>
        <p:txBody>
          <a:bodyPr/>
          <a:lstStyle>
            <a:lvl1pPr>
              <a:defRPr/>
            </a:lvl1pPr>
          </a:lstStyle>
          <a:p>
            <a:pPr>
              <a:defRPr/>
            </a:pPr>
            <a:endParaRPr lang="de-DE" dirty="0"/>
          </a:p>
        </p:txBody>
      </p:sp>
    </p:spTree>
    <p:extLst>
      <p:ext uri="{BB962C8B-B14F-4D97-AF65-F5344CB8AC3E}">
        <p14:creationId xmlns:p14="http://schemas.microsoft.com/office/powerpoint/2010/main" val="662899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de-DE"/>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umsplatzhalter 3">
            <a:extLst>
              <a:ext uri="{FF2B5EF4-FFF2-40B4-BE49-F238E27FC236}">
                <a16:creationId xmlns:a16="http://schemas.microsoft.com/office/drawing/2014/main" id="{C1C69936-FB4A-4DF3-A06C-E2935E99A043}"/>
              </a:ext>
            </a:extLst>
          </p:cNvPr>
          <p:cNvSpPr>
            <a:spLocks noGrp="1"/>
          </p:cNvSpPr>
          <p:nvPr>
            <p:ph type="dt" sz="half" idx="10"/>
          </p:nvPr>
        </p:nvSpPr>
        <p:spPr/>
        <p:txBody>
          <a:bodyPr/>
          <a:lstStyle>
            <a:lvl1pPr>
              <a:defRPr/>
            </a:lvl1pPr>
          </a:lstStyle>
          <a:p>
            <a:pPr>
              <a:defRPr/>
            </a:pPr>
            <a:endParaRPr lang="de-DE" dirty="0"/>
          </a:p>
        </p:txBody>
      </p:sp>
      <p:sp>
        <p:nvSpPr>
          <p:cNvPr id="5" name="Fußzeilenplatzhalter 4">
            <a:extLst>
              <a:ext uri="{FF2B5EF4-FFF2-40B4-BE49-F238E27FC236}">
                <a16:creationId xmlns:a16="http://schemas.microsoft.com/office/drawing/2014/main" id="{8E929ACD-AC47-40E4-9EF1-DD49C871C8C4}"/>
              </a:ext>
            </a:extLst>
          </p:cNvPr>
          <p:cNvSpPr>
            <a:spLocks noGrp="1"/>
          </p:cNvSpPr>
          <p:nvPr>
            <p:ph type="ftr" sz="quarter" idx="11"/>
          </p:nvPr>
        </p:nvSpPr>
        <p:spPr/>
        <p:txBody>
          <a:bodyPr/>
          <a:lstStyle>
            <a:lvl1pPr>
              <a:defRPr/>
            </a:lvl1pPr>
          </a:lstStyle>
          <a:p>
            <a:pPr>
              <a:defRPr/>
            </a:pPr>
            <a:endParaRPr lang="de-DE" dirty="0"/>
          </a:p>
        </p:txBody>
      </p:sp>
    </p:spTree>
    <p:extLst>
      <p:ext uri="{BB962C8B-B14F-4D97-AF65-F5344CB8AC3E}">
        <p14:creationId xmlns:p14="http://schemas.microsoft.com/office/powerpoint/2010/main" val="2811868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pic>
        <p:nvPicPr>
          <p:cNvPr id="4" name="Grafik 6">
            <a:extLst>
              <a:ext uri="{FF2B5EF4-FFF2-40B4-BE49-F238E27FC236}">
                <a16:creationId xmlns:a16="http://schemas.microsoft.com/office/drawing/2014/main" id="{3AA3E0B1-0C36-4B3B-964F-77F177AA738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24950"/>
          <a:stretch>
            <a:fillRect/>
          </a:stretch>
        </p:blipFill>
        <p:spPr bwMode="auto">
          <a:xfrm>
            <a:off x="-16625" y="0"/>
            <a:ext cx="9160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hasCustomPrompt="1"/>
          </p:nvPr>
        </p:nvSpPr>
        <p:spPr>
          <a:xfrm>
            <a:off x="0" y="365125"/>
            <a:ext cx="9144000" cy="1325563"/>
          </a:xfrm>
          <a:prstGeom prst="rect">
            <a:avLst/>
          </a:prstGeom>
          <a:solidFill>
            <a:srgbClr val="E85B22">
              <a:alpha val="80000"/>
            </a:srgbClr>
          </a:solidFill>
        </p:spPr>
        <p:txBody>
          <a:bodyPr anchor="ctr">
            <a:normAutofit/>
          </a:bodyPr>
          <a:lstStyle>
            <a:lvl1pPr algn="ctr">
              <a:defRPr sz="2800">
                <a:solidFill>
                  <a:schemeClr val="bg1"/>
                </a:solidFill>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p:cNvSpPr>
            <a:spLocks noGrp="1"/>
          </p:cNvSpPr>
          <p:nvPr>
            <p:ph idx="1"/>
          </p:nvPr>
        </p:nvSpPr>
        <p:spPr>
          <a:xfrm>
            <a:off x="323528" y="1556792"/>
            <a:ext cx="8496944" cy="4620171"/>
          </a:xfrm>
          <a:solidFill>
            <a:srgbClr val="FFFFFF">
              <a:alpha val="80000"/>
            </a:srgbClr>
          </a:solidFill>
          <a:ln>
            <a:solidFill>
              <a:schemeClr val="tx1"/>
            </a:solidFill>
          </a:ln>
        </p:spPr>
        <p:txBody>
          <a:bodyPr anchor="ctr"/>
          <a:lstStyle>
            <a:lvl1pPr marL="274320" indent="-274320">
              <a:buFont typeface="Wingdings" panose="05000000000000000000" pitchFamily="2" charset="2"/>
              <a:buChar char="§"/>
              <a:defRPr sz="2200">
                <a:latin typeface="Arial" panose="020B0604020202020204" pitchFamily="34" charset="0"/>
                <a:cs typeface="Arial" panose="020B0604020202020204" pitchFamily="34" charset="0"/>
              </a:defRPr>
            </a:lvl1pPr>
            <a:lvl2pPr marL="548640" indent="-228600">
              <a:buFont typeface="Wingdings" panose="05000000000000000000" pitchFamily="2" charset="2"/>
              <a:buChar char="§"/>
              <a:defRPr sz="2000">
                <a:latin typeface="Arial" panose="020B0604020202020204" pitchFamily="34" charset="0"/>
                <a:cs typeface="Arial" panose="020B0604020202020204" pitchFamily="34" charset="0"/>
              </a:defRPr>
            </a:lvl2pPr>
            <a:lvl3pPr marL="822960" indent="-228600">
              <a:buFont typeface="Wingdings" panose="05000000000000000000" pitchFamily="2" charset="2"/>
              <a:buChar char="§"/>
              <a:defRPr sz="1800">
                <a:latin typeface="Arial" panose="020B0604020202020204" pitchFamily="34" charset="0"/>
                <a:cs typeface="Arial" panose="020B0604020202020204" pitchFamily="34" charset="0"/>
              </a:defRPr>
            </a:lvl3pPr>
            <a:lvl4pPr marL="1097280" indent="-228600">
              <a:buFont typeface="Wingdings" panose="05000000000000000000" pitchFamily="2" charset="2"/>
              <a:buChar char="§"/>
              <a:defRPr sz="1600">
                <a:latin typeface="Arial" panose="020B0604020202020204" pitchFamily="34" charset="0"/>
                <a:cs typeface="Arial" panose="020B0604020202020204" pitchFamily="34" charset="0"/>
              </a:defRPr>
            </a:lvl4pPr>
            <a:lvl5pPr marL="1371600" indent="-228600">
              <a:buFont typeface="Wingdings" panose="05000000000000000000" pitchFamily="2" charset="2"/>
              <a:buChar cha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0" name="Titel 1">
            <a:extLst>
              <a:ext uri="{FF2B5EF4-FFF2-40B4-BE49-F238E27FC236}">
                <a16:creationId xmlns:a16="http://schemas.microsoft.com/office/drawing/2014/main" id="{4153E0B1-8C44-4B09-9B5A-F83AE80ABDAE}"/>
              </a:ext>
            </a:extLst>
          </p:cNvPr>
          <p:cNvSpPr txBox="1">
            <a:spLocks/>
          </p:cNvSpPr>
          <p:nvPr userDrawn="1"/>
        </p:nvSpPr>
        <p:spPr>
          <a:xfrm>
            <a:off x="-9708" y="6356176"/>
            <a:ext cx="505008" cy="457200"/>
          </a:xfrm>
          <a:prstGeom prst="rect">
            <a:avLst/>
          </a:prstGeom>
          <a:solidFill>
            <a:srgbClr val="E85B22">
              <a:alpha val="80000"/>
            </a:srgbClr>
          </a:solidFill>
        </p:spPr>
        <p:txBody>
          <a:bodyPr bIns="91440" anchor="b" anchorCtr="0">
            <a:normAutofit/>
          </a:bodyPr>
          <a:lstStyle>
            <a:lvl1pPr algn="ctr" rtl="0" eaLnBrk="1" latinLnBrk="0" hangingPunct="1">
              <a:spcBef>
                <a:spcPct val="0"/>
              </a:spcBef>
              <a:buNone/>
              <a:defRPr kumimoji="0" sz="2800" kern="1200">
                <a:solidFill>
                  <a:schemeClr val="bg1"/>
                </a:solidFill>
                <a:latin typeface="Arial" panose="020B0604020202020204" pitchFamily="34" charset="0"/>
                <a:ea typeface="+mj-ea"/>
                <a:cs typeface="Arial" panose="020B0604020202020204" pitchFamily="34" charset="0"/>
              </a:defRPr>
            </a:lvl1pPr>
          </a:lstStyle>
          <a:p>
            <a:fld id="{38200DDA-E8F9-4C26-A0F2-77BA06451EC4}" type="slidenum">
              <a:rPr lang="de-DE" sz="1000" smtClean="0"/>
              <a:pPr/>
              <a:t>‹Nr.›</a:t>
            </a:fld>
            <a:endParaRPr lang="de-DE" sz="1000" dirty="0"/>
          </a:p>
        </p:txBody>
      </p:sp>
      <p:sp>
        <p:nvSpPr>
          <p:cNvPr id="11" name="Datumsplatzhalter 13">
            <a:extLst>
              <a:ext uri="{FF2B5EF4-FFF2-40B4-BE49-F238E27FC236}">
                <a16:creationId xmlns:a16="http://schemas.microsoft.com/office/drawing/2014/main" id="{CAA7AE86-2550-4091-8127-8AEFFDD78FBE}"/>
              </a:ext>
            </a:extLst>
          </p:cNvPr>
          <p:cNvSpPr>
            <a:spLocks noGrp="1"/>
          </p:cNvSpPr>
          <p:nvPr>
            <p:ph type="dt" sz="half" idx="2"/>
          </p:nvPr>
        </p:nvSpPr>
        <p:spPr>
          <a:xfrm>
            <a:off x="6667500" y="6337126"/>
            <a:ext cx="2476500" cy="476250"/>
          </a:xfrm>
          <a:prstGeom prst="rect">
            <a:avLst/>
          </a:prstGeom>
        </p:spPr>
        <p:txBody>
          <a:bodyPr anchor="b" anchorCtr="0"/>
          <a:lstStyle>
            <a:lvl1pPr algn="r" eaLnBrk="1" latinLnBrk="0" hangingPunct="1">
              <a:defRPr kumimoji="0" sz="1000" b="1">
                <a:solidFill>
                  <a:srgbClr val="E85B22"/>
                </a:solidFill>
                <a:latin typeface="Arial" panose="020B0604020202020204" pitchFamily="34" charset="0"/>
                <a:cs typeface="Arial" panose="020B0604020202020204" pitchFamily="34" charset="0"/>
              </a:defRPr>
            </a:lvl1pPr>
          </a:lstStyle>
          <a:p>
            <a:endParaRPr lang="de-DE" dirty="0"/>
          </a:p>
        </p:txBody>
      </p:sp>
      <p:sp>
        <p:nvSpPr>
          <p:cNvPr id="12" name="Fußzeilenplatzhalter 2">
            <a:extLst>
              <a:ext uri="{FF2B5EF4-FFF2-40B4-BE49-F238E27FC236}">
                <a16:creationId xmlns:a16="http://schemas.microsoft.com/office/drawing/2014/main" id="{E6C10F26-1307-424A-B6B4-40890F66FCAD}"/>
              </a:ext>
            </a:extLst>
          </p:cNvPr>
          <p:cNvSpPr>
            <a:spLocks noGrp="1"/>
          </p:cNvSpPr>
          <p:nvPr>
            <p:ph type="ftr" sz="quarter" idx="3"/>
          </p:nvPr>
        </p:nvSpPr>
        <p:spPr>
          <a:xfrm>
            <a:off x="914400" y="6356176"/>
            <a:ext cx="3962400" cy="457200"/>
          </a:xfrm>
          <a:prstGeom prst="rect">
            <a:avLst/>
          </a:prstGeom>
        </p:spPr>
        <p:txBody>
          <a:bodyPr anchor="b" anchorCtr="0"/>
          <a:lstStyle>
            <a:lvl1pPr eaLnBrk="1" latinLnBrk="0" hangingPunct="1">
              <a:defRPr kumimoji="0" sz="1000" b="1">
                <a:solidFill>
                  <a:srgbClr val="E85B22"/>
                </a:solidFill>
                <a:latin typeface="Arial" panose="020B0604020202020204" pitchFamily="34" charset="0"/>
                <a:cs typeface="Arial" panose="020B0604020202020204" pitchFamily="34" charset="0"/>
              </a:defRPr>
            </a:lvl1pPr>
          </a:lstStyle>
          <a:p>
            <a:endParaRPr lang="de-DE" dirty="0"/>
          </a:p>
        </p:txBody>
      </p:sp>
    </p:spTree>
    <p:extLst>
      <p:ext uri="{BB962C8B-B14F-4D97-AF65-F5344CB8AC3E}">
        <p14:creationId xmlns:p14="http://schemas.microsoft.com/office/powerpoint/2010/main" val="1479836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pic>
        <p:nvPicPr>
          <p:cNvPr id="4" name="Grafik 6">
            <a:extLst>
              <a:ext uri="{FF2B5EF4-FFF2-40B4-BE49-F238E27FC236}">
                <a16:creationId xmlns:a16="http://schemas.microsoft.com/office/drawing/2014/main" id="{3AA3E0B1-0C36-4B3B-964F-77F177AA738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24950"/>
          <a:stretch>
            <a:fillRect/>
          </a:stretch>
        </p:blipFill>
        <p:spPr bwMode="auto">
          <a:xfrm>
            <a:off x="-16625" y="0"/>
            <a:ext cx="9160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hasCustomPrompt="1"/>
          </p:nvPr>
        </p:nvSpPr>
        <p:spPr>
          <a:xfrm>
            <a:off x="0" y="365125"/>
            <a:ext cx="9144000" cy="1325563"/>
          </a:xfrm>
          <a:prstGeom prst="rect">
            <a:avLst/>
          </a:prstGeom>
          <a:solidFill>
            <a:srgbClr val="E85B22">
              <a:alpha val="80000"/>
            </a:srgbClr>
          </a:solidFill>
        </p:spPr>
        <p:txBody>
          <a:bodyPr anchor="ctr">
            <a:normAutofit/>
          </a:bodyPr>
          <a:lstStyle>
            <a:lvl1pPr algn="ctr">
              <a:defRPr sz="2800">
                <a:solidFill>
                  <a:schemeClr val="bg1"/>
                </a:solidFill>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p:cNvSpPr>
            <a:spLocks noGrp="1"/>
          </p:cNvSpPr>
          <p:nvPr>
            <p:ph idx="1" hasCustomPrompt="1"/>
          </p:nvPr>
        </p:nvSpPr>
        <p:spPr>
          <a:xfrm>
            <a:off x="639240" y="3941577"/>
            <a:ext cx="2160240" cy="1224136"/>
          </a:xfrm>
          <a:noFill/>
          <a:ln>
            <a:noFill/>
          </a:ln>
        </p:spPr>
        <p:txBody>
          <a:bodyPr anchor="ctr">
            <a:normAutofit/>
          </a:bodyPr>
          <a:lstStyle>
            <a:lvl1pPr marL="0" indent="0" algn="ctr">
              <a:buFont typeface="Wingdings" panose="05000000000000000000" pitchFamily="2" charset="2"/>
              <a:buNone/>
              <a:defRPr sz="1600">
                <a:latin typeface="Arial" panose="020B0604020202020204" pitchFamily="34" charset="0"/>
                <a:cs typeface="Arial" panose="020B0604020202020204" pitchFamily="34" charset="0"/>
              </a:defRPr>
            </a:lvl1pPr>
            <a:lvl2pPr marL="320040" indent="0" algn="ctr">
              <a:buFont typeface="Wingdings" panose="05000000000000000000" pitchFamily="2" charset="2"/>
              <a:buNone/>
              <a:defRPr sz="1600">
                <a:latin typeface="Arial" panose="020B0604020202020204" pitchFamily="34" charset="0"/>
                <a:cs typeface="Arial" panose="020B0604020202020204" pitchFamily="34" charset="0"/>
              </a:defRPr>
            </a:lvl2pPr>
            <a:lvl3pPr marL="594360" indent="0" algn="ctr">
              <a:buFont typeface="Wingdings" panose="05000000000000000000" pitchFamily="2" charset="2"/>
              <a:buNone/>
              <a:defRPr sz="1600">
                <a:latin typeface="Arial" panose="020B0604020202020204" pitchFamily="34" charset="0"/>
                <a:cs typeface="Arial" panose="020B0604020202020204" pitchFamily="34" charset="0"/>
              </a:defRPr>
            </a:lvl3pPr>
            <a:lvl4pPr marL="868680" indent="0" algn="ctr">
              <a:buFont typeface="Wingdings" panose="05000000000000000000" pitchFamily="2" charset="2"/>
              <a:buNone/>
              <a:defRPr sz="1600">
                <a:latin typeface="Arial" panose="020B0604020202020204" pitchFamily="34" charset="0"/>
                <a:cs typeface="Arial" panose="020B0604020202020204" pitchFamily="34" charset="0"/>
              </a:defRPr>
            </a:lvl4pPr>
            <a:lvl5pPr marL="1143000" indent="0" algn="ctr">
              <a:buFont typeface="Wingdings" panose="05000000000000000000" pitchFamily="2" charset="2"/>
              <a:buNone/>
              <a:defRPr sz="1600">
                <a:latin typeface="Arial" panose="020B0604020202020204" pitchFamily="34" charset="0"/>
                <a:cs typeface="Arial" panose="020B0604020202020204" pitchFamily="34" charset="0"/>
              </a:defRPr>
            </a:lvl5pPr>
          </a:lstStyle>
          <a:p>
            <a:pPr lvl="0"/>
            <a:r>
              <a:rPr lang="de-DE" dirty="0"/>
              <a:t>Mastertextformat bearbeiten</a:t>
            </a:r>
          </a:p>
        </p:txBody>
      </p:sp>
      <p:sp>
        <p:nvSpPr>
          <p:cNvPr id="10" name="Titel 1">
            <a:extLst>
              <a:ext uri="{FF2B5EF4-FFF2-40B4-BE49-F238E27FC236}">
                <a16:creationId xmlns:a16="http://schemas.microsoft.com/office/drawing/2014/main" id="{4153E0B1-8C44-4B09-9B5A-F83AE80ABDAE}"/>
              </a:ext>
            </a:extLst>
          </p:cNvPr>
          <p:cNvSpPr txBox="1">
            <a:spLocks/>
          </p:cNvSpPr>
          <p:nvPr userDrawn="1"/>
        </p:nvSpPr>
        <p:spPr>
          <a:xfrm>
            <a:off x="-9708" y="6356176"/>
            <a:ext cx="505008" cy="457200"/>
          </a:xfrm>
          <a:prstGeom prst="rect">
            <a:avLst/>
          </a:prstGeom>
          <a:solidFill>
            <a:srgbClr val="E85B22">
              <a:alpha val="80000"/>
            </a:srgbClr>
          </a:solidFill>
        </p:spPr>
        <p:txBody>
          <a:bodyPr bIns="91440" anchor="b" anchorCtr="0">
            <a:normAutofit/>
          </a:bodyPr>
          <a:lstStyle>
            <a:lvl1pPr algn="ctr" rtl="0" eaLnBrk="1" latinLnBrk="0" hangingPunct="1">
              <a:spcBef>
                <a:spcPct val="0"/>
              </a:spcBef>
              <a:buNone/>
              <a:defRPr kumimoji="0" sz="2800" kern="1200">
                <a:solidFill>
                  <a:schemeClr val="bg1"/>
                </a:solidFill>
                <a:latin typeface="Arial" panose="020B0604020202020204" pitchFamily="34" charset="0"/>
                <a:ea typeface="+mj-ea"/>
                <a:cs typeface="Arial" panose="020B0604020202020204" pitchFamily="34" charset="0"/>
              </a:defRPr>
            </a:lvl1pPr>
          </a:lstStyle>
          <a:p>
            <a:fld id="{38200DDA-E8F9-4C26-A0F2-77BA06451EC4}" type="slidenum">
              <a:rPr lang="de-DE" sz="1000" smtClean="0"/>
              <a:pPr/>
              <a:t>‹Nr.›</a:t>
            </a:fld>
            <a:endParaRPr lang="de-DE" sz="1000" dirty="0"/>
          </a:p>
        </p:txBody>
      </p:sp>
      <p:sp>
        <p:nvSpPr>
          <p:cNvPr id="11" name="Datumsplatzhalter 13">
            <a:extLst>
              <a:ext uri="{FF2B5EF4-FFF2-40B4-BE49-F238E27FC236}">
                <a16:creationId xmlns:a16="http://schemas.microsoft.com/office/drawing/2014/main" id="{CAA7AE86-2550-4091-8127-8AEFFDD78FBE}"/>
              </a:ext>
            </a:extLst>
          </p:cNvPr>
          <p:cNvSpPr>
            <a:spLocks noGrp="1"/>
          </p:cNvSpPr>
          <p:nvPr>
            <p:ph type="dt" sz="half" idx="2"/>
          </p:nvPr>
        </p:nvSpPr>
        <p:spPr>
          <a:xfrm>
            <a:off x="6667500" y="6337126"/>
            <a:ext cx="2476500" cy="476250"/>
          </a:xfrm>
          <a:prstGeom prst="rect">
            <a:avLst/>
          </a:prstGeom>
        </p:spPr>
        <p:txBody>
          <a:bodyPr anchor="b" anchorCtr="0"/>
          <a:lstStyle>
            <a:lvl1pPr algn="r" eaLnBrk="1" latinLnBrk="0" hangingPunct="1">
              <a:defRPr kumimoji="0" sz="1000" b="1">
                <a:solidFill>
                  <a:srgbClr val="E85B22"/>
                </a:solidFill>
                <a:latin typeface="Arial" panose="020B0604020202020204" pitchFamily="34" charset="0"/>
                <a:cs typeface="Arial" panose="020B0604020202020204" pitchFamily="34" charset="0"/>
              </a:defRPr>
            </a:lvl1pPr>
          </a:lstStyle>
          <a:p>
            <a:endParaRPr lang="de-DE" dirty="0"/>
          </a:p>
        </p:txBody>
      </p:sp>
      <p:sp>
        <p:nvSpPr>
          <p:cNvPr id="12" name="Fußzeilenplatzhalter 2">
            <a:extLst>
              <a:ext uri="{FF2B5EF4-FFF2-40B4-BE49-F238E27FC236}">
                <a16:creationId xmlns:a16="http://schemas.microsoft.com/office/drawing/2014/main" id="{E6C10F26-1307-424A-B6B4-40890F66FCAD}"/>
              </a:ext>
            </a:extLst>
          </p:cNvPr>
          <p:cNvSpPr>
            <a:spLocks noGrp="1"/>
          </p:cNvSpPr>
          <p:nvPr>
            <p:ph type="ftr" sz="quarter" idx="3"/>
          </p:nvPr>
        </p:nvSpPr>
        <p:spPr>
          <a:xfrm>
            <a:off x="914400" y="6356176"/>
            <a:ext cx="3962400" cy="457200"/>
          </a:xfrm>
          <a:prstGeom prst="rect">
            <a:avLst/>
          </a:prstGeom>
        </p:spPr>
        <p:txBody>
          <a:bodyPr anchor="b" anchorCtr="0"/>
          <a:lstStyle>
            <a:lvl1pPr eaLnBrk="1" latinLnBrk="0" hangingPunct="1">
              <a:defRPr kumimoji="0" sz="1000" b="1">
                <a:solidFill>
                  <a:srgbClr val="E85B22"/>
                </a:solidFill>
                <a:latin typeface="Arial" panose="020B0604020202020204" pitchFamily="34" charset="0"/>
                <a:cs typeface="Arial" panose="020B0604020202020204" pitchFamily="34" charset="0"/>
              </a:defRPr>
            </a:lvl1pPr>
          </a:lstStyle>
          <a:p>
            <a:endParaRPr lang="de-DE" dirty="0"/>
          </a:p>
        </p:txBody>
      </p:sp>
      <p:sp>
        <p:nvSpPr>
          <p:cNvPr id="14" name="Inhaltsplatzhalter 2">
            <a:extLst>
              <a:ext uri="{FF2B5EF4-FFF2-40B4-BE49-F238E27FC236}">
                <a16:creationId xmlns:a16="http://schemas.microsoft.com/office/drawing/2014/main" id="{76ADD17A-36D4-4221-AB4F-590AA2EC9F6D}"/>
              </a:ext>
            </a:extLst>
          </p:cNvPr>
          <p:cNvSpPr>
            <a:spLocks noGrp="1"/>
          </p:cNvSpPr>
          <p:nvPr>
            <p:ph idx="10" hasCustomPrompt="1"/>
          </p:nvPr>
        </p:nvSpPr>
        <p:spPr>
          <a:xfrm>
            <a:off x="3491879" y="3941577"/>
            <a:ext cx="2160240" cy="1224136"/>
          </a:xfrm>
          <a:noFill/>
          <a:ln>
            <a:noFill/>
          </a:ln>
        </p:spPr>
        <p:txBody>
          <a:bodyPr anchor="ctr">
            <a:normAutofit/>
          </a:bodyPr>
          <a:lstStyle>
            <a:lvl1pPr marL="0" indent="0" algn="ctr">
              <a:buFont typeface="Wingdings" panose="05000000000000000000" pitchFamily="2" charset="2"/>
              <a:buNone/>
              <a:defRPr sz="1600">
                <a:latin typeface="Arial" panose="020B0604020202020204" pitchFamily="34" charset="0"/>
                <a:cs typeface="Arial" panose="020B0604020202020204" pitchFamily="34" charset="0"/>
              </a:defRPr>
            </a:lvl1pPr>
            <a:lvl2pPr marL="320040" indent="0" algn="ctr">
              <a:buFont typeface="Wingdings" panose="05000000000000000000" pitchFamily="2" charset="2"/>
              <a:buNone/>
              <a:defRPr sz="1600">
                <a:latin typeface="Arial" panose="020B0604020202020204" pitchFamily="34" charset="0"/>
                <a:cs typeface="Arial" panose="020B0604020202020204" pitchFamily="34" charset="0"/>
              </a:defRPr>
            </a:lvl2pPr>
            <a:lvl3pPr marL="594360" indent="0" algn="ctr">
              <a:buFont typeface="Wingdings" panose="05000000000000000000" pitchFamily="2" charset="2"/>
              <a:buNone/>
              <a:defRPr sz="1600">
                <a:latin typeface="Arial" panose="020B0604020202020204" pitchFamily="34" charset="0"/>
                <a:cs typeface="Arial" panose="020B0604020202020204" pitchFamily="34" charset="0"/>
              </a:defRPr>
            </a:lvl3pPr>
            <a:lvl4pPr marL="868680" indent="0" algn="ctr">
              <a:buFont typeface="Wingdings" panose="05000000000000000000" pitchFamily="2" charset="2"/>
              <a:buNone/>
              <a:defRPr sz="1600">
                <a:latin typeface="Arial" panose="020B0604020202020204" pitchFamily="34" charset="0"/>
                <a:cs typeface="Arial" panose="020B0604020202020204" pitchFamily="34" charset="0"/>
              </a:defRPr>
            </a:lvl4pPr>
            <a:lvl5pPr marL="1143000" indent="0" algn="ctr">
              <a:buFont typeface="Wingdings" panose="05000000000000000000" pitchFamily="2" charset="2"/>
              <a:buNone/>
              <a:defRPr sz="1600">
                <a:latin typeface="Arial" panose="020B0604020202020204" pitchFamily="34" charset="0"/>
                <a:cs typeface="Arial" panose="020B0604020202020204" pitchFamily="34" charset="0"/>
              </a:defRPr>
            </a:lvl5pPr>
          </a:lstStyle>
          <a:p>
            <a:pPr lvl="0"/>
            <a:r>
              <a:rPr lang="de-DE" dirty="0"/>
              <a:t>Mastertextformat bearbeiten</a:t>
            </a:r>
          </a:p>
        </p:txBody>
      </p:sp>
      <p:sp>
        <p:nvSpPr>
          <p:cNvPr id="15" name="Inhaltsplatzhalter 2">
            <a:extLst>
              <a:ext uri="{FF2B5EF4-FFF2-40B4-BE49-F238E27FC236}">
                <a16:creationId xmlns:a16="http://schemas.microsoft.com/office/drawing/2014/main" id="{98B577BA-6EF7-4D9D-A60D-69E7ECB9B7BB}"/>
              </a:ext>
            </a:extLst>
          </p:cNvPr>
          <p:cNvSpPr>
            <a:spLocks noGrp="1"/>
          </p:cNvSpPr>
          <p:nvPr>
            <p:ph idx="11" hasCustomPrompt="1"/>
          </p:nvPr>
        </p:nvSpPr>
        <p:spPr>
          <a:xfrm>
            <a:off x="6344518" y="3941577"/>
            <a:ext cx="2160240" cy="1224136"/>
          </a:xfrm>
          <a:noFill/>
          <a:ln>
            <a:noFill/>
          </a:ln>
        </p:spPr>
        <p:txBody>
          <a:bodyPr anchor="ctr">
            <a:normAutofit/>
          </a:bodyPr>
          <a:lstStyle>
            <a:lvl1pPr marL="0" indent="0" algn="ctr">
              <a:buFont typeface="Wingdings" panose="05000000000000000000" pitchFamily="2" charset="2"/>
              <a:buNone/>
              <a:defRPr sz="1600">
                <a:latin typeface="Arial" panose="020B0604020202020204" pitchFamily="34" charset="0"/>
                <a:cs typeface="Arial" panose="020B0604020202020204" pitchFamily="34" charset="0"/>
              </a:defRPr>
            </a:lvl1pPr>
            <a:lvl2pPr marL="320040" indent="0" algn="ctr">
              <a:buFont typeface="Wingdings" panose="05000000000000000000" pitchFamily="2" charset="2"/>
              <a:buNone/>
              <a:defRPr sz="1600">
                <a:latin typeface="Arial" panose="020B0604020202020204" pitchFamily="34" charset="0"/>
                <a:cs typeface="Arial" panose="020B0604020202020204" pitchFamily="34" charset="0"/>
              </a:defRPr>
            </a:lvl2pPr>
            <a:lvl3pPr marL="594360" indent="0" algn="ctr">
              <a:buFont typeface="Wingdings" panose="05000000000000000000" pitchFamily="2" charset="2"/>
              <a:buNone/>
              <a:defRPr sz="1600">
                <a:latin typeface="Arial" panose="020B0604020202020204" pitchFamily="34" charset="0"/>
                <a:cs typeface="Arial" panose="020B0604020202020204" pitchFamily="34" charset="0"/>
              </a:defRPr>
            </a:lvl3pPr>
            <a:lvl4pPr marL="868680" indent="0" algn="ctr">
              <a:buFont typeface="Wingdings" panose="05000000000000000000" pitchFamily="2" charset="2"/>
              <a:buNone/>
              <a:defRPr sz="1600">
                <a:latin typeface="Arial" panose="020B0604020202020204" pitchFamily="34" charset="0"/>
                <a:cs typeface="Arial" panose="020B0604020202020204" pitchFamily="34" charset="0"/>
              </a:defRPr>
            </a:lvl4pPr>
            <a:lvl5pPr marL="1143000" indent="0" algn="ctr">
              <a:buFont typeface="Wingdings" panose="05000000000000000000" pitchFamily="2" charset="2"/>
              <a:buNone/>
              <a:defRPr sz="1600">
                <a:latin typeface="Arial" panose="020B0604020202020204" pitchFamily="34" charset="0"/>
                <a:cs typeface="Arial" panose="020B0604020202020204" pitchFamily="34" charset="0"/>
              </a:defRPr>
            </a:lvl5pPr>
          </a:lstStyle>
          <a:p>
            <a:pPr lvl="0"/>
            <a:r>
              <a:rPr lang="de-DE" dirty="0"/>
              <a:t>Mastertextformat bearbeiten</a:t>
            </a:r>
          </a:p>
        </p:txBody>
      </p:sp>
      <p:sp>
        <p:nvSpPr>
          <p:cNvPr id="17" name="Rectangle 16" descr="Eye">
            <a:extLst>
              <a:ext uri="{FF2B5EF4-FFF2-40B4-BE49-F238E27FC236}">
                <a16:creationId xmlns:a16="http://schemas.microsoft.com/office/drawing/2014/main" id="{DB1A32EE-84BB-40E5-A061-29D1A239A153}"/>
              </a:ext>
            </a:extLst>
          </p:cNvPr>
          <p:cNvSpPr/>
          <p:nvPr userDrawn="1"/>
        </p:nvSpPr>
        <p:spPr>
          <a:xfrm>
            <a:off x="1173110" y="2882750"/>
            <a:ext cx="1092500" cy="10925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8" name="Rectangle 17" descr="Judge">
            <a:extLst>
              <a:ext uri="{FF2B5EF4-FFF2-40B4-BE49-F238E27FC236}">
                <a16:creationId xmlns:a16="http://schemas.microsoft.com/office/drawing/2014/main" id="{9C52B481-3F39-4BEB-97A5-DDCC255E474A}"/>
              </a:ext>
            </a:extLst>
          </p:cNvPr>
          <p:cNvSpPr/>
          <p:nvPr userDrawn="1"/>
        </p:nvSpPr>
        <p:spPr>
          <a:xfrm>
            <a:off x="4025749" y="2882750"/>
            <a:ext cx="1092500" cy="109250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9" name="Rectangle 18" descr="Scales of Justice">
            <a:extLst>
              <a:ext uri="{FF2B5EF4-FFF2-40B4-BE49-F238E27FC236}">
                <a16:creationId xmlns:a16="http://schemas.microsoft.com/office/drawing/2014/main" id="{3FF708FA-DC14-4A10-AA1E-CF376131D58A}"/>
              </a:ext>
            </a:extLst>
          </p:cNvPr>
          <p:cNvSpPr/>
          <p:nvPr userDrawn="1"/>
        </p:nvSpPr>
        <p:spPr>
          <a:xfrm>
            <a:off x="6878389" y="2882750"/>
            <a:ext cx="1092500" cy="109250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Tree>
    <p:extLst>
      <p:ext uri="{BB962C8B-B14F-4D97-AF65-F5344CB8AC3E}">
        <p14:creationId xmlns:p14="http://schemas.microsoft.com/office/powerpoint/2010/main" val="423660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el und Inhalt">
    <p:spTree>
      <p:nvGrpSpPr>
        <p:cNvPr id="1" name=""/>
        <p:cNvGrpSpPr/>
        <p:nvPr/>
      </p:nvGrpSpPr>
      <p:grpSpPr>
        <a:xfrm>
          <a:off x="0" y="0"/>
          <a:ext cx="0" cy="0"/>
          <a:chOff x="0" y="0"/>
          <a:chExt cx="0" cy="0"/>
        </a:xfrm>
      </p:grpSpPr>
      <p:pic>
        <p:nvPicPr>
          <p:cNvPr id="4" name="Grafik 6">
            <a:extLst>
              <a:ext uri="{FF2B5EF4-FFF2-40B4-BE49-F238E27FC236}">
                <a16:creationId xmlns:a16="http://schemas.microsoft.com/office/drawing/2014/main" id="{3AA3E0B1-0C36-4B3B-964F-77F177AA738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24950"/>
          <a:stretch>
            <a:fillRect/>
          </a:stretch>
        </p:blipFill>
        <p:spPr bwMode="auto">
          <a:xfrm>
            <a:off x="-16625" y="0"/>
            <a:ext cx="9160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hasCustomPrompt="1"/>
          </p:nvPr>
        </p:nvSpPr>
        <p:spPr>
          <a:xfrm>
            <a:off x="0" y="365125"/>
            <a:ext cx="9144000" cy="1325563"/>
          </a:xfrm>
          <a:prstGeom prst="rect">
            <a:avLst/>
          </a:prstGeom>
          <a:solidFill>
            <a:srgbClr val="E85B22">
              <a:alpha val="80000"/>
            </a:srgbClr>
          </a:solidFill>
        </p:spPr>
        <p:txBody>
          <a:bodyPr anchor="ctr">
            <a:normAutofit/>
          </a:bodyPr>
          <a:lstStyle>
            <a:lvl1pPr algn="ctr">
              <a:defRPr sz="2800">
                <a:solidFill>
                  <a:schemeClr val="bg1"/>
                </a:solidFill>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p:cNvSpPr>
            <a:spLocks noGrp="1"/>
          </p:cNvSpPr>
          <p:nvPr>
            <p:ph idx="1" hasCustomPrompt="1"/>
          </p:nvPr>
        </p:nvSpPr>
        <p:spPr>
          <a:xfrm>
            <a:off x="639240" y="3941577"/>
            <a:ext cx="2160240" cy="1224136"/>
          </a:xfrm>
          <a:noFill/>
          <a:ln>
            <a:noFill/>
          </a:ln>
        </p:spPr>
        <p:txBody>
          <a:bodyPr anchor="ctr">
            <a:normAutofit/>
          </a:bodyPr>
          <a:lstStyle>
            <a:lvl1pPr marL="0" indent="0" algn="ctr">
              <a:buFont typeface="Wingdings" panose="05000000000000000000" pitchFamily="2" charset="2"/>
              <a:buNone/>
              <a:defRPr sz="1600">
                <a:latin typeface="Arial" panose="020B0604020202020204" pitchFamily="34" charset="0"/>
                <a:cs typeface="Arial" panose="020B0604020202020204" pitchFamily="34" charset="0"/>
              </a:defRPr>
            </a:lvl1pPr>
            <a:lvl2pPr marL="320040" indent="0" algn="ctr">
              <a:buFont typeface="Wingdings" panose="05000000000000000000" pitchFamily="2" charset="2"/>
              <a:buNone/>
              <a:defRPr sz="1600">
                <a:latin typeface="Arial" panose="020B0604020202020204" pitchFamily="34" charset="0"/>
                <a:cs typeface="Arial" panose="020B0604020202020204" pitchFamily="34" charset="0"/>
              </a:defRPr>
            </a:lvl2pPr>
            <a:lvl3pPr marL="594360" indent="0" algn="ctr">
              <a:buFont typeface="Wingdings" panose="05000000000000000000" pitchFamily="2" charset="2"/>
              <a:buNone/>
              <a:defRPr sz="1600">
                <a:latin typeface="Arial" panose="020B0604020202020204" pitchFamily="34" charset="0"/>
                <a:cs typeface="Arial" panose="020B0604020202020204" pitchFamily="34" charset="0"/>
              </a:defRPr>
            </a:lvl3pPr>
            <a:lvl4pPr marL="868680" indent="0" algn="ctr">
              <a:buFont typeface="Wingdings" panose="05000000000000000000" pitchFamily="2" charset="2"/>
              <a:buNone/>
              <a:defRPr sz="1600">
                <a:latin typeface="Arial" panose="020B0604020202020204" pitchFamily="34" charset="0"/>
                <a:cs typeface="Arial" panose="020B0604020202020204" pitchFamily="34" charset="0"/>
              </a:defRPr>
            </a:lvl4pPr>
            <a:lvl5pPr marL="1143000" indent="0" algn="ctr">
              <a:buFont typeface="Wingdings" panose="05000000000000000000" pitchFamily="2" charset="2"/>
              <a:buNone/>
              <a:defRPr sz="1600">
                <a:latin typeface="Arial" panose="020B0604020202020204" pitchFamily="34" charset="0"/>
                <a:cs typeface="Arial" panose="020B0604020202020204" pitchFamily="34" charset="0"/>
              </a:defRPr>
            </a:lvl5pPr>
          </a:lstStyle>
          <a:p>
            <a:pPr lvl="0"/>
            <a:r>
              <a:rPr lang="de-DE" dirty="0"/>
              <a:t>Mastertextformat bearbeiten</a:t>
            </a:r>
          </a:p>
        </p:txBody>
      </p:sp>
      <p:sp>
        <p:nvSpPr>
          <p:cNvPr id="10" name="Titel 1">
            <a:extLst>
              <a:ext uri="{FF2B5EF4-FFF2-40B4-BE49-F238E27FC236}">
                <a16:creationId xmlns:a16="http://schemas.microsoft.com/office/drawing/2014/main" id="{4153E0B1-8C44-4B09-9B5A-F83AE80ABDAE}"/>
              </a:ext>
            </a:extLst>
          </p:cNvPr>
          <p:cNvSpPr txBox="1">
            <a:spLocks/>
          </p:cNvSpPr>
          <p:nvPr userDrawn="1"/>
        </p:nvSpPr>
        <p:spPr>
          <a:xfrm>
            <a:off x="-9708" y="6356176"/>
            <a:ext cx="505008" cy="457200"/>
          </a:xfrm>
          <a:prstGeom prst="rect">
            <a:avLst/>
          </a:prstGeom>
          <a:solidFill>
            <a:srgbClr val="E85B22">
              <a:alpha val="80000"/>
            </a:srgbClr>
          </a:solidFill>
        </p:spPr>
        <p:txBody>
          <a:bodyPr bIns="91440" anchor="b" anchorCtr="0">
            <a:normAutofit/>
          </a:bodyPr>
          <a:lstStyle>
            <a:lvl1pPr algn="ctr" rtl="0" eaLnBrk="1" latinLnBrk="0" hangingPunct="1">
              <a:spcBef>
                <a:spcPct val="0"/>
              </a:spcBef>
              <a:buNone/>
              <a:defRPr kumimoji="0" sz="2800" kern="1200">
                <a:solidFill>
                  <a:schemeClr val="bg1"/>
                </a:solidFill>
                <a:latin typeface="Arial" panose="020B0604020202020204" pitchFamily="34" charset="0"/>
                <a:ea typeface="+mj-ea"/>
                <a:cs typeface="Arial" panose="020B0604020202020204" pitchFamily="34" charset="0"/>
              </a:defRPr>
            </a:lvl1pPr>
          </a:lstStyle>
          <a:p>
            <a:fld id="{38200DDA-E8F9-4C26-A0F2-77BA06451EC4}" type="slidenum">
              <a:rPr lang="de-DE" sz="1000" smtClean="0"/>
              <a:pPr/>
              <a:t>‹Nr.›</a:t>
            </a:fld>
            <a:endParaRPr lang="de-DE" sz="1000" dirty="0"/>
          </a:p>
        </p:txBody>
      </p:sp>
      <p:sp>
        <p:nvSpPr>
          <p:cNvPr id="11" name="Datumsplatzhalter 13">
            <a:extLst>
              <a:ext uri="{FF2B5EF4-FFF2-40B4-BE49-F238E27FC236}">
                <a16:creationId xmlns:a16="http://schemas.microsoft.com/office/drawing/2014/main" id="{CAA7AE86-2550-4091-8127-8AEFFDD78FBE}"/>
              </a:ext>
            </a:extLst>
          </p:cNvPr>
          <p:cNvSpPr>
            <a:spLocks noGrp="1"/>
          </p:cNvSpPr>
          <p:nvPr>
            <p:ph type="dt" sz="half" idx="2"/>
          </p:nvPr>
        </p:nvSpPr>
        <p:spPr>
          <a:xfrm>
            <a:off x="6667500" y="6337126"/>
            <a:ext cx="2476500" cy="476250"/>
          </a:xfrm>
          <a:prstGeom prst="rect">
            <a:avLst/>
          </a:prstGeom>
        </p:spPr>
        <p:txBody>
          <a:bodyPr anchor="b" anchorCtr="0"/>
          <a:lstStyle>
            <a:lvl1pPr algn="r" eaLnBrk="1" latinLnBrk="0" hangingPunct="1">
              <a:defRPr kumimoji="0" sz="1000" b="1">
                <a:solidFill>
                  <a:srgbClr val="E85B22"/>
                </a:solidFill>
                <a:latin typeface="Arial" panose="020B0604020202020204" pitchFamily="34" charset="0"/>
                <a:cs typeface="Arial" panose="020B0604020202020204" pitchFamily="34" charset="0"/>
              </a:defRPr>
            </a:lvl1pPr>
          </a:lstStyle>
          <a:p>
            <a:endParaRPr lang="de-DE" dirty="0"/>
          </a:p>
        </p:txBody>
      </p:sp>
      <p:sp>
        <p:nvSpPr>
          <p:cNvPr id="12" name="Fußzeilenplatzhalter 2">
            <a:extLst>
              <a:ext uri="{FF2B5EF4-FFF2-40B4-BE49-F238E27FC236}">
                <a16:creationId xmlns:a16="http://schemas.microsoft.com/office/drawing/2014/main" id="{E6C10F26-1307-424A-B6B4-40890F66FCAD}"/>
              </a:ext>
            </a:extLst>
          </p:cNvPr>
          <p:cNvSpPr>
            <a:spLocks noGrp="1"/>
          </p:cNvSpPr>
          <p:nvPr>
            <p:ph type="ftr" sz="quarter" idx="3"/>
          </p:nvPr>
        </p:nvSpPr>
        <p:spPr>
          <a:xfrm>
            <a:off x="914400" y="6356176"/>
            <a:ext cx="3962400" cy="457200"/>
          </a:xfrm>
          <a:prstGeom prst="rect">
            <a:avLst/>
          </a:prstGeom>
        </p:spPr>
        <p:txBody>
          <a:bodyPr anchor="b" anchorCtr="0"/>
          <a:lstStyle>
            <a:lvl1pPr eaLnBrk="1" latinLnBrk="0" hangingPunct="1">
              <a:defRPr kumimoji="0" sz="1000" b="1">
                <a:solidFill>
                  <a:srgbClr val="E85B22"/>
                </a:solidFill>
                <a:latin typeface="Arial" panose="020B0604020202020204" pitchFamily="34" charset="0"/>
                <a:cs typeface="Arial" panose="020B0604020202020204" pitchFamily="34" charset="0"/>
              </a:defRPr>
            </a:lvl1pPr>
          </a:lstStyle>
          <a:p>
            <a:endParaRPr lang="de-DE" dirty="0"/>
          </a:p>
        </p:txBody>
      </p:sp>
      <p:sp>
        <p:nvSpPr>
          <p:cNvPr id="8" name="Rectangle 7" descr="Doctor">
            <a:extLst>
              <a:ext uri="{FF2B5EF4-FFF2-40B4-BE49-F238E27FC236}">
                <a16:creationId xmlns:a16="http://schemas.microsoft.com/office/drawing/2014/main" id="{10C83F5C-F9C8-4177-9302-927B262C8B98}"/>
              </a:ext>
            </a:extLst>
          </p:cNvPr>
          <p:cNvSpPr/>
          <p:nvPr userDrawn="1"/>
        </p:nvSpPr>
        <p:spPr>
          <a:xfrm>
            <a:off x="1173110" y="2882750"/>
            <a:ext cx="1092500" cy="10925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9" name="Rectangle 8" descr="Users">
            <a:extLst>
              <a:ext uri="{FF2B5EF4-FFF2-40B4-BE49-F238E27FC236}">
                <a16:creationId xmlns:a16="http://schemas.microsoft.com/office/drawing/2014/main" id="{ACC4F5AE-E54D-4665-A3D7-FFDC4CB0C4D6}"/>
              </a:ext>
            </a:extLst>
          </p:cNvPr>
          <p:cNvSpPr/>
          <p:nvPr userDrawn="1"/>
        </p:nvSpPr>
        <p:spPr>
          <a:xfrm>
            <a:off x="4025749" y="2882750"/>
            <a:ext cx="1092500" cy="109250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3" name="Rectangle 12" descr="Workflow">
            <a:extLst>
              <a:ext uri="{FF2B5EF4-FFF2-40B4-BE49-F238E27FC236}">
                <a16:creationId xmlns:a16="http://schemas.microsoft.com/office/drawing/2014/main" id="{2570CCEC-8CC5-43ED-BB01-755B9EF70E2C}"/>
              </a:ext>
            </a:extLst>
          </p:cNvPr>
          <p:cNvSpPr/>
          <p:nvPr userDrawn="1"/>
        </p:nvSpPr>
        <p:spPr>
          <a:xfrm>
            <a:off x="6878389" y="2882750"/>
            <a:ext cx="1092500" cy="109250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4" name="Inhaltsplatzhalter 2">
            <a:extLst>
              <a:ext uri="{FF2B5EF4-FFF2-40B4-BE49-F238E27FC236}">
                <a16:creationId xmlns:a16="http://schemas.microsoft.com/office/drawing/2014/main" id="{76ADD17A-36D4-4221-AB4F-590AA2EC9F6D}"/>
              </a:ext>
            </a:extLst>
          </p:cNvPr>
          <p:cNvSpPr>
            <a:spLocks noGrp="1"/>
          </p:cNvSpPr>
          <p:nvPr>
            <p:ph idx="10" hasCustomPrompt="1"/>
          </p:nvPr>
        </p:nvSpPr>
        <p:spPr>
          <a:xfrm>
            <a:off x="3491879" y="3941577"/>
            <a:ext cx="2160240" cy="1224136"/>
          </a:xfrm>
          <a:noFill/>
          <a:ln>
            <a:noFill/>
          </a:ln>
        </p:spPr>
        <p:txBody>
          <a:bodyPr anchor="ctr">
            <a:normAutofit/>
          </a:bodyPr>
          <a:lstStyle>
            <a:lvl1pPr marL="0" indent="0" algn="ctr">
              <a:buFont typeface="Wingdings" panose="05000000000000000000" pitchFamily="2" charset="2"/>
              <a:buNone/>
              <a:defRPr sz="1600">
                <a:latin typeface="Arial" panose="020B0604020202020204" pitchFamily="34" charset="0"/>
                <a:cs typeface="Arial" panose="020B0604020202020204" pitchFamily="34" charset="0"/>
              </a:defRPr>
            </a:lvl1pPr>
            <a:lvl2pPr marL="320040" indent="0" algn="ctr">
              <a:buFont typeface="Wingdings" panose="05000000000000000000" pitchFamily="2" charset="2"/>
              <a:buNone/>
              <a:defRPr sz="1600">
                <a:latin typeface="Arial" panose="020B0604020202020204" pitchFamily="34" charset="0"/>
                <a:cs typeface="Arial" panose="020B0604020202020204" pitchFamily="34" charset="0"/>
              </a:defRPr>
            </a:lvl2pPr>
            <a:lvl3pPr marL="594360" indent="0" algn="ctr">
              <a:buFont typeface="Wingdings" panose="05000000000000000000" pitchFamily="2" charset="2"/>
              <a:buNone/>
              <a:defRPr sz="1600">
                <a:latin typeface="Arial" panose="020B0604020202020204" pitchFamily="34" charset="0"/>
                <a:cs typeface="Arial" panose="020B0604020202020204" pitchFamily="34" charset="0"/>
              </a:defRPr>
            </a:lvl3pPr>
            <a:lvl4pPr marL="868680" indent="0" algn="ctr">
              <a:buFont typeface="Wingdings" panose="05000000000000000000" pitchFamily="2" charset="2"/>
              <a:buNone/>
              <a:defRPr sz="1600">
                <a:latin typeface="Arial" panose="020B0604020202020204" pitchFamily="34" charset="0"/>
                <a:cs typeface="Arial" panose="020B0604020202020204" pitchFamily="34" charset="0"/>
              </a:defRPr>
            </a:lvl4pPr>
            <a:lvl5pPr marL="1143000" indent="0" algn="ctr">
              <a:buFont typeface="Wingdings" panose="05000000000000000000" pitchFamily="2" charset="2"/>
              <a:buNone/>
              <a:defRPr sz="1600">
                <a:latin typeface="Arial" panose="020B0604020202020204" pitchFamily="34" charset="0"/>
                <a:cs typeface="Arial" panose="020B0604020202020204" pitchFamily="34" charset="0"/>
              </a:defRPr>
            </a:lvl5pPr>
          </a:lstStyle>
          <a:p>
            <a:pPr lvl="0"/>
            <a:r>
              <a:rPr lang="de-DE" dirty="0"/>
              <a:t>Mastertextformat bearbeiten</a:t>
            </a:r>
          </a:p>
        </p:txBody>
      </p:sp>
      <p:sp>
        <p:nvSpPr>
          <p:cNvPr id="15" name="Inhaltsplatzhalter 2">
            <a:extLst>
              <a:ext uri="{FF2B5EF4-FFF2-40B4-BE49-F238E27FC236}">
                <a16:creationId xmlns:a16="http://schemas.microsoft.com/office/drawing/2014/main" id="{98B577BA-6EF7-4D9D-A60D-69E7ECB9B7BB}"/>
              </a:ext>
            </a:extLst>
          </p:cNvPr>
          <p:cNvSpPr>
            <a:spLocks noGrp="1"/>
          </p:cNvSpPr>
          <p:nvPr>
            <p:ph idx="11" hasCustomPrompt="1"/>
          </p:nvPr>
        </p:nvSpPr>
        <p:spPr>
          <a:xfrm>
            <a:off x="6344518" y="3941577"/>
            <a:ext cx="2160240" cy="1224136"/>
          </a:xfrm>
          <a:noFill/>
          <a:ln>
            <a:noFill/>
          </a:ln>
        </p:spPr>
        <p:txBody>
          <a:bodyPr anchor="ctr">
            <a:normAutofit/>
          </a:bodyPr>
          <a:lstStyle>
            <a:lvl1pPr marL="0" indent="0" algn="ctr">
              <a:buFont typeface="Wingdings" panose="05000000000000000000" pitchFamily="2" charset="2"/>
              <a:buNone/>
              <a:defRPr sz="1600">
                <a:latin typeface="Arial" panose="020B0604020202020204" pitchFamily="34" charset="0"/>
                <a:cs typeface="Arial" panose="020B0604020202020204" pitchFamily="34" charset="0"/>
              </a:defRPr>
            </a:lvl1pPr>
            <a:lvl2pPr marL="320040" indent="0" algn="ctr">
              <a:buFont typeface="Wingdings" panose="05000000000000000000" pitchFamily="2" charset="2"/>
              <a:buNone/>
              <a:defRPr sz="1600">
                <a:latin typeface="Arial" panose="020B0604020202020204" pitchFamily="34" charset="0"/>
                <a:cs typeface="Arial" panose="020B0604020202020204" pitchFamily="34" charset="0"/>
              </a:defRPr>
            </a:lvl2pPr>
            <a:lvl3pPr marL="594360" indent="0" algn="ctr">
              <a:buFont typeface="Wingdings" panose="05000000000000000000" pitchFamily="2" charset="2"/>
              <a:buNone/>
              <a:defRPr sz="1600">
                <a:latin typeface="Arial" panose="020B0604020202020204" pitchFamily="34" charset="0"/>
                <a:cs typeface="Arial" panose="020B0604020202020204" pitchFamily="34" charset="0"/>
              </a:defRPr>
            </a:lvl3pPr>
            <a:lvl4pPr marL="868680" indent="0" algn="ctr">
              <a:buFont typeface="Wingdings" panose="05000000000000000000" pitchFamily="2" charset="2"/>
              <a:buNone/>
              <a:defRPr sz="1600">
                <a:latin typeface="Arial" panose="020B0604020202020204" pitchFamily="34" charset="0"/>
                <a:cs typeface="Arial" panose="020B0604020202020204" pitchFamily="34" charset="0"/>
              </a:defRPr>
            </a:lvl4pPr>
            <a:lvl5pPr marL="1143000" indent="0" algn="ctr">
              <a:buFont typeface="Wingdings" panose="05000000000000000000" pitchFamily="2" charset="2"/>
              <a:buNone/>
              <a:defRPr sz="1600">
                <a:latin typeface="Arial" panose="020B0604020202020204" pitchFamily="34" charset="0"/>
                <a:cs typeface="Arial" panose="020B0604020202020204" pitchFamily="34" charset="0"/>
              </a:defRPr>
            </a:lvl5pPr>
          </a:lstStyle>
          <a:p>
            <a:pPr lvl="0"/>
            <a:r>
              <a:rPr lang="de-DE" dirty="0"/>
              <a:t>Mastertextformat bearbeiten</a:t>
            </a:r>
          </a:p>
        </p:txBody>
      </p:sp>
    </p:spTree>
    <p:extLst>
      <p:ext uri="{BB962C8B-B14F-4D97-AF65-F5344CB8AC3E}">
        <p14:creationId xmlns:p14="http://schemas.microsoft.com/office/powerpoint/2010/main" val="932829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el und Inhalt">
    <p:spTree>
      <p:nvGrpSpPr>
        <p:cNvPr id="1" name=""/>
        <p:cNvGrpSpPr/>
        <p:nvPr/>
      </p:nvGrpSpPr>
      <p:grpSpPr>
        <a:xfrm>
          <a:off x="0" y="0"/>
          <a:ext cx="0" cy="0"/>
          <a:chOff x="0" y="0"/>
          <a:chExt cx="0" cy="0"/>
        </a:xfrm>
      </p:grpSpPr>
      <p:pic>
        <p:nvPicPr>
          <p:cNvPr id="4" name="Grafik 6">
            <a:extLst>
              <a:ext uri="{FF2B5EF4-FFF2-40B4-BE49-F238E27FC236}">
                <a16:creationId xmlns:a16="http://schemas.microsoft.com/office/drawing/2014/main" id="{3AA3E0B1-0C36-4B3B-964F-77F177AA738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24950"/>
          <a:stretch>
            <a:fillRect/>
          </a:stretch>
        </p:blipFill>
        <p:spPr bwMode="auto">
          <a:xfrm>
            <a:off x="-16625" y="0"/>
            <a:ext cx="9160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hasCustomPrompt="1"/>
          </p:nvPr>
        </p:nvSpPr>
        <p:spPr>
          <a:xfrm>
            <a:off x="0" y="365125"/>
            <a:ext cx="9144000" cy="1325563"/>
          </a:xfrm>
          <a:prstGeom prst="rect">
            <a:avLst/>
          </a:prstGeom>
          <a:solidFill>
            <a:srgbClr val="E85B22">
              <a:alpha val="80000"/>
            </a:srgbClr>
          </a:solidFill>
        </p:spPr>
        <p:txBody>
          <a:bodyPr anchor="ctr">
            <a:normAutofit/>
          </a:bodyPr>
          <a:lstStyle>
            <a:lvl1pPr algn="ctr">
              <a:defRPr sz="2800">
                <a:solidFill>
                  <a:schemeClr val="bg1"/>
                </a:solidFill>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p:cNvSpPr>
            <a:spLocks noGrp="1"/>
          </p:cNvSpPr>
          <p:nvPr>
            <p:ph idx="1" hasCustomPrompt="1"/>
          </p:nvPr>
        </p:nvSpPr>
        <p:spPr>
          <a:xfrm>
            <a:off x="1815480" y="4149080"/>
            <a:ext cx="2160240" cy="1224136"/>
          </a:xfrm>
          <a:noFill/>
          <a:ln>
            <a:noFill/>
          </a:ln>
        </p:spPr>
        <p:txBody>
          <a:bodyPr anchor="ctr">
            <a:normAutofit/>
          </a:bodyPr>
          <a:lstStyle>
            <a:lvl1pPr marL="0" indent="0" algn="ctr">
              <a:buFont typeface="Wingdings" panose="05000000000000000000" pitchFamily="2" charset="2"/>
              <a:buNone/>
              <a:defRPr sz="1600">
                <a:latin typeface="Arial" panose="020B0604020202020204" pitchFamily="34" charset="0"/>
                <a:cs typeface="Arial" panose="020B0604020202020204" pitchFamily="34" charset="0"/>
              </a:defRPr>
            </a:lvl1pPr>
            <a:lvl2pPr marL="320040" indent="0" algn="ctr">
              <a:buFont typeface="Wingdings" panose="05000000000000000000" pitchFamily="2" charset="2"/>
              <a:buNone/>
              <a:defRPr sz="1600">
                <a:latin typeface="Arial" panose="020B0604020202020204" pitchFamily="34" charset="0"/>
                <a:cs typeface="Arial" panose="020B0604020202020204" pitchFamily="34" charset="0"/>
              </a:defRPr>
            </a:lvl2pPr>
            <a:lvl3pPr marL="594360" indent="0" algn="ctr">
              <a:buFont typeface="Wingdings" panose="05000000000000000000" pitchFamily="2" charset="2"/>
              <a:buNone/>
              <a:defRPr sz="1600">
                <a:latin typeface="Arial" panose="020B0604020202020204" pitchFamily="34" charset="0"/>
                <a:cs typeface="Arial" panose="020B0604020202020204" pitchFamily="34" charset="0"/>
              </a:defRPr>
            </a:lvl3pPr>
            <a:lvl4pPr marL="868680" indent="0" algn="ctr">
              <a:buFont typeface="Wingdings" panose="05000000000000000000" pitchFamily="2" charset="2"/>
              <a:buNone/>
              <a:defRPr sz="1600">
                <a:latin typeface="Arial" panose="020B0604020202020204" pitchFamily="34" charset="0"/>
                <a:cs typeface="Arial" panose="020B0604020202020204" pitchFamily="34" charset="0"/>
              </a:defRPr>
            </a:lvl4pPr>
            <a:lvl5pPr marL="1143000" indent="0" algn="ctr">
              <a:buFont typeface="Wingdings" panose="05000000000000000000" pitchFamily="2" charset="2"/>
              <a:buNone/>
              <a:defRPr sz="1600">
                <a:latin typeface="Arial" panose="020B0604020202020204" pitchFamily="34" charset="0"/>
                <a:cs typeface="Arial" panose="020B0604020202020204" pitchFamily="34" charset="0"/>
              </a:defRPr>
            </a:lvl5pPr>
          </a:lstStyle>
          <a:p>
            <a:pPr lvl="0"/>
            <a:r>
              <a:rPr lang="de-DE" dirty="0"/>
              <a:t>Mastertextformat bearbeiten</a:t>
            </a:r>
          </a:p>
        </p:txBody>
      </p:sp>
      <p:sp>
        <p:nvSpPr>
          <p:cNvPr id="10" name="Titel 1">
            <a:extLst>
              <a:ext uri="{FF2B5EF4-FFF2-40B4-BE49-F238E27FC236}">
                <a16:creationId xmlns:a16="http://schemas.microsoft.com/office/drawing/2014/main" id="{4153E0B1-8C44-4B09-9B5A-F83AE80ABDAE}"/>
              </a:ext>
            </a:extLst>
          </p:cNvPr>
          <p:cNvSpPr txBox="1">
            <a:spLocks/>
          </p:cNvSpPr>
          <p:nvPr userDrawn="1"/>
        </p:nvSpPr>
        <p:spPr>
          <a:xfrm>
            <a:off x="-9708" y="6356176"/>
            <a:ext cx="505008" cy="457200"/>
          </a:xfrm>
          <a:prstGeom prst="rect">
            <a:avLst/>
          </a:prstGeom>
          <a:solidFill>
            <a:srgbClr val="E85B22">
              <a:alpha val="80000"/>
            </a:srgbClr>
          </a:solidFill>
        </p:spPr>
        <p:txBody>
          <a:bodyPr bIns="91440" anchor="b" anchorCtr="0">
            <a:normAutofit/>
          </a:bodyPr>
          <a:lstStyle>
            <a:lvl1pPr algn="ctr" rtl="0" eaLnBrk="1" latinLnBrk="0" hangingPunct="1">
              <a:spcBef>
                <a:spcPct val="0"/>
              </a:spcBef>
              <a:buNone/>
              <a:defRPr kumimoji="0" sz="2800" kern="1200">
                <a:solidFill>
                  <a:schemeClr val="bg1"/>
                </a:solidFill>
                <a:latin typeface="Arial" panose="020B0604020202020204" pitchFamily="34" charset="0"/>
                <a:ea typeface="+mj-ea"/>
                <a:cs typeface="Arial" panose="020B0604020202020204" pitchFamily="34" charset="0"/>
              </a:defRPr>
            </a:lvl1pPr>
          </a:lstStyle>
          <a:p>
            <a:fld id="{38200DDA-E8F9-4C26-A0F2-77BA06451EC4}" type="slidenum">
              <a:rPr lang="de-DE" sz="1000" smtClean="0"/>
              <a:pPr/>
              <a:t>‹Nr.›</a:t>
            </a:fld>
            <a:endParaRPr lang="de-DE" sz="1000" dirty="0"/>
          </a:p>
        </p:txBody>
      </p:sp>
      <p:sp>
        <p:nvSpPr>
          <p:cNvPr id="11" name="Datumsplatzhalter 13">
            <a:extLst>
              <a:ext uri="{FF2B5EF4-FFF2-40B4-BE49-F238E27FC236}">
                <a16:creationId xmlns:a16="http://schemas.microsoft.com/office/drawing/2014/main" id="{CAA7AE86-2550-4091-8127-8AEFFDD78FBE}"/>
              </a:ext>
            </a:extLst>
          </p:cNvPr>
          <p:cNvSpPr>
            <a:spLocks noGrp="1"/>
          </p:cNvSpPr>
          <p:nvPr>
            <p:ph type="dt" sz="half" idx="2"/>
          </p:nvPr>
        </p:nvSpPr>
        <p:spPr>
          <a:xfrm>
            <a:off x="6667500" y="6337126"/>
            <a:ext cx="2476500" cy="476250"/>
          </a:xfrm>
          <a:prstGeom prst="rect">
            <a:avLst/>
          </a:prstGeom>
        </p:spPr>
        <p:txBody>
          <a:bodyPr anchor="b" anchorCtr="0"/>
          <a:lstStyle>
            <a:lvl1pPr algn="r" eaLnBrk="1" latinLnBrk="0" hangingPunct="1">
              <a:defRPr kumimoji="0" sz="1000" b="1">
                <a:solidFill>
                  <a:srgbClr val="E85B22"/>
                </a:solidFill>
                <a:latin typeface="Arial" panose="020B0604020202020204" pitchFamily="34" charset="0"/>
                <a:cs typeface="Arial" panose="020B0604020202020204" pitchFamily="34" charset="0"/>
              </a:defRPr>
            </a:lvl1pPr>
          </a:lstStyle>
          <a:p>
            <a:endParaRPr lang="de-DE" dirty="0"/>
          </a:p>
        </p:txBody>
      </p:sp>
      <p:sp>
        <p:nvSpPr>
          <p:cNvPr id="12" name="Fußzeilenplatzhalter 2">
            <a:extLst>
              <a:ext uri="{FF2B5EF4-FFF2-40B4-BE49-F238E27FC236}">
                <a16:creationId xmlns:a16="http://schemas.microsoft.com/office/drawing/2014/main" id="{E6C10F26-1307-424A-B6B4-40890F66FCAD}"/>
              </a:ext>
            </a:extLst>
          </p:cNvPr>
          <p:cNvSpPr>
            <a:spLocks noGrp="1"/>
          </p:cNvSpPr>
          <p:nvPr>
            <p:ph type="ftr" sz="quarter" idx="3"/>
          </p:nvPr>
        </p:nvSpPr>
        <p:spPr>
          <a:xfrm>
            <a:off x="914400" y="6356176"/>
            <a:ext cx="3962400" cy="457200"/>
          </a:xfrm>
          <a:prstGeom prst="rect">
            <a:avLst/>
          </a:prstGeom>
        </p:spPr>
        <p:txBody>
          <a:bodyPr anchor="b" anchorCtr="0"/>
          <a:lstStyle>
            <a:lvl1pPr eaLnBrk="1" latinLnBrk="0" hangingPunct="1">
              <a:defRPr kumimoji="0" sz="1000" b="1">
                <a:solidFill>
                  <a:srgbClr val="E85B22"/>
                </a:solidFill>
                <a:latin typeface="Arial" panose="020B0604020202020204" pitchFamily="34" charset="0"/>
                <a:cs typeface="Arial" panose="020B0604020202020204" pitchFamily="34" charset="0"/>
              </a:defRPr>
            </a:lvl1pPr>
          </a:lstStyle>
          <a:p>
            <a:endParaRPr lang="de-DE" dirty="0"/>
          </a:p>
        </p:txBody>
      </p:sp>
      <p:sp>
        <p:nvSpPr>
          <p:cNvPr id="15" name="Inhaltsplatzhalter 2">
            <a:extLst>
              <a:ext uri="{FF2B5EF4-FFF2-40B4-BE49-F238E27FC236}">
                <a16:creationId xmlns:a16="http://schemas.microsoft.com/office/drawing/2014/main" id="{98B577BA-6EF7-4D9D-A60D-69E7ECB9B7BB}"/>
              </a:ext>
            </a:extLst>
          </p:cNvPr>
          <p:cNvSpPr>
            <a:spLocks noGrp="1"/>
          </p:cNvSpPr>
          <p:nvPr>
            <p:ph idx="11" hasCustomPrompt="1"/>
          </p:nvPr>
        </p:nvSpPr>
        <p:spPr>
          <a:xfrm>
            <a:off x="5264398" y="4149080"/>
            <a:ext cx="2160240" cy="1224136"/>
          </a:xfrm>
          <a:noFill/>
          <a:ln>
            <a:noFill/>
          </a:ln>
        </p:spPr>
        <p:txBody>
          <a:bodyPr anchor="ctr">
            <a:normAutofit/>
          </a:bodyPr>
          <a:lstStyle>
            <a:lvl1pPr marL="0" indent="0" algn="ctr">
              <a:buFont typeface="Wingdings" panose="05000000000000000000" pitchFamily="2" charset="2"/>
              <a:buNone/>
              <a:defRPr sz="1600">
                <a:latin typeface="Arial" panose="020B0604020202020204" pitchFamily="34" charset="0"/>
                <a:cs typeface="Arial" panose="020B0604020202020204" pitchFamily="34" charset="0"/>
              </a:defRPr>
            </a:lvl1pPr>
            <a:lvl2pPr marL="320040" indent="0" algn="ctr">
              <a:buFont typeface="Wingdings" panose="05000000000000000000" pitchFamily="2" charset="2"/>
              <a:buNone/>
              <a:defRPr sz="1600">
                <a:latin typeface="Arial" panose="020B0604020202020204" pitchFamily="34" charset="0"/>
                <a:cs typeface="Arial" panose="020B0604020202020204" pitchFamily="34" charset="0"/>
              </a:defRPr>
            </a:lvl2pPr>
            <a:lvl3pPr marL="594360" indent="0" algn="ctr">
              <a:buFont typeface="Wingdings" panose="05000000000000000000" pitchFamily="2" charset="2"/>
              <a:buNone/>
              <a:defRPr sz="1600">
                <a:latin typeface="Arial" panose="020B0604020202020204" pitchFamily="34" charset="0"/>
                <a:cs typeface="Arial" panose="020B0604020202020204" pitchFamily="34" charset="0"/>
              </a:defRPr>
            </a:lvl3pPr>
            <a:lvl4pPr marL="868680" indent="0" algn="ctr">
              <a:buFont typeface="Wingdings" panose="05000000000000000000" pitchFamily="2" charset="2"/>
              <a:buNone/>
              <a:defRPr sz="1600">
                <a:latin typeface="Arial" panose="020B0604020202020204" pitchFamily="34" charset="0"/>
                <a:cs typeface="Arial" panose="020B0604020202020204" pitchFamily="34" charset="0"/>
              </a:defRPr>
            </a:lvl4pPr>
            <a:lvl5pPr marL="1143000" indent="0" algn="ctr">
              <a:buFont typeface="Wingdings" panose="05000000000000000000" pitchFamily="2" charset="2"/>
              <a:buNone/>
              <a:defRPr sz="1600">
                <a:latin typeface="Arial" panose="020B0604020202020204" pitchFamily="34" charset="0"/>
                <a:cs typeface="Arial" panose="020B0604020202020204" pitchFamily="34" charset="0"/>
              </a:defRPr>
            </a:lvl5pPr>
          </a:lstStyle>
          <a:p>
            <a:pPr lvl="0"/>
            <a:r>
              <a:rPr lang="de-DE" dirty="0"/>
              <a:t>Mastertextformat bearbeiten</a:t>
            </a:r>
          </a:p>
        </p:txBody>
      </p:sp>
      <p:sp>
        <p:nvSpPr>
          <p:cNvPr id="16" name="Rectangle 15" descr="Checkmark">
            <a:extLst>
              <a:ext uri="{FF2B5EF4-FFF2-40B4-BE49-F238E27FC236}">
                <a16:creationId xmlns:a16="http://schemas.microsoft.com/office/drawing/2014/main" id="{AC1B73A9-792A-4535-A17B-8EB0483B0A78}"/>
              </a:ext>
            </a:extLst>
          </p:cNvPr>
          <p:cNvSpPr/>
          <p:nvPr userDrawn="1"/>
        </p:nvSpPr>
        <p:spPr>
          <a:xfrm>
            <a:off x="2212690" y="2673648"/>
            <a:ext cx="1365820" cy="136582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7" name="Rectangle 16" descr="Pencil">
            <a:extLst>
              <a:ext uri="{FF2B5EF4-FFF2-40B4-BE49-F238E27FC236}">
                <a16:creationId xmlns:a16="http://schemas.microsoft.com/office/drawing/2014/main" id="{2585CA7D-B449-4929-AED5-F28DA9B74F47}"/>
              </a:ext>
            </a:extLst>
          </p:cNvPr>
          <p:cNvSpPr/>
          <p:nvPr userDrawn="1"/>
        </p:nvSpPr>
        <p:spPr>
          <a:xfrm>
            <a:off x="5661608" y="2503749"/>
            <a:ext cx="1365820" cy="136582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270526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pic>
        <p:nvPicPr>
          <p:cNvPr id="4" name="Grafik 6">
            <a:extLst>
              <a:ext uri="{FF2B5EF4-FFF2-40B4-BE49-F238E27FC236}">
                <a16:creationId xmlns:a16="http://schemas.microsoft.com/office/drawing/2014/main" id="{1D5F467A-236E-40C6-93C1-8B39E0D62D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556" r="5722"/>
          <a:stretch>
            <a:fillRect/>
          </a:stretch>
        </p:blipFill>
        <p:spPr bwMode="auto">
          <a:xfrm>
            <a:off x="-17139" y="0"/>
            <a:ext cx="916114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el 1"/>
          <p:cNvSpPr>
            <a:spLocks noGrp="1"/>
          </p:cNvSpPr>
          <p:nvPr>
            <p:ph type="title"/>
          </p:nvPr>
        </p:nvSpPr>
        <p:spPr>
          <a:xfrm>
            <a:off x="-17140" y="1844824"/>
            <a:ext cx="9144000" cy="3168352"/>
          </a:xfrm>
          <a:prstGeom prst="rect">
            <a:avLst/>
          </a:prstGeom>
          <a:solidFill>
            <a:srgbClr val="E85B22">
              <a:alpha val="80000"/>
            </a:srgbClr>
          </a:solidFill>
          <a:ln>
            <a:noFill/>
          </a:ln>
        </p:spPr>
        <p:txBody>
          <a:bodyPr>
            <a:normAutofit/>
          </a:bodyPr>
          <a:lstStyle>
            <a:lvl1pPr algn="ctr">
              <a:defRPr sz="2600">
                <a:solidFill>
                  <a:schemeClr val="bg1"/>
                </a:solidFill>
                <a:latin typeface="Arial" panose="020B0604020202020204" pitchFamily="34" charset="0"/>
                <a:cs typeface="Arial" panose="020B0604020202020204" pitchFamily="34" charset="0"/>
              </a:defRPr>
            </a:lvl1pPr>
          </a:lstStyle>
          <a:p>
            <a:pPr lvl="0"/>
            <a:r>
              <a:rPr lang="en-US"/>
              <a:t>Click to edit Master title style</a:t>
            </a:r>
            <a:endParaRPr lang="de-DE" dirty="0"/>
          </a:p>
        </p:txBody>
      </p:sp>
      <p:sp>
        <p:nvSpPr>
          <p:cNvPr id="6" name="Inhaltsplatzhalter 2"/>
          <p:cNvSpPr>
            <a:spLocks noGrp="1"/>
          </p:cNvSpPr>
          <p:nvPr>
            <p:ph idx="1"/>
          </p:nvPr>
        </p:nvSpPr>
        <p:spPr>
          <a:xfrm>
            <a:off x="2771800" y="692696"/>
            <a:ext cx="6372200" cy="1296144"/>
          </a:xfrm>
          <a:solidFill>
            <a:schemeClr val="bg1">
              <a:alpha val="80000"/>
            </a:schemeClr>
          </a:solidFill>
          <a:ln w="12700">
            <a:solidFill>
              <a:schemeClr val="tx1"/>
            </a:solidFill>
          </a:ln>
        </p:spPr>
        <p:txBody>
          <a:bodyPr anchor="ctr">
            <a:normAutofit/>
          </a:bodyPr>
          <a:lstStyle>
            <a:lvl1pPr marL="0" indent="0" algn="l">
              <a:buNone/>
              <a:defRPr sz="2800" b="1">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itel 1">
            <a:extLst>
              <a:ext uri="{FF2B5EF4-FFF2-40B4-BE49-F238E27FC236}">
                <a16:creationId xmlns:a16="http://schemas.microsoft.com/office/drawing/2014/main" id="{16599599-4826-46E3-8EBB-617B71DF31F1}"/>
              </a:ext>
            </a:extLst>
          </p:cNvPr>
          <p:cNvSpPr txBox="1">
            <a:spLocks/>
          </p:cNvSpPr>
          <p:nvPr userDrawn="1"/>
        </p:nvSpPr>
        <p:spPr>
          <a:xfrm>
            <a:off x="-17140" y="6356176"/>
            <a:ext cx="512440" cy="457200"/>
          </a:xfrm>
          <a:prstGeom prst="rect">
            <a:avLst/>
          </a:prstGeom>
          <a:solidFill>
            <a:srgbClr val="E85B22">
              <a:alpha val="80000"/>
            </a:srgbClr>
          </a:solidFill>
        </p:spPr>
        <p:txBody>
          <a:bodyPr bIns="91440" anchor="b" anchorCtr="0">
            <a:normAutofit/>
          </a:bodyPr>
          <a:lstStyle>
            <a:lvl1pPr algn="ctr" rtl="0" eaLnBrk="1" latinLnBrk="0" hangingPunct="1">
              <a:spcBef>
                <a:spcPct val="0"/>
              </a:spcBef>
              <a:buNone/>
              <a:defRPr kumimoji="0" sz="2800" kern="1200">
                <a:solidFill>
                  <a:schemeClr val="bg1"/>
                </a:solidFill>
                <a:latin typeface="Arial" panose="020B0604020202020204" pitchFamily="34" charset="0"/>
                <a:ea typeface="+mj-ea"/>
                <a:cs typeface="Arial" panose="020B0604020202020204" pitchFamily="34" charset="0"/>
              </a:defRPr>
            </a:lvl1pPr>
          </a:lstStyle>
          <a:p>
            <a:fld id="{38200DDA-E8F9-4C26-A0F2-77BA06451EC4}" type="slidenum">
              <a:rPr lang="de-DE" sz="1000" smtClean="0"/>
              <a:pPr/>
              <a:t>‹Nr.›</a:t>
            </a:fld>
            <a:endParaRPr lang="de-DE" sz="1000" dirty="0"/>
          </a:p>
        </p:txBody>
      </p:sp>
    </p:spTree>
    <p:extLst>
      <p:ext uri="{BB962C8B-B14F-4D97-AF65-F5344CB8AC3E}">
        <p14:creationId xmlns:p14="http://schemas.microsoft.com/office/powerpoint/2010/main" val="2400410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pic>
        <p:nvPicPr>
          <p:cNvPr id="4" name="Grafik 6">
            <a:extLst>
              <a:ext uri="{FF2B5EF4-FFF2-40B4-BE49-F238E27FC236}">
                <a16:creationId xmlns:a16="http://schemas.microsoft.com/office/drawing/2014/main" id="{3AA3E0B1-0C36-4B3B-964F-77F177AA738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24950"/>
          <a:stretch>
            <a:fillRect/>
          </a:stretch>
        </p:blipFill>
        <p:spPr bwMode="auto">
          <a:xfrm>
            <a:off x="-16625" y="0"/>
            <a:ext cx="9160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erson smiling for the camera&#10;&#10;Description automatically generated">
            <a:extLst>
              <a:ext uri="{FF2B5EF4-FFF2-40B4-BE49-F238E27FC236}">
                <a16:creationId xmlns:a16="http://schemas.microsoft.com/office/drawing/2014/main" id="{6AB2CBAF-2478-482F-AFEA-551490DED5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93642" y="3511426"/>
            <a:ext cx="1345169" cy="2017753"/>
          </a:xfrm>
          <a:prstGeom prst="rect">
            <a:avLst/>
          </a:prstGeom>
        </p:spPr>
      </p:pic>
      <p:pic>
        <p:nvPicPr>
          <p:cNvPr id="23" name="Picture 22" descr="A person sitting at a table using a computer&#10;&#10;Description automatically generated">
            <a:extLst>
              <a:ext uri="{FF2B5EF4-FFF2-40B4-BE49-F238E27FC236}">
                <a16:creationId xmlns:a16="http://schemas.microsoft.com/office/drawing/2014/main" id="{092B72C0-4105-4334-BBFD-342FC236B65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8194" r="5178" b="14730"/>
          <a:stretch/>
        </p:blipFill>
        <p:spPr>
          <a:xfrm>
            <a:off x="6212745" y="1168207"/>
            <a:ext cx="1829486" cy="2340000"/>
          </a:xfrm>
          <a:prstGeom prst="rect">
            <a:avLst/>
          </a:prstGeom>
        </p:spPr>
      </p:pic>
      <p:pic>
        <p:nvPicPr>
          <p:cNvPr id="13" name="Picture 12" descr="A person posing for the camera&#10;&#10;Description automatically generated">
            <a:extLst>
              <a:ext uri="{FF2B5EF4-FFF2-40B4-BE49-F238E27FC236}">
                <a16:creationId xmlns:a16="http://schemas.microsoft.com/office/drawing/2014/main" id="{684D1FB9-4D07-4592-B85F-DA4B17814E3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74160" y="1167921"/>
            <a:ext cx="1560000" cy="2340000"/>
          </a:xfrm>
          <a:prstGeom prst="rect">
            <a:avLst/>
          </a:prstGeom>
        </p:spPr>
      </p:pic>
      <p:pic>
        <p:nvPicPr>
          <p:cNvPr id="19" name="Picture 18" descr="A person wearing a suit and tie&#10;&#10;Description automatically generated">
            <a:extLst>
              <a:ext uri="{FF2B5EF4-FFF2-40B4-BE49-F238E27FC236}">
                <a16:creationId xmlns:a16="http://schemas.microsoft.com/office/drawing/2014/main" id="{D1D79D14-3E1F-47F4-8642-53815B4FF40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624003" y="1167921"/>
            <a:ext cx="1560000" cy="2340000"/>
          </a:xfrm>
          <a:prstGeom prst="rect">
            <a:avLst/>
          </a:prstGeom>
        </p:spPr>
      </p:pic>
      <p:pic>
        <p:nvPicPr>
          <p:cNvPr id="8" name="Picture 7" descr="A person wearing a suit and tie&#10;&#10;Description automatically generated">
            <a:extLst>
              <a:ext uri="{FF2B5EF4-FFF2-40B4-BE49-F238E27FC236}">
                <a16:creationId xmlns:a16="http://schemas.microsoft.com/office/drawing/2014/main" id="{758C3501-879D-4655-8FBA-74FEFE258D2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313794" y="1167921"/>
            <a:ext cx="1560000" cy="2340000"/>
          </a:xfrm>
          <a:prstGeom prst="rect">
            <a:avLst/>
          </a:prstGeom>
        </p:spPr>
      </p:pic>
      <p:pic>
        <p:nvPicPr>
          <p:cNvPr id="6" name="Picture 5" descr="A person wearing a suit and tie smiling at the camera&#10;&#10;Description automatically generated">
            <a:extLst>
              <a:ext uri="{FF2B5EF4-FFF2-40B4-BE49-F238E27FC236}">
                <a16:creationId xmlns:a16="http://schemas.microsoft.com/office/drawing/2014/main" id="{CE9BB2BC-3936-4BBA-A23F-8CFC5B080A38}"/>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15921"/>
          <a:stretch/>
        </p:blipFill>
        <p:spPr>
          <a:xfrm>
            <a:off x="1073848" y="1167921"/>
            <a:ext cx="1311622" cy="2340000"/>
          </a:xfrm>
          <a:prstGeom prst="rect">
            <a:avLst/>
          </a:prstGeom>
        </p:spPr>
      </p:pic>
      <p:sp>
        <p:nvSpPr>
          <p:cNvPr id="25" name="Rechteck 8">
            <a:extLst>
              <a:ext uri="{FF2B5EF4-FFF2-40B4-BE49-F238E27FC236}">
                <a16:creationId xmlns:a16="http://schemas.microsoft.com/office/drawing/2014/main" id="{E84AC294-6B6F-49A1-AE8B-336ABD0BF75C}"/>
              </a:ext>
            </a:extLst>
          </p:cNvPr>
          <p:cNvSpPr/>
          <p:nvPr userDrawn="1"/>
        </p:nvSpPr>
        <p:spPr>
          <a:xfrm>
            <a:off x="0" y="-26988"/>
            <a:ext cx="9144000" cy="1196976"/>
          </a:xfrm>
          <a:prstGeom prst="rect">
            <a:avLst/>
          </a:prstGeom>
          <a:solidFill>
            <a:srgbClr val="E85B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pic>
        <p:nvPicPr>
          <p:cNvPr id="17" name="Picture 16" descr="A person wearing a suit and tie&#10;&#10;Description automatically generated">
            <a:extLst>
              <a:ext uri="{FF2B5EF4-FFF2-40B4-BE49-F238E27FC236}">
                <a16:creationId xmlns:a16="http://schemas.microsoft.com/office/drawing/2014/main" id="{AD395970-D199-4C01-AE56-E09885807527}"/>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a:stretch/>
        </p:blipFill>
        <p:spPr>
          <a:xfrm>
            <a:off x="4148999" y="3512660"/>
            <a:ext cx="1345169" cy="2017754"/>
          </a:xfrm>
          <a:prstGeom prst="rect">
            <a:avLst/>
          </a:prstGeom>
        </p:spPr>
      </p:pic>
      <p:pic>
        <p:nvPicPr>
          <p:cNvPr id="3" name="Picture 2" descr="A person wearing glasses and smiling at the camera&#10;&#10;Description automatically generated">
            <a:extLst>
              <a:ext uri="{FF2B5EF4-FFF2-40B4-BE49-F238E27FC236}">
                <a16:creationId xmlns:a16="http://schemas.microsoft.com/office/drawing/2014/main" id="{69638F39-5590-47CD-9993-B0365F098A0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056939" y="3511331"/>
            <a:ext cx="1345296" cy="2017944"/>
          </a:xfrm>
          <a:prstGeom prst="rect">
            <a:avLst/>
          </a:prstGeom>
        </p:spPr>
      </p:pic>
      <p:pic>
        <p:nvPicPr>
          <p:cNvPr id="15" name="Picture 14" descr="A person wearing glasses and smiling at the camera&#10;&#10;Description automatically generated">
            <a:extLst>
              <a:ext uri="{FF2B5EF4-FFF2-40B4-BE49-F238E27FC236}">
                <a16:creationId xmlns:a16="http://schemas.microsoft.com/office/drawing/2014/main" id="{3084B7EC-041F-4578-A911-5CD2E41D1606}"/>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123728" y="3513105"/>
            <a:ext cx="1360962" cy="2041443"/>
          </a:xfrm>
          <a:prstGeom prst="rect">
            <a:avLst/>
          </a:prstGeom>
        </p:spPr>
      </p:pic>
      <p:sp>
        <p:nvSpPr>
          <p:cNvPr id="32" name="TextBox 31">
            <a:extLst>
              <a:ext uri="{FF2B5EF4-FFF2-40B4-BE49-F238E27FC236}">
                <a16:creationId xmlns:a16="http://schemas.microsoft.com/office/drawing/2014/main" id="{F4A36C8E-4476-4757-9191-AC63726B8AE4}"/>
              </a:ext>
            </a:extLst>
          </p:cNvPr>
          <p:cNvSpPr txBox="1"/>
          <p:nvPr userDrawn="1"/>
        </p:nvSpPr>
        <p:spPr>
          <a:xfrm>
            <a:off x="-21886" y="5535598"/>
            <a:ext cx="4283545" cy="1323439"/>
          </a:xfrm>
          <a:prstGeom prst="rect">
            <a:avLst/>
          </a:prstGeom>
          <a:solidFill>
            <a:schemeClr val="bg1"/>
          </a:solidFill>
        </p:spPr>
        <p:txBody>
          <a:bodyPr wrap="none" rtlCol="0">
            <a:spAutoFit/>
          </a:bodyPr>
          <a:lstStyle/>
          <a:p>
            <a:pPr lvl="0"/>
            <a:endParaRPr lang="de-DE" sz="1000" b="1" dirty="0">
              <a:solidFill>
                <a:srgbClr val="E85B22"/>
              </a:solidFill>
              <a:latin typeface="Arial" panose="020B0604020202020204" pitchFamily="34" charset="0"/>
              <a:cs typeface="Arial" panose="020B0604020202020204" pitchFamily="34" charset="0"/>
            </a:endParaRPr>
          </a:p>
          <a:p>
            <a:pPr lvl="0"/>
            <a:r>
              <a:rPr lang="de-DE" sz="1000" b="1" dirty="0">
                <a:solidFill>
                  <a:srgbClr val="E85B22"/>
                </a:solidFill>
                <a:latin typeface="Arial" panose="020B0604020202020204" pitchFamily="34" charset="0"/>
                <a:cs typeface="Arial" panose="020B0604020202020204" pitchFamily="34" charset="0"/>
              </a:rPr>
              <a:t>UNSERE KANZLEI IN DARMSTADT</a:t>
            </a:r>
          </a:p>
          <a:p>
            <a:pPr lvl="0"/>
            <a:endParaRPr lang="de-DE" sz="1000" dirty="0">
              <a:latin typeface="Arial" panose="020B0604020202020204" pitchFamily="34" charset="0"/>
              <a:cs typeface="Arial" panose="020B0604020202020204" pitchFamily="34" charset="0"/>
            </a:endParaRPr>
          </a:p>
          <a:p>
            <a:pPr lvl="0"/>
            <a:r>
              <a:rPr lang="de-DE" sz="1000" dirty="0">
                <a:latin typeface="Arial" panose="020B0604020202020204" pitchFamily="34" charset="0"/>
                <a:cs typeface="Arial" panose="020B0604020202020204" pitchFamily="34" charset="0"/>
              </a:rPr>
              <a:t>Mansholt &amp; Lodzik, Schäfer, Raane, Cornelius GbR</a:t>
            </a:r>
          </a:p>
          <a:p>
            <a:pPr lvl="0"/>
            <a:r>
              <a:rPr lang="de-DE" sz="1000" dirty="0">
                <a:latin typeface="Arial" panose="020B0604020202020204" pitchFamily="34" charset="0"/>
                <a:cs typeface="Arial" panose="020B0604020202020204" pitchFamily="34" charset="0"/>
              </a:rPr>
              <a:t>Rheinstrasse 30, 64283 Darmstadt</a:t>
            </a:r>
          </a:p>
          <a:p>
            <a:pPr lvl="0"/>
            <a:endParaRPr lang="de-DE" sz="1000" dirty="0">
              <a:latin typeface="Arial" panose="020B0604020202020204" pitchFamily="34" charset="0"/>
              <a:cs typeface="Arial" panose="020B0604020202020204" pitchFamily="34" charset="0"/>
            </a:endParaRPr>
          </a:p>
          <a:p>
            <a:pPr lvl="0"/>
            <a:r>
              <a:rPr lang="de-DE" sz="1000" dirty="0">
                <a:latin typeface="Arial" panose="020B0604020202020204" pitchFamily="34" charset="0"/>
                <a:cs typeface="Arial" panose="020B0604020202020204" pitchFamily="34" charset="0"/>
              </a:rPr>
              <a:t>     Tel: 06151 26264 Fax: 06151 25461        kanzlei@mansholt-lodzik.de</a:t>
            </a:r>
          </a:p>
          <a:p>
            <a:pPr lvl="0"/>
            <a:endParaRPr lang="de-DE" sz="1000" dirty="0">
              <a:latin typeface="Arial" panose="020B0604020202020204" pitchFamily="34" charset="0"/>
              <a:cs typeface="Arial" panose="020B0604020202020204" pitchFamily="34" charset="0"/>
            </a:endParaRPr>
          </a:p>
        </p:txBody>
      </p:sp>
      <p:pic>
        <p:nvPicPr>
          <p:cNvPr id="38" name="Picture 37" descr="A picture containing light&#10;&#10;Description automatically generated">
            <a:extLst>
              <a:ext uri="{FF2B5EF4-FFF2-40B4-BE49-F238E27FC236}">
                <a16:creationId xmlns:a16="http://schemas.microsoft.com/office/drawing/2014/main" id="{B6E2197B-BD48-4275-BB30-40557C562D8E}"/>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2669" y="6520882"/>
            <a:ext cx="115200" cy="115200"/>
          </a:xfrm>
          <a:prstGeom prst="rect">
            <a:avLst/>
          </a:prstGeom>
        </p:spPr>
      </p:pic>
      <p:pic>
        <p:nvPicPr>
          <p:cNvPr id="39" name="Picture 38" descr="A close up of a sign&#10;&#10;Description automatically generated">
            <a:extLst>
              <a:ext uri="{FF2B5EF4-FFF2-40B4-BE49-F238E27FC236}">
                <a16:creationId xmlns:a16="http://schemas.microsoft.com/office/drawing/2014/main" id="{ACFC6A77-AB1D-4F30-9EF9-020ED755ACF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05623" y="6523324"/>
            <a:ext cx="116210" cy="116210"/>
          </a:xfrm>
          <a:prstGeom prst="rect">
            <a:avLst/>
          </a:prstGeom>
        </p:spPr>
      </p:pic>
      <p:sp>
        <p:nvSpPr>
          <p:cNvPr id="40" name="TextBox 39">
            <a:extLst>
              <a:ext uri="{FF2B5EF4-FFF2-40B4-BE49-F238E27FC236}">
                <a16:creationId xmlns:a16="http://schemas.microsoft.com/office/drawing/2014/main" id="{0D520924-D329-476E-AA86-2D6817A1E005}"/>
              </a:ext>
            </a:extLst>
          </p:cNvPr>
          <p:cNvSpPr txBox="1"/>
          <p:nvPr userDrawn="1"/>
        </p:nvSpPr>
        <p:spPr>
          <a:xfrm>
            <a:off x="4437910" y="5534561"/>
            <a:ext cx="4706738" cy="1323439"/>
          </a:xfrm>
          <a:prstGeom prst="rect">
            <a:avLst/>
          </a:prstGeom>
          <a:solidFill>
            <a:schemeClr val="bg1"/>
          </a:solidFill>
        </p:spPr>
        <p:txBody>
          <a:bodyPr wrap="none" rtlCol="0">
            <a:spAutoFit/>
          </a:bodyPr>
          <a:lstStyle/>
          <a:p>
            <a:pPr lvl="0"/>
            <a:endParaRPr lang="de-DE" sz="1000" b="1" dirty="0">
              <a:solidFill>
                <a:srgbClr val="E85B22"/>
              </a:solidFill>
              <a:latin typeface="Arial" panose="020B0604020202020204" pitchFamily="34" charset="0"/>
              <a:cs typeface="Arial" panose="020B0604020202020204" pitchFamily="34" charset="0"/>
            </a:endParaRPr>
          </a:p>
          <a:p>
            <a:pPr lvl="0"/>
            <a:r>
              <a:rPr lang="de-DE" sz="1000" b="1" dirty="0">
                <a:solidFill>
                  <a:srgbClr val="E85B22"/>
                </a:solidFill>
                <a:latin typeface="Arial" panose="020B0604020202020204" pitchFamily="34" charset="0"/>
                <a:cs typeface="Arial" panose="020B0604020202020204" pitchFamily="34" charset="0"/>
              </a:rPr>
              <a:t>UNSERE KANZLEI IN VIERNHEIM</a:t>
            </a:r>
          </a:p>
          <a:p>
            <a:pPr lvl="0"/>
            <a:endParaRPr lang="de-DE" sz="1000" dirty="0">
              <a:latin typeface="Arial" panose="020B0604020202020204" pitchFamily="34" charset="0"/>
              <a:cs typeface="Arial" panose="020B0604020202020204" pitchFamily="34" charset="0"/>
            </a:endParaRPr>
          </a:p>
          <a:p>
            <a:pPr lvl="0"/>
            <a:r>
              <a:rPr lang="de-DE" sz="1000" dirty="0">
                <a:latin typeface="Arial" panose="020B0604020202020204" pitchFamily="34" charset="0"/>
                <a:cs typeface="Arial" panose="020B0604020202020204" pitchFamily="34" charset="0"/>
              </a:rPr>
              <a:t>Mansholt &amp; Lodzik, Schäfer, Raane, Cornelius GbR</a:t>
            </a:r>
          </a:p>
          <a:p>
            <a:pPr lvl="0"/>
            <a:r>
              <a:rPr lang="de-DE" sz="1000" dirty="0">
                <a:latin typeface="Arial" panose="020B0604020202020204" pitchFamily="34" charset="0"/>
                <a:cs typeface="Arial" panose="020B0604020202020204" pitchFamily="34" charset="0"/>
              </a:rPr>
              <a:t>Rechtsanwalt Daniel Schäfer, Kettlerstraße 5, 68519 Viernheim</a:t>
            </a:r>
          </a:p>
          <a:p>
            <a:pPr lvl="0"/>
            <a:endParaRPr lang="de-DE" sz="1000" dirty="0">
              <a:latin typeface="Arial" panose="020B0604020202020204" pitchFamily="34" charset="0"/>
              <a:cs typeface="Arial" panose="020B0604020202020204" pitchFamily="34" charset="0"/>
            </a:endParaRPr>
          </a:p>
          <a:p>
            <a:pPr lvl="0"/>
            <a:r>
              <a:rPr lang="de-DE" sz="1000" dirty="0">
                <a:latin typeface="Arial" panose="020B0604020202020204" pitchFamily="34" charset="0"/>
                <a:cs typeface="Arial" panose="020B0604020202020204" pitchFamily="34" charset="0"/>
              </a:rPr>
              <a:t>     Tel: 06204 7011070 Fax: 06204 7011071        kanzlei@mansholt-lodzik.de</a:t>
            </a:r>
          </a:p>
          <a:p>
            <a:pPr lvl="0"/>
            <a:endParaRPr lang="de-DE" sz="1000" dirty="0">
              <a:latin typeface="Arial" panose="020B0604020202020204" pitchFamily="34" charset="0"/>
              <a:cs typeface="Arial" panose="020B0604020202020204" pitchFamily="34" charset="0"/>
            </a:endParaRPr>
          </a:p>
        </p:txBody>
      </p:sp>
      <p:pic>
        <p:nvPicPr>
          <p:cNvPr id="41" name="Picture 40" descr="A picture containing light&#10;&#10;Description automatically generated">
            <a:extLst>
              <a:ext uri="{FF2B5EF4-FFF2-40B4-BE49-F238E27FC236}">
                <a16:creationId xmlns:a16="http://schemas.microsoft.com/office/drawing/2014/main" id="{223F193D-E8B8-400C-9C1E-0F1A484E9936}"/>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550621" y="6524334"/>
            <a:ext cx="115200" cy="115200"/>
          </a:xfrm>
          <a:prstGeom prst="rect">
            <a:avLst/>
          </a:prstGeom>
        </p:spPr>
      </p:pic>
      <p:pic>
        <p:nvPicPr>
          <p:cNvPr id="42" name="Picture 41" descr="A close up of a sign&#10;&#10;Description automatically generated">
            <a:extLst>
              <a:ext uri="{FF2B5EF4-FFF2-40B4-BE49-F238E27FC236}">
                <a16:creationId xmlns:a16="http://schemas.microsoft.com/office/drawing/2014/main" id="{94F40AD8-CA7A-4695-91D6-AF3890FAA56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145515" y="6524334"/>
            <a:ext cx="116210" cy="116210"/>
          </a:xfrm>
          <a:prstGeom prst="rect">
            <a:avLst/>
          </a:prstGeom>
        </p:spPr>
      </p:pic>
      <p:pic>
        <p:nvPicPr>
          <p:cNvPr id="43" name="Picture 42" descr="A picture containing building, window&#10;&#10;Description automatically generated">
            <a:extLst>
              <a:ext uri="{FF2B5EF4-FFF2-40B4-BE49-F238E27FC236}">
                <a16:creationId xmlns:a16="http://schemas.microsoft.com/office/drawing/2014/main" id="{B2CD97A4-CB6F-47C5-A114-A0CFB83FD704}"/>
              </a:ext>
            </a:extLst>
          </p:cNvPr>
          <p:cNvPicPr>
            <a:picLocks noChangeAspect="1"/>
          </p:cNvPicPr>
          <p:nvPr userDrawn="1"/>
        </p:nvPicPr>
        <p:blipFill>
          <a:blip r:embed="rId14" cstate="print">
            <a:extLst>
              <a:ext uri="{BEBA8EAE-BF5A-486C-A8C5-ECC9F3942E4B}">
                <a14:imgProps xmlns:a14="http://schemas.microsoft.com/office/drawing/2010/main">
                  <a14:imgLayer r:embed="rId15">
                    <a14:imgEffect>
                      <a14:backgroundRemoval t="8056" b="91250" l="10000" r="90000">
                        <a14:foregroundMark x1="45233" y1="8056" x2="45233" y2="8056"/>
                        <a14:foregroundMark x1="56628" y1="91250" x2="56628" y2="91250"/>
                      </a14:backgroundRemoval>
                    </a14:imgEffect>
                  </a14:imgLayer>
                </a14:imgProps>
              </a:ext>
              <a:ext uri="{28A0092B-C50C-407E-A947-70E740481C1C}">
                <a14:useLocalDpi xmlns:a14="http://schemas.microsoft.com/office/drawing/2010/main" val="0"/>
              </a:ext>
            </a:extLst>
          </a:blip>
          <a:stretch>
            <a:fillRect/>
          </a:stretch>
        </p:blipFill>
        <p:spPr>
          <a:xfrm flipV="1">
            <a:off x="6723048" y="5667197"/>
            <a:ext cx="279326" cy="233854"/>
          </a:xfrm>
          <a:prstGeom prst="rect">
            <a:avLst/>
          </a:prstGeom>
        </p:spPr>
      </p:pic>
      <p:sp>
        <p:nvSpPr>
          <p:cNvPr id="44" name="TextBox 43">
            <a:extLst>
              <a:ext uri="{FF2B5EF4-FFF2-40B4-BE49-F238E27FC236}">
                <a16:creationId xmlns:a16="http://schemas.microsoft.com/office/drawing/2014/main" id="{788CD662-205D-4E8C-9A27-BF561A9A953D}"/>
              </a:ext>
            </a:extLst>
          </p:cNvPr>
          <p:cNvSpPr txBox="1"/>
          <p:nvPr userDrawn="1"/>
        </p:nvSpPr>
        <p:spPr>
          <a:xfrm>
            <a:off x="7003670" y="5660116"/>
            <a:ext cx="2140330" cy="246221"/>
          </a:xfrm>
          <a:prstGeom prst="rect">
            <a:avLst/>
          </a:prstGeom>
          <a:noFill/>
        </p:spPr>
        <p:txBody>
          <a:bodyPr wrap="none" rtlCol="0">
            <a:spAutoFit/>
          </a:bodyPr>
          <a:lstStyle/>
          <a:p>
            <a:r>
              <a:rPr lang="en-GB" sz="1000" b="1" dirty="0">
                <a:solidFill>
                  <a:srgbClr val="E85B22"/>
                </a:solidFill>
                <a:latin typeface="Arial" panose="020B0604020202020204" pitchFamily="34" charset="0"/>
                <a:cs typeface="Arial" panose="020B0604020202020204" pitchFamily="34" charset="0"/>
              </a:rPr>
              <a:t>https://www.mansholt-lodzik.de/</a:t>
            </a:r>
          </a:p>
        </p:txBody>
      </p:sp>
      <p:pic>
        <p:nvPicPr>
          <p:cNvPr id="20" name="Picture 2">
            <a:extLst>
              <a:ext uri="{FF2B5EF4-FFF2-40B4-BE49-F238E27FC236}">
                <a16:creationId xmlns:a16="http://schemas.microsoft.com/office/drawing/2014/main" id="{2A1734A2-E85F-42B3-9DA7-28D7F1AB928C}"/>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375756" y="84947"/>
            <a:ext cx="4392488" cy="97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A person smiling for the camera&#10;&#10;Description automatically generated">
            <a:extLst>
              <a:ext uri="{FF2B5EF4-FFF2-40B4-BE49-F238E27FC236}">
                <a16:creationId xmlns:a16="http://schemas.microsoft.com/office/drawing/2014/main" id="{D805E208-84E0-47DC-BA4C-D2B5BF88EF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16043" y="3511426"/>
            <a:ext cx="1345169" cy="2017753"/>
          </a:xfrm>
          <a:prstGeom prst="rect">
            <a:avLst/>
          </a:prstGeom>
        </p:spPr>
      </p:pic>
      <p:pic>
        <p:nvPicPr>
          <p:cNvPr id="28" name="Picture 27" descr="A person wearing a suit and tie&#10;&#10;Description automatically generated">
            <a:extLst>
              <a:ext uri="{FF2B5EF4-FFF2-40B4-BE49-F238E27FC236}">
                <a16:creationId xmlns:a16="http://schemas.microsoft.com/office/drawing/2014/main" id="{33E238E8-1431-47A4-83A9-B7550D0F0D79}"/>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a:stretch/>
        </p:blipFill>
        <p:spPr>
          <a:xfrm>
            <a:off x="4471400" y="3512660"/>
            <a:ext cx="1345169" cy="2017754"/>
          </a:xfrm>
          <a:prstGeom prst="rect">
            <a:avLst/>
          </a:prstGeom>
        </p:spPr>
      </p:pic>
      <p:pic>
        <p:nvPicPr>
          <p:cNvPr id="29" name="Picture 28" descr="A person wearing glasses and smiling at the camera&#10;&#10;Description automatically generated">
            <a:extLst>
              <a:ext uri="{FF2B5EF4-FFF2-40B4-BE49-F238E27FC236}">
                <a16:creationId xmlns:a16="http://schemas.microsoft.com/office/drawing/2014/main" id="{E3ACECA1-98EE-42E4-8B69-56F9745F5FA9}"/>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379340" y="3511331"/>
            <a:ext cx="1345296" cy="2017944"/>
          </a:xfrm>
          <a:prstGeom prst="rect">
            <a:avLst/>
          </a:prstGeom>
        </p:spPr>
      </p:pic>
    </p:spTree>
    <p:extLst>
      <p:ext uri="{BB962C8B-B14F-4D97-AF65-F5344CB8AC3E}">
        <p14:creationId xmlns:p14="http://schemas.microsoft.com/office/powerpoint/2010/main" val="1650290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pic>
        <p:nvPicPr>
          <p:cNvPr id="3" name="Grafik 6">
            <a:extLst>
              <a:ext uri="{FF2B5EF4-FFF2-40B4-BE49-F238E27FC236}">
                <a16:creationId xmlns:a16="http://schemas.microsoft.com/office/drawing/2014/main" id="{5FD4DC5F-C16F-4D5C-ACF1-76037C3789F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6883"/>
          <a:stretch>
            <a:fillRect/>
          </a:stretch>
        </p:blipFill>
        <p:spPr bwMode="auto">
          <a:xfrm>
            <a:off x="1" y="1089025"/>
            <a:ext cx="9144000" cy="510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eck 7">
            <a:extLst>
              <a:ext uri="{FF2B5EF4-FFF2-40B4-BE49-F238E27FC236}">
                <a16:creationId xmlns:a16="http://schemas.microsoft.com/office/drawing/2014/main" id="{C2A9CBD0-37B4-4C42-8CEB-E3AAC24E17F8}"/>
              </a:ext>
            </a:extLst>
          </p:cNvPr>
          <p:cNvSpPr/>
          <p:nvPr userDrawn="1"/>
        </p:nvSpPr>
        <p:spPr>
          <a:xfrm>
            <a:off x="0" y="6170525"/>
            <a:ext cx="9144000" cy="792163"/>
          </a:xfrm>
          <a:prstGeom prst="rect">
            <a:avLst/>
          </a:prstGeom>
          <a:solidFill>
            <a:srgbClr val="E85B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5" name="Rechteck 8">
            <a:extLst>
              <a:ext uri="{FF2B5EF4-FFF2-40B4-BE49-F238E27FC236}">
                <a16:creationId xmlns:a16="http://schemas.microsoft.com/office/drawing/2014/main" id="{CCA9CFC1-D4D3-420B-8712-9FFFA46DF4B7}"/>
              </a:ext>
            </a:extLst>
          </p:cNvPr>
          <p:cNvSpPr/>
          <p:nvPr userDrawn="1"/>
        </p:nvSpPr>
        <p:spPr>
          <a:xfrm>
            <a:off x="0" y="-26988"/>
            <a:ext cx="9144000" cy="1196976"/>
          </a:xfrm>
          <a:prstGeom prst="rect">
            <a:avLst/>
          </a:prstGeom>
          <a:solidFill>
            <a:srgbClr val="E85B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8" name="Titel 1">
            <a:extLst>
              <a:ext uri="{FF2B5EF4-FFF2-40B4-BE49-F238E27FC236}">
                <a16:creationId xmlns:a16="http://schemas.microsoft.com/office/drawing/2014/main" id="{A60C9DC9-EB5F-410C-8B5F-D6CF32F2DFCB}"/>
              </a:ext>
            </a:extLst>
          </p:cNvPr>
          <p:cNvSpPr txBox="1">
            <a:spLocks/>
          </p:cNvSpPr>
          <p:nvPr userDrawn="1"/>
        </p:nvSpPr>
        <p:spPr bwMode="auto">
          <a:xfrm>
            <a:off x="179388" y="2291085"/>
            <a:ext cx="4537075" cy="777875"/>
          </a:xfrm>
          <a:prstGeom prst="rect">
            <a:avLst/>
          </a:prstGeom>
          <a:solidFill>
            <a:schemeClr val="bg1">
              <a:alpha val="60000"/>
            </a:schemeClr>
          </a:solidFill>
          <a:ln>
            <a:solidFill>
              <a:schemeClr val="tx1"/>
            </a:solidFill>
          </a:ln>
        </p:spPr>
        <p:txBody>
          <a:bodyPr anchor="ctr">
            <a:normAutofit/>
          </a:bodyPr>
          <a:lstStyle>
            <a:lvl1pPr algn="l" rtl="0" fontAlgn="base">
              <a:lnSpc>
                <a:spcPct val="90000"/>
              </a:lnSpc>
              <a:spcBef>
                <a:spcPct val="0"/>
              </a:spcBef>
              <a:spcAft>
                <a:spcPct val="0"/>
              </a:spcAft>
              <a:defRPr lang="de-DE" sz="1800" b="0" i="0" u="none" strike="noStrike" kern="1200" smtClean="0">
                <a:solidFill>
                  <a:schemeClr val="bg1"/>
                </a:solidFill>
                <a:effectLst/>
                <a:latin typeface="Arial" panose="020B0604020202020204" pitchFamily="34" charset="0"/>
                <a:ea typeface="+mj-ea"/>
                <a:cs typeface="Arial" panose="020B0604020202020204" pitchFamily="34" charset="0"/>
              </a:defRPr>
            </a:lvl1pPr>
            <a:lvl2pPr algn="l" rtl="0" fontAlgn="base">
              <a:lnSpc>
                <a:spcPct val="90000"/>
              </a:lnSpc>
              <a:spcBef>
                <a:spcPct val="0"/>
              </a:spcBef>
              <a:spcAft>
                <a:spcPct val="0"/>
              </a:spcAft>
              <a:defRPr sz="3600">
                <a:solidFill>
                  <a:schemeClr val="bg1"/>
                </a:solidFill>
                <a:latin typeface="Arial" panose="020B0604020202020204" pitchFamily="34" charset="0"/>
                <a:cs typeface="Arial" panose="020B0604020202020204" pitchFamily="34" charset="0"/>
              </a:defRPr>
            </a:lvl2pPr>
            <a:lvl3pPr algn="l" rtl="0" fontAlgn="base">
              <a:lnSpc>
                <a:spcPct val="90000"/>
              </a:lnSpc>
              <a:spcBef>
                <a:spcPct val="0"/>
              </a:spcBef>
              <a:spcAft>
                <a:spcPct val="0"/>
              </a:spcAft>
              <a:defRPr sz="3600">
                <a:solidFill>
                  <a:schemeClr val="bg1"/>
                </a:solidFill>
                <a:latin typeface="Arial" panose="020B0604020202020204" pitchFamily="34" charset="0"/>
                <a:cs typeface="Arial" panose="020B0604020202020204" pitchFamily="34" charset="0"/>
              </a:defRPr>
            </a:lvl3pPr>
            <a:lvl4pPr algn="l" rtl="0" fontAlgn="base">
              <a:lnSpc>
                <a:spcPct val="90000"/>
              </a:lnSpc>
              <a:spcBef>
                <a:spcPct val="0"/>
              </a:spcBef>
              <a:spcAft>
                <a:spcPct val="0"/>
              </a:spcAft>
              <a:defRPr sz="3600">
                <a:solidFill>
                  <a:schemeClr val="bg1"/>
                </a:solidFill>
                <a:latin typeface="Arial" panose="020B0604020202020204" pitchFamily="34" charset="0"/>
                <a:cs typeface="Arial" panose="020B0604020202020204" pitchFamily="34" charset="0"/>
              </a:defRPr>
            </a:lvl4pPr>
            <a:lvl5pPr algn="l" rtl="0" fontAlgn="base">
              <a:lnSpc>
                <a:spcPct val="90000"/>
              </a:lnSpc>
              <a:spcBef>
                <a:spcPct val="0"/>
              </a:spcBef>
              <a:spcAft>
                <a:spcPct val="0"/>
              </a:spcAft>
              <a:defRPr sz="3600">
                <a:solidFill>
                  <a:schemeClr val="bg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pPr eaLnBrk="1" hangingPunct="1">
              <a:defRPr/>
            </a:pPr>
            <a:r>
              <a:rPr b="1" dirty="0">
                <a:solidFill>
                  <a:schemeClr val="tx1"/>
                </a:solidFill>
              </a:rPr>
              <a:t>Vielen Dank für die Aufmerksamkeit!</a:t>
            </a:r>
          </a:p>
        </p:txBody>
      </p:sp>
      <p:sp>
        <p:nvSpPr>
          <p:cNvPr id="2" name="Titel 1"/>
          <p:cNvSpPr>
            <a:spLocks noGrp="1"/>
          </p:cNvSpPr>
          <p:nvPr>
            <p:ph type="ctrTitle"/>
          </p:nvPr>
        </p:nvSpPr>
        <p:spPr>
          <a:xfrm>
            <a:off x="0" y="2996952"/>
            <a:ext cx="6228184" cy="1656184"/>
          </a:xfrm>
          <a:prstGeom prst="rect">
            <a:avLst/>
          </a:prstGeom>
          <a:solidFill>
            <a:srgbClr val="E85B22">
              <a:alpha val="80000"/>
            </a:srgbClr>
          </a:solidFill>
        </p:spPr>
        <p:txBody>
          <a:bodyPr>
            <a:noAutofit/>
          </a:bodyPr>
          <a:lstStyle>
            <a:lvl1pPr algn="l">
              <a:defRPr lang="de-DE" sz="1400" b="0" i="0" u="none" strike="noStrike" smtClean="0">
                <a:solidFill>
                  <a:schemeClr val="bg1"/>
                </a:solidFill>
                <a:effectLst/>
                <a:latin typeface="+mj-lt"/>
              </a:defRPr>
            </a:lvl1pPr>
          </a:lstStyle>
          <a:p>
            <a:r>
              <a:rPr lang="en-US"/>
              <a:t>Click to edit Master title style</a:t>
            </a:r>
            <a:endParaRPr lang="de-DE" dirty="0"/>
          </a:p>
        </p:txBody>
      </p:sp>
      <p:pic>
        <p:nvPicPr>
          <p:cNvPr id="9" name="Picture 2">
            <a:extLst>
              <a:ext uri="{FF2B5EF4-FFF2-40B4-BE49-F238E27FC236}">
                <a16:creationId xmlns:a16="http://schemas.microsoft.com/office/drawing/2014/main" id="{952D8767-B533-4D51-BC15-042A33D7CF6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75756" y="84947"/>
            <a:ext cx="4392488" cy="97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091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Leer">
    <p:spTree>
      <p:nvGrpSpPr>
        <p:cNvPr id="1" name=""/>
        <p:cNvGrpSpPr/>
        <p:nvPr/>
      </p:nvGrpSpPr>
      <p:grpSpPr>
        <a:xfrm>
          <a:off x="0" y="0"/>
          <a:ext cx="0" cy="0"/>
          <a:chOff x="0" y="0"/>
          <a:chExt cx="0" cy="0"/>
        </a:xfrm>
      </p:grpSpPr>
      <p:sp>
        <p:nvSpPr>
          <p:cNvPr id="5" name="Titel 1"/>
          <p:cNvSpPr>
            <a:spLocks noGrp="1"/>
          </p:cNvSpPr>
          <p:nvPr>
            <p:ph type="title"/>
          </p:nvPr>
        </p:nvSpPr>
        <p:spPr>
          <a:xfrm>
            <a:off x="0" y="1412776"/>
            <a:ext cx="9144000" cy="4752528"/>
          </a:xfrm>
          <a:prstGeom prst="rect">
            <a:avLst/>
          </a:prstGeom>
          <a:solidFill>
            <a:srgbClr val="E85B22"/>
          </a:solidFill>
        </p:spPr>
        <p:txBody>
          <a:bodyPr>
            <a:normAutofit/>
          </a:bodyPr>
          <a:lstStyle>
            <a:lvl1pPr algn="ctr">
              <a:defRPr sz="2600">
                <a:solidFill>
                  <a:schemeClr val="bg1"/>
                </a:solidFill>
                <a:latin typeface="Arial" panose="020B0604020202020204" pitchFamily="34" charset="0"/>
                <a:cs typeface="Arial" panose="020B0604020202020204" pitchFamily="34" charset="0"/>
              </a:defRPr>
            </a:lvl1pPr>
          </a:lstStyle>
          <a:p>
            <a:pPr lvl="0"/>
            <a:r>
              <a:rPr lang="en-US"/>
              <a:t>Click to edit Master title style</a:t>
            </a:r>
            <a:endParaRPr lang="de-DE" dirty="0"/>
          </a:p>
        </p:txBody>
      </p:sp>
      <p:sp>
        <p:nvSpPr>
          <p:cNvPr id="6" name="Inhaltsplatzhalter 2"/>
          <p:cNvSpPr>
            <a:spLocks noGrp="1"/>
          </p:cNvSpPr>
          <p:nvPr>
            <p:ph idx="1"/>
          </p:nvPr>
        </p:nvSpPr>
        <p:spPr>
          <a:xfrm>
            <a:off x="323528" y="548680"/>
            <a:ext cx="8496944" cy="1224136"/>
          </a:xfrm>
          <a:ln>
            <a:solidFill>
              <a:schemeClr val="tx1"/>
            </a:solidFill>
          </a:ln>
        </p:spPr>
        <p:txBody>
          <a:bodyPr anchor="ctr">
            <a:normAutofit/>
          </a:bodyPr>
          <a:lstStyle>
            <a:lvl1pPr marL="0" indent="0" algn="ctr">
              <a:buNone/>
              <a:defRPr sz="2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977675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elplatzhalter 21"/>
          <p:cNvSpPr>
            <a:spLocks noGrp="1"/>
          </p:cNvSpPr>
          <p:nvPr>
            <p:ph type="title"/>
          </p:nvPr>
        </p:nvSpPr>
        <p:spPr>
          <a:xfrm>
            <a:off x="-9708" y="274638"/>
            <a:ext cx="9153708" cy="1143000"/>
          </a:xfrm>
          <a:prstGeom prst="rect">
            <a:avLst/>
          </a:prstGeom>
          <a:solidFill>
            <a:srgbClr val="E85B22">
              <a:alpha val="80000"/>
            </a:srgbClr>
          </a:solidFill>
        </p:spPr>
        <p:txBody>
          <a:bodyPr bIns="91440" anchor="ctr" anchorCtr="0">
            <a:normAutofit/>
          </a:bodyPr>
          <a:lstStyle/>
          <a:p>
            <a:pPr lvl="0" algn="ctr"/>
            <a:r>
              <a:rPr kumimoji="0" lang="de-DE" dirty="0"/>
              <a:t>Titelmasterformat durch Klicken bearbeiten</a:t>
            </a:r>
            <a:endParaRPr kumimoji="0" lang="en-US" dirty="0"/>
          </a:p>
        </p:txBody>
      </p:sp>
      <p:sp>
        <p:nvSpPr>
          <p:cNvPr id="13" name="Textplatzhalter 12"/>
          <p:cNvSpPr>
            <a:spLocks noGrp="1"/>
          </p:cNvSpPr>
          <p:nvPr>
            <p:ph type="body" idx="1"/>
          </p:nvPr>
        </p:nvSpPr>
        <p:spPr>
          <a:xfrm>
            <a:off x="914400" y="1447800"/>
            <a:ext cx="7772400" cy="4789512"/>
          </a:xfrm>
          <a:prstGeom prst="rect">
            <a:avLst/>
          </a:prstGeom>
        </p:spPr>
        <p:txBody>
          <a:bodyPr>
            <a:normAutofit/>
          </a:bodyPr>
          <a:lstStyle/>
          <a:p>
            <a:pPr lvl="0" eaLnBrk="1" latinLnBrk="0" hangingPunct="1"/>
            <a:r>
              <a:rPr kumimoji="0" lang="de-DE" dirty="0"/>
              <a:t>Textmasterformate durch Klicken bearbeiten</a:t>
            </a:r>
          </a:p>
          <a:p>
            <a:pPr lvl="1" eaLnBrk="1" latinLnBrk="0" hangingPunct="1"/>
            <a:r>
              <a:rPr kumimoji="0" lang="de-DE" dirty="0"/>
              <a:t>Zweite Ebene</a:t>
            </a:r>
          </a:p>
          <a:p>
            <a:pPr lvl="2" eaLnBrk="1" latinLnBrk="0" hangingPunct="1"/>
            <a:r>
              <a:rPr kumimoji="0" lang="de-DE" dirty="0"/>
              <a:t>Dritte Ebene</a:t>
            </a:r>
          </a:p>
          <a:p>
            <a:pPr lvl="3" eaLnBrk="1" latinLnBrk="0" hangingPunct="1"/>
            <a:r>
              <a:rPr kumimoji="0" lang="de-DE" dirty="0"/>
              <a:t>Vierte Ebene</a:t>
            </a:r>
          </a:p>
          <a:p>
            <a:pPr lvl="4" eaLnBrk="1" latinLnBrk="0" hangingPunct="1"/>
            <a:r>
              <a:rPr kumimoji="0" lang="de-DE" dirty="0"/>
              <a:t>Fünfte Ebene</a:t>
            </a:r>
            <a:endParaRPr kumimoji="0" lang="en-US" dirty="0"/>
          </a:p>
        </p:txBody>
      </p:sp>
      <p:sp>
        <p:nvSpPr>
          <p:cNvPr id="14" name="Datumsplatzhalter 13"/>
          <p:cNvSpPr>
            <a:spLocks noGrp="1"/>
          </p:cNvSpPr>
          <p:nvPr>
            <p:ph type="dt" sz="half" idx="2"/>
          </p:nvPr>
        </p:nvSpPr>
        <p:spPr>
          <a:xfrm>
            <a:off x="6667500" y="6337126"/>
            <a:ext cx="2476500" cy="476250"/>
          </a:xfrm>
          <a:prstGeom prst="rect">
            <a:avLst/>
          </a:prstGeom>
        </p:spPr>
        <p:txBody>
          <a:bodyPr anchor="b" anchorCtr="0"/>
          <a:lstStyle>
            <a:lvl1pPr algn="r" eaLnBrk="1" latinLnBrk="0" hangingPunct="1">
              <a:defRPr kumimoji="0" sz="1000" b="1">
                <a:solidFill>
                  <a:srgbClr val="E85B22"/>
                </a:solidFill>
                <a:latin typeface="Arial" panose="020B0604020202020204" pitchFamily="34" charset="0"/>
                <a:cs typeface="Arial" panose="020B0604020202020204" pitchFamily="34" charset="0"/>
              </a:defRPr>
            </a:lvl1pPr>
          </a:lstStyle>
          <a:p>
            <a:endParaRPr lang="de-DE" dirty="0"/>
          </a:p>
        </p:txBody>
      </p:sp>
      <p:sp>
        <p:nvSpPr>
          <p:cNvPr id="3" name="Fußzeilenplatzhalter 2"/>
          <p:cNvSpPr>
            <a:spLocks noGrp="1"/>
          </p:cNvSpPr>
          <p:nvPr>
            <p:ph type="ftr" sz="quarter" idx="3"/>
          </p:nvPr>
        </p:nvSpPr>
        <p:spPr>
          <a:xfrm>
            <a:off x="914400" y="6356176"/>
            <a:ext cx="3962400" cy="457200"/>
          </a:xfrm>
          <a:prstGeom prst="rect">
            <a:avLst/>
          </a:prstGeom>
        </p:spPr>
        <p:txBody>
          <a:bodyPr anchor="b" anchorCtr="0"/>
          <a:lstStyle>
            <a:lvl1pPr eaLnBrk="1" latinLnBrk="0" hangingPunct="1">
              <a:defRPr kumimoji="0" sz="1000" b="1">
                <a:solidFill>
                  <a:srgbClr val="E85B22"/>
                </a:solidFill>
                <a:latin typeface="Arial" panose="020B0604020202020204" pitchFamily="34" charset="0"/>
                <a:cs typeface="Arial" panose="020B0604020202020204" pitchFamily="34" charset="0"/>
              </a:defRPr>
            </a:lvl1pPr>
          </a:lstStyle>
          <a:p>
            <a:endParaRPr lang="de-DE" dirty="0"/>
          </a:p>
        </p:txBody>
      </p:sp>
      <p:sp>
        <p:nvSpPr>
          <p:cNvPr id="10" name="Titel 1">
            <a:extLst>
              <a:ext uri="{FF2B5EF4-FFF2-40B4-BE49-F238E27FC236}">
                <a16:creationId xmlns:a16="http://schemas.microsoft.com/office/drawing/2014/main" id="{0216A655-42E6-44C3-9B15-5A792851308F}"/>
              </a:ext>
            </a:extLst>
          </p:cNvPr>
          <p:cNvSpPr txBox="1">
            <a:spLocks/>
          </p:cNvSpPr>
          <p:nvPr userDrawn="1"/>
        </p:nvSpPr>
        <p:spPr>
          <a:xfrm>
            <a:off x="-183" y="6356176"/>
            <a:ext cx="505008" cy="457200"/>
          </a:xfrm>
          <a:prstGeom prst="rect">
            <a:avLst/>
          </a:prstGeom>
          <a:solidFill>
            <a:srgbClr val="E85B22">
              <a:alpha val="80000"/>
            </a:srgbClr>
          </a:solidFill>
        </p:spPr>
        <p:txBody>
          <a:bodyPr bIns="91440" anchor="b" anchorCtr="0">
            <a:normAutofit/>
          </a:bodyPr>
          <a:lstStyle>
            <a:lvl1pPr algn="ctr" rtl="0" eaLnBrk="1" latinLnBrk="0" hangingPunct="1">
              <a:spcBef>
                <a:spcPct val="0"/>
              </a:spcBef>
              <a:buNone/>
              <a:defRPr kumimoji="0" sz="2800" kern="1200">
                <a:solidFill>
                  <a:schemeClr val="bg1"/>
                </a:solidFill>
                <a:latin typeface="Arial" panose="020B0604020202020204" pitchFamily="34" charset="0"/>
                <a:ea typeface="+mj-ea"/>
                <a:cs typeface="Arial" panose="020B0604020202020204" pitchFamily="34" charset="0"/>
              </a:defRPr>
            </a:lvl1pPr>
          </a:lstStyle>
          <a:p>
            <a:fld id="{38200DDA-E8F9-4C26-A0F2-77BA06451EC4}" type="slidenum">
              <a:rPr lang="de-DE" sz="1000" smtClean="0"/>
              <a:pPr/>
              <a:t>‹Nr.›</a:t>
            </a:fld>
            <a:endParaRPr lang="de-DE" sz="1000" dirty="0"/>
          </a:p>
        </p:txBody>
      </p:sp>
    </p:spTree>
  </p:cSld>
  <p:clrMap bg1="lt1" tx1="dk1" bg2="lt2" tx2="dk2" accent1="accent1" accent2="accent2" accent3="accent3" accent4="accent4" accent5="accent5" accent6="accent6" hlink="hlink" folHlink="folHlink"/>
  <p:sldLayoutIdLst>
    <p:sldLayoutId id="2147483672" r:id="rId1"/>
    <p:sldLayoutId id="2147483674" r:id="rId2"/>
    <p:sldLayoutId id="2147483686" r:id="rId3"/>
    <p:sldLayoutId id="2147483688" r:id="rId4"/>
    <p:sldLayoutId id="2147483687" r:id="rId5"/>
    <p:sldLayoutId id="2147483675" r:id="rId6"/>
    <p:sldLayoutId id="2147483685" r:id="rId7"/>
    <p:sldLayoutId id="2147483673"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Lst>
  <p:hf hdr="0" dt="0"/>
  <p:txStyles>
    <p:titleStyle>
      <a:lvl1pPr algn="l" rtl="0" eaLnBrk="1" latinLnBrk="0" hangingPunct="1">
        <a:spcBef>
          <a:spcPct val="0"/>
        </a:spcBef>
        <a:buNone/>
        <a:defRPr kumimoji="0" lang="en-US" sz="2800" kern="1200" dirty="0">
          <a:solidFill>
            <a:schemeClr val="bg1"/>
          </a:solidFill>
          <a:latin typeface="Arial" panose="020B0604020202020204" pitchFamily="34" charset="0"/>
          <a:ea typeface="+mj-ea"/>
          <a:cs typeface="Arial" panose="020B0604020202020204" pitchFamily="34" charset="0"/>
        </a:defRPr>
      </a:lvl1pPr>
    </p:titleStyle>
    <p:bodyStyle>
      <a:lvl1pPr marL="274320" indent="-274320" algn="l" rtl="0" eaLnBrk="1" latinLnBrk="0" hangingPunct="1">
        <a:spcBef>
          <a:spcPts val="580"/>
        </a:spcBef>
        <a:buClr>
          <a:schemeClr val="accent1"/>
        </a:buClr>
        <a:buSzPct val="85000"/>
        <a:buFont typeface="Wingdings" panose="05000000000000000000" pitchFamily="2" charset="2"/>
        <a:buChar char="§"/>
        <a:defRPr kumimoji="0" sz="2600" kern="1200">
          <a:solidFill>
            <a:schemeClr val="tx1"/>
          </a:solidFill>
          <a:latin typeface="Arial" panose="020B0604020202020204" pitchFamily="34" charset="0"/>
          <a:ea typeface="+mn-ea"/>
          <a:cs typeface="Arial" panose="020B0604020202020204" pitchFamily="34" charset="0"/>
        </a:defRPr>
      </a:lvl1pPr>
      <a:lvl2pPr marL="548640" indent="-228600" algn="l" rtl="0" eaLnBrk="1" latinLnBrk="0" hangingPunct="1">
        <a:spcBef>
          <a:spcPts val="370"/>
        </a:spcBef>
        <a:buClr>
          <a:schemeClr val="accent2"/>
        </a:buClr>
        <a:buSzPct val="85000"/>
        <a:buFont typeface="Wingdings" panose="05000000000000000000" pitchFamily="2" charset="2"/>
        <a:buChar char="§"/>
        <a:defRPr kumimoji="0" sz="2400" kern="1200">
          <a:solidFill>
            <a:schemeClr val="tx1"/>
          </a:solidFill>
          <a:latin typeface="Arial" panose="020B0604020202020204" pitchFamily="34" charset="0"/>
          <a:ea typeface="+mn-ea"/>
          <a:cs typeface="Arial" panose="020B0604020202020204" pitchFamily="34" charset="0"/>
        </a:defRPr>
      </a:lvl2pPr>
      <a:lvl3pPr marL="822960" indent="-228600" algn="l" rtl="0" eaLnBrk="1" latinLnBrk="0" hangingPunct="1">
        <a:spcBef>
          <a:spcPts val="370"/>
        </a:spcBef>
        <a:buClr>
          <a:schemeClr val="accent1">
            <a:tint val="60000"/>
          </a:schemeClr>
        </a:buClr>
        <a:buSzPct val="85000"/>
        <a:buFont typeface="Wingdings" panose="05000000000000000000" pitchFamily="2" charset="2"/>
        <a:buChar char="§"/>
        <a:defRPr kumimoji="0" sz="2000" kern="1200">
          <a:solidFill>
            <a:schemeClr val="tx1"/>
          </a:solidFill>
          <a:latin typeface="Arial" panose="020B0604020202020204" pitchFamily="34" charset="0"/>
          <a:ea typeface="+mn-ea"/>
          <a:cs typeface="Arial" panose="020B0604020202020204" pitchFamily="34" charset="0"/>
        </a:defRPr>
      </a:lvl3pPr>
      <a:lvl4pPr marL="1097280" indent="-228600" algn="l" rtl="0" eaLnBrk="1" latinLnBrk="0" hangingPunct="1">
        <a:spcBef>
          <a:spcPts val="370"/>
        </a:spcBef>
        <a:buClr>
          <a:schemeClr val="accent3"/>
        </a:buClr>
        <a:buSzPct val="80000"/>
        <a:buFont typeface="Wingdings" panose="05000000000000000000" pitchFamily="2" charset="2"/>
        <a:buChar char="§"/>
        <a:defRPr kumimoji="0" sz="2000" kern="1200">
          <a:solidFill>
            <a:schemeClr val="tx1"/>
          </a:solidFill>
          <a:latin typeface="Arial" panose="020B0604020202020204" pitchFamily="34" charset="0"/>
          <a:ea typeface="+mn-ea"/>
          <a:cs typeface="Arial" panose="020B0604020202020204" pitchFamily="34" charset="0"/>
        </a:defRPr>
      </a:lvl4pPr>
      <a:lvl5pPr marL="1371600" indent="-228600" algn="l" rtl="0" eaLnBrk="1" latinLnBrk="0" hangingPunct="1">
        <a:spcBef>
          <a:spcPts val="370"/>
        </a:spcBef>
        <a:buClr>
          <a:schemeClr val="accent3"/>
        </a:buClr>
        <a:buFont typeface="Wingdings" panose="05000000000000000000" pitchFamily="2" charset="2"/>
        <a:buChar char="§"/>
        <a:defRPr kumimoji="0" sz="2000" kern="1200">
          <a:solidFill>
            <a:schemeClr val="tx1"/>
          </a:solidFill>
          <a:latin typeface="Arial" panose="020B0604020202020204" pitchFamily="34" charset="0"/>
          <a:ea typeface="+mn-ea"/>
          <a:cs typeface="Arial" panose="020B0604020202020204" pitchFamily="34" charset="0"/>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C97E7-0C4C-4D5A-A161-9EEDEC87280E}"/>
              </a:ext>
            </a:extLst>
          </p:cNvPr>
          <p:cNvSpPr>
            <a:spLocks noGrp="1"/>
          </p:cNvSpPr>
          <p:nvPr>
            <p:ph type="ctrTitle"/>
          </p:nvPr>
        </p:nvSpPr>
        <p:spPr/>
        <p:txBody>
          <a:bodyPr/>
          <a:lstStyle/>
          <a:p>
            <a:r>
              <a:rPr lang="de-DE" sz="3600" b="1" dirty="0"/>
              <a:t>Fachtagung </a:t>
            </a:r>
            <a:br>
              <a:rPr lang="de-DE" sz="3600" b="1" dirty="0"/>
            </a:br>
            <a:r>
              <a:rPr lang="de-DE" sz="3600" b="1" dirty="0"/>
              <a:t>Betriebsräte in Sportorganisationen</a:t>
            </a:r>
            <a:endParaRPr lang="en-GB" dirty="0"/>
          </a:p>
        </p:txBody>
      </p:sp>
      <p:sp>
        <p:nvSpPr>
          <p:cNvPr id="3" name="Subtitle 2">
            <a:extLst>
              <a:ext uri="{FF2B5EF4-FFF2-40B4-BE49-F238E27FC236}">
                <a16:creationId xmlns:a16="http://schemas.microsoft.com/office/drawing/2014/main" id="{2BB8FD96-A582-4DB6-B8D0-5FF5F7C453FD}"/>
              </a:ext>
            </a:extLst>
          </p:cNvPr>
          <p:cNvSpPr>
            <a:spLocks noGrp="1"/>
          </p:cNvSpPr>
          <p:nvPr>
            <p:ph type="subTitle" idx="1"/>
          </p:nvPr>
        </p:nvSpPr>
        <p:spPr/>
        <p:txBody>
          <a:bodyPr/>
          <a:lstStyle/>
          <a:p>
            <a:r>
              <a:rPr lang="en-GB" dirty="0"/>
              <a:t>Referent: Rechtsanwalt und FA f. </a:t>
            </a:r>
            <a:r>
              <a:rPr lang="en-GB" dirty="0" err="1"/>
              <a:t>ArbR</a:t>
            </a:r>
            <a:r>
              <a:rPr lang="en-GB" dirty="0"/>
              <a:t> </a:t>
            </a:r>
          </a:p>
          <a:p>
            <a:r>
              <a:rPr lang="en-GB" dirty="0"/>
              <a:t>Daniel Schäfer</a:t>
            </a:r>
          </a:p>
        </p:txBody>
      </p:sp>
    </p:spTree>
    <p:extLst>
      <p:ext uri="{BB962C8B-B14F-4D97-AF65-F5344CB8AC3E}">
        <p14:creationId xmlns:p14="http://schemas.microsoft.com/office/powerpoint/2010/main" val="1590006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600" u="sng" dirty="0"/>
              <a:t>Einordnung: </a:t>
            </a:r>
          </a:p>
          <a:p>
            <a:pPr marL="609600" indent="-609600" eaLnBrk="1" hangingPunct="1">
              <a:lnSpc>
                <a:spcPct val="90000"/>
              </a:lnSpc>
              <a:buFontTx/>
              <a:buNone/>
            </a:pPr>
            <a:r>
              <a:rPr lang="de-DE" altLang="de-DE" sz="1600" dirty="0"/>
              <a:t>	Arbeitnehmer, die direkt nach einer Kündigung eine Krankschreibung vorlegen und der Arbeit so bis zum Auslauf der Kündigungsfrist fernbleiben, können nicht automatisch mit einer Gehaltsfortzahlung rechnen. Kündigt ein Arbeitnehmer und wird am Tag der Kündigung arbeitsunfähig krankgeschrieben, kann dies den Beweiswert der Bescheinigung auf Arbeitsunfähigkeit erschüttern. Dies gilt insbesondere dann, wenn der Zeitraum passgenau die Dauer der Kündigungsfrist umfasst.</a:t>
            </a: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fontScale="90000"/>
          </a:bodyPr>
          <a:lstStyle/>
          <a:p>
            <a:br>
              <a:rPr lang="de-DE" b="1" dirty="0"/>
            </a:br>
            <a:r>
              <a:rPr lang="de-DE" b="1" dirty="0"/>
              <a:t>Fall 2: Beweiswert einer Krankmeldung</a:t>
            </a:r>
            <a:br>
              <a:rPr lang="de-DE" b="1" dirty="0"/>
            </a:br>
            <a:endParaRPr lang="en-GB" dirty="0"/>
          </a:p>
        </p:txBody>
      </p:sp>
    </p:spTree>
    <p:extLst>
      <p:ext uri="{BB962C8B-B14F-4D97-AF65-F5344CB8AC3E}">
        <p14:creationId xmlns:p14="http://schemas.microsoft.com/office/powerpoint/2010/main" val="165449495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600" b="1" dirty="0"/>
              <a:t>Bundesarbeitsgericht (Urt. v. 13.10.2021, Az. 5 AZR 211/21)</a:t>
            </a:r>
          </a:p>
          <a:p>
            <a:pPr marL="609600" indent="-609600" eaLnBrk="1" hangingPunct="1">
              <a:lnSpc>
                <a:spcPct val="90000"/>
              </a:lnSpc>
              <a:buFontTx/>
              <a:buNone/>
            </a:pPr>
            <a:endParaRPr lang="de-DE" altLang="de-DE" sz="1600" b="1" dirty="0"/>
          </a:p>
          <a:p>
            <a:pPr marL="609600" indent="-609600" eaLnBrk="1" hangingPunct="1">
              <a:lnSpc>
                <a:spcPct val="90000"/>
              </a:lnSpc>
              <a:buFontTx/>
              <a:buNone/>
            </a:pPr>
            <a:r>
              <a:rPr lang="de-DE" altLang="de-DE" sz="1600" dirty="0"/>
              <a:t>	</a:t>
            </a:r>
            <a:r>
              <a:rPr lang="de-DE" altLang="de-DE" sz="1600" u="sng" dirty="0"/>
              <a:t>Der Tenor der Entscheidung:</a:t>
            </a:r>
          </a:p>
          <a:p>
            <a:pPr marL="609600" indent="-609600" eaLnBrk="1" hangingPunct="1">
              <a:lnSpc>
                <a:spcPct val="90000"/>
              </a:lnSpc>
              <a:buFontTx/>
              <a:buNone/>
            </a:pPr>
            <a:r>
              <a:rPr lang="de-DE" altLang="de-DE" sz="1600" dirty="0"/>
              <a:t>	Eine Minijobberin hat keinen Lohnanspruch, wenn sie aufgrund der pandemiebedingten behördlichen Schließungsanordnung nicht arbeiten kann.</a:t>
            </a:r>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fontScale="90000"/>
          </a:bodyPr>
          <a:lstStyle/>
          <a:p>
            <a:br>
              <a:rPr lang="de-DE" b="1" dirty="0"/>
            </a:br>
            <a:r>
              <a:rPr lang="de-DE" b="1" dirty="0"/>
              <a:t>Fall 3: Kein Lohn­an­spruch bei Corona-Lock­down</a:t>
            </a:r>
            <a:br>
              <a:rPr lang="de-DE" b="1" dirty="0"/>
            </a:br>
            <a:endParaRPr lang="en-GB" dirty="0"/>
          </a:p>
        </p:txBody>
      </p:sp>
    </p:spTree>
    <p:extLst>
      <p:ext uri="{BB962C8B-B14F-4D97-AF65-F5344CB8AC3E}">
        <p14:creationId xmlns:p14="http://schemas.microsoft.com/office/powerpoint/2010/main" val="329783853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600" u="sng" dirty="0"/>
              <a:t>Worum geht es: </a:t>
            </a:r>
          </a:p>
          <a:p>
            <a:pPr marL="609600" indent="-609600" eaLnBrk="1" hangingPunct="1">
              <a:lnSpc>
                <a:spcPct val="90000"/>
              </a:lnSpc>
              <a:buFontTx/>
              <a:buNone/>
            </a:pPr>
            <a:r>
              <a:rPr lang="de-DE" altLang="de-DE" sz="1600" dirty="0"/>
              <a:t>	Die Filiale eines Nähmaschinenhandels konnte im Frühjahr 2020 wegen der ersten Corona-Welle für den Kundenverkehr nicht mehr öffnen. Der Betrieb führte für einige Beschäftigte daraufhin Kurzarbeit ein und schickte diese nach Hause.</a:t>
            </a:r>
          </a:p>
          <a:p>
            <a:pPr marL="609600" indent="-609600" eaLnBrk="1" hangingPunct="1">
              <a:lnSpc>
                <a:spcPct val="90000"/>
              </a:lnSpc>
              <a:buFontTx/>
              <a:buNone/>
            </a:pPr>
            <a:r>
              <a:rPr lang="de-DE" altLang="de-DE" sz="1600" dirty="0"/>
              <a:t>	Bei der Klägerin war dies nicht möglich. Als geringfügig Beschäftigte eines Minijobs ohne Sozialversicherungspflicht unterfiel sie nicht den persönlichen Voraussetzungen für die Gewährung von Kurzarbeit. Der Arbeitgeber stellte daher die Lohnzahlungen für diese Arbeitnehmerinnen und Arbeitnehmer ein und berief sich auf die besondere Situation einer globalen Pandemie.</a:t>
            </a:r>
          </a:p>
          <a:p>
            <a:pPr marL="609600" indent="-609600" eaLnBrk="1" hangingPunct="1">
              <a:lnSpc>
                <a:spcPct val="90000"/>
              </a:lnSpc>
              <a:buFontTx/>
              <a:buNone/>
            </a:pPr>
            <a:r>
              <a:rPr lang="de-DE" altLang="de-DE" sz="1600" dirty="0"/>
              <a:t>	Die Arbeitnehmerin sah dies anders und bestand auf Zahlung ihres Gehalts von 432,00 Euro netto, das sie im April 2020 bei regulärer Tätigkeit erhalten hätte. Schließlich sei sie arbeitsfähig und -willig gewesen. </a:t>
            </a:r>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fontScale="90000"/>
          </a:bodyPr>
          <a:lstStyle/>
          <a:p>
            <a:br>
              <a:rPr lang="de-DE" b="1" dirty="0"/>
            </a:br>
            <a:r>
              <a:rPr lang="de-DE" b="1" dirty="0"/>
              <a:t>Fall 3: Kein Lohn­an­spruch bei Corona-Lock­down</a:t>
            </a:r>
            <a:br>
              <a:rPr lang="de-DE" b="1" dirty="0"/>
            </a:br>
            <a:endParaRPr lang="en-GB" dirty="0"/>
          </a:p>
        </p:txBody>
      </p:sp>
    </p:spTree>
    <p:extLst>
      <p:ext uri="{BB962C8B-B14F-4D97-AF65-F5344CB8AC3E}">
        <p14:creationId xmlns:p14="http://schemas.microsoft.com/office/powerpoint/2010/main" val="263046422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600" u="sng" dirty="0"/>
              <a:t>Die Entscheidung: </a:t>
            </a:r>
          </a:p>
          <a:p>
            <a:pPr marL="609600" indent="-609600" eaLnBrk="1" hangingPunct="1">
              <a:lnSpc>
                <a:spcPct val="90000"/>
              </a:lnSpc>
              <a:buFontTx/>
              <a:buNone/>
            </a:pPr>
            <a:r>
              <a:rPr lang="de-DE" altLang="de-DE" sz="1600" dirty="0"/>
              <a:t>	Nachdem die Klägerin noch in den beiden Vorinstanzen Erfolg hatte, entschied das BAG überraschend zugunsten des Arbeitgebers. Der Arbeitgeber trage nicht das Risiko eines Arbeitsausfalls, wenn zum Schutz der Bevölkerung vor schweren und tödlichen Krankheitsverläufen durch behördliche Anordnungen nahezu flächendeckend alle nicht für die Versorgung der Bevölkerung notwendigen Einrichtungen geschlossen würden.  </a:t>
            </a:r>
          </a:p>
          <a:p>
            <a:pPr marL="609600" indent="-609600" eaLnBrk="1" hangingPunct="1">
              <a:lnSpc>
                <a:spcPct val="90000"/>
              </a:lnSpc>
              <a:buFontTx/>
              <a:buNone/>
            </a:pPr>
            <a:r>
              <a:rPr lang="de-DE" altLang="de-DE" sz="1600" dirty="0"/>
              <a:t>	Denn in einem solchen Fall realisiere sich nicht das in einem bestimmten Betrieb angelegte Betriebsrisiko. Vielmehr sei die Unmöglichkeit der Arbeitsleistung Folge eines hoheitlichen Eingriffs zur Bekämpfung einer die Gesellschaft insgesamt treffenden Gefahrenlage. Dafür sei aber nicht der Arbeitgeber einstands- und zahlungspflichtig.  </a:t>
            </a:r>
          </a:p>
          <a:p>
            <a:pPr marL="609600" indent="-609600" eaLnBrk="1" hangingPunct="1">
              <a:lnSpc>
                <a:spcPct val="90000"/>
              </a:lnSpc>
              <a:buFontTx/>
              <a:buNone/>
            </a:pPr>
            <a:r>
              <a:rPr lang="de-DE" altLang="de-DE" sz="1600" dirty="0"/>
              <a:t>	Vielmehr sei es Sache des Staates, für einen adäquaten Ausgleich der den Beschäftigten durch den hoheitlichen Eingriff entstehenden finanziellen Nachteile zu sorgen. Durch den erleichterten Zugang zum Kurzarbeitergeld habe der Staat bereits gezeigt, dass er geeignete Instrumente dazu schaffen könne. Die klagende Arbeitnehmerin erhält ihr Gehalt jedenfalls nicht vom Arbeitgeber gezahlt. </a:t>
            </a: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fontScale="90000"/>
          </a:bodyPr>
          <a:lstStyle/>
          <a:p>
            <a:br>
              <a:rPr lang="de-DE" b="1" dirty="0"/>
            </a:br>
            <a:r>
              <a:rPr lang="de-DE" b="1" dirty="0"/>
              <a:t>Fall 3: Kein Lohn­an­spruch bei Corona-Lock­down</a:t>
            </a:r>
            <a:br>
              <a:rPr lang="de-DE" b="1" dirty="0"/>
            </a:br>
            <a:endParaRPr lang="en-GB" dirty="0"/>
          </a:p>
        </p:txBody>
      </p:sp>
    </p:spTree>
    <p:extLst>
      <p:ext uri="{BB962C8B-B14F-4D97-AF65-F5344CB8AC3E}">
        <p14:creationId xmlns:p14="http://schemas.microsoft.com/office/powerpoint/2010/main" val="21113969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600" u="sng" dirty="0"/>
              <a:t>Einordnung: </a:t>
            </a:r>
          </a:p>
          <a:p>
            <a:pPr marL="609600" indent="-609600" eaLnBrk="1" hangingPunct="1">
              <a:lnSpc>
                <a:spcPct val="90000"/>
              </a:lnSpc>
              <a:buFontTx/>
              <a:buNone/>
            </a:pPr>
            <a:r>
              <a:rPr lang="de-DE" altLang="de-DE" sz="1600" dirty="0"/>
              <a:t>	Mit dieser Entscheidung hat das BAG den „Ball dem Gesetzgeber zugespielt“. Dieser müsse für entsprechenden Ausgleich sorgen, nicht jedoch der Arbeitgeber. </a:t>
            </a: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fontScale="90000"/>
          </a:bodyPr>
          <a:lstStyle/>
          <a:p>
            <a:br>
              <a:rPr lang="de-DE" b="1" dirty="0"/>
            </a:br>
            <a:r>
              <a:rPr lang="de-DE" b="1" dirty="0"/>
              <a:t>Fall 3: Kein Lohn­an­spruch bei Corona-Lock­down</a:t>
            </a:r>
            <a:br>
              <a:rPr lang="de-DE" b="1" dirty="0"/>
            </a:br>
            <a:endParaRPr lang="en-GB" dirty="0"/>
          </a:p>
        </p:txBody>
      </p:sp>
    </p:spTree>
    <p:extLst>
      <p:ext uri="{BB962C8B-B14F-4D97-AF65-F5344CB8AC3E}">
        <p14:creationId xmlns:p14="http://schemas.microsoft.com/office/powerpoint/2010/main" val="377738683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600" b="1" dirty="0"/>
              <a:t>Arbeitsgericht Hamburg (Urt. vom 24.11.2021, 27 Ca 20/21)</a:t>
            </a:r>
          </a:p>
          <a:p>
            <a:pPr marL="609600" indent="-609600" eaLnBrk="1" hangingPunct="1">
              <a:lnSpc>
                <a:spcPct val="90000"/>
              </a:lnSpc>
              <a:buFontTx/>
              <a:buNone/>
            </a:pPr>
            <a:endParaRPr lang="de-DE" altLang="de-DE" sz="1600" b="1" dirty="0"/>
          </a:p>
          <a:p>
            <a:pPr marL="609600" indent="-609600" eaLnBrk="1" hangingPunct="1">
              <a:lnSpc>
                <a:spcPct val="90000"/>
              </a:lnSpc>
              <a:buFontTx/>
              <a:buNone/>
            </a:pPr>
            <a:r>
              <a:rPr lang="de-DE" altLang="de-DE" sz="1600" dirty="0"/>
              <a:t>	</a:t>
            </a:r>
            <a:r>
              <a:rPr lang="de-DE" altLang="de-DE" sz="1600" u="sng" dirty="0"/>
              <a:t>Der Tenor der Entscheidung:</a:t>
            </a:r>
          </a:p>
          <a:p>
            <a:pPr marL="609600" indent="-609600" eaLnBrk="1" hangingPunct="1">
              <a:lnSpc>
                <a:spcPct val="90000"/>
              </a:lnSpc>
              <a:buFontTx/>
              <a:buNone/>
            </a:pPr>
            <a:r>
              <a:rPr lang="de-DE" altLang="de-DE" sz="1600" dirty="0"/>
              <a:t>	Die unberechtigte Verweigerung eines Corona-Schnelltests durch einen Arbeitnehmer berechtigt Arbeitgeber im Allgemeinen ohne vorherige Abmahnung nicht zum Ausspruch einer ordentlichen verhaltensbedingten Kündigung.</a:t>
            </a:r>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a:bodyPr>
          <a:lstStyle/>
          <a:p>
            <a:r>
              <a:rPr lang="de-DE" b="1" dirty="0"/>
              <a:t>Fall 4: Kündigung wegen Verweigerung eines </a:t>
            </a:r>
            <a:br>
              <a:rPr lang="de-DE" b="1" dirty="0"/>
            </a:br>
            <a:r>
              <a:rPr lang="de-DE" b="1" dirty="0"/>
              <a:t>Corona-Schnelltests</a:t>
            </a:r>
            <a:endParaRPr lang="en-GB" dirty="0"/>
          </a:p>
        </p:txBody>
      </p:sp>
    </p:spTree>
    <p:extLst>
      <p:ext uri="{BB962C8B-B14F-4D97-AF65-F5344CB8AC3E}">
        <p14:creationId xmlns:p14="http://schemas.microsoft.com/office/powerpoint/2010/main" val="152332448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lnSpcReduction="10000"/>
          </a:bodyPr>
          <a:lstStyle/>
          <a:p>
            <a:pPr marL="609600" indent="-609600" eaLnBrk="1" hangingPunct="1">
              <a:lnSpc>
                <a:spcPct val="90000"/>
              </a:lnSpc>
              <a:buFontTx/>
              <a:buNone/>
            </a:pPr>
            <a:r>
              <a:rPr lang="de-DE" altLang="de-DE" sz="1400" b="1" dirty="0"/>
              <a:t>	</a:t>
            </a:r>
            <a:r>
              <a:rPr lang="de-DE" altLang="de-DE" sz="1600" u="sng" dirty="0"/>
              <a:t>Worum geht es: </a:t>
            </a:r>
          </a:p>
          <a:p>
            <a:pPr marL="609600" indent="-609600" eaLnBrk="1" hangingPunct="1">
              <a:lnSpc>
                <a:spcPct val="90000"/>
              </a:lnSpc>
              <a:buFontTx/>
              <a:buNone/>
            </a:pPr>
            <a:r>
              <a:rPr lang="de-DE" altLang="de-DE" sz="1600" dirty="0"/>
              <a:t>	Ein Fahrdienst, der Fahrgäste mit Sammeltaxis im Hamburger Stadtgebiet befördert und dazu Kleinbusse einsetzt, bestellte nach längerer pandemiebedingter Einschränkung des Geschäftsbetriebs seine Fahrer zu Anfang Juni 2021 wieder zur Arbeit ein. Bis dahin waren die Fahrer überwiegend in Kurzarbeit. Dabei machte der Fahrdienst seinen Fahrern zur Auflage, dass sie sich zunächst </a:t>
            </a:r>
            <a:r>
              <a:rPr lang="de-DE" altLang="de-DE" sz="1600" dirty="0" err="1"/>
              <a:t>or</a:t>
            </a:r>
            <a:r>
              <a:rPr lang="de-DE" altLang="de-DE" sz="1600" dirty="0"/>
              <a:t> Ort im Betrieb und </a:t>
            </a:r>
            <a:r>
              <a:rPr lang="de-DE" altLang="de-DE" sz="1600" dirty="0" err="1"/>
              <a:t>ann</a:t>
            </a:r>
            <a:r>
              <a:rPr lang="de-DE" altLang="de-DE" sz="1600" dirty="0"/>
              <a:t> in der weiteren Folge zweimal wöchentlich zu Hause einem Corona-Schnelltest (Nasenabstrich) unterziehen. Ein knapp zwei Jahre beschäftigter und bis Ende Mai 2021 in Kurzarbeit Null befindlicher Fahrer weigerte sich am 01.06.2021 und an den beiden Folgetagen, vor Ort im Betrieb einen solchen Schnelltest durchzuführen, worauf der Arbeitgeber ihn jeweils für den einzelnen Arbeitstag nach Hause schickte.</a:t>
            </a:r>
          </a:p>
          <a:p>
            <a:pPr marL="609600" indent="-609600" eaLnBrk="1" hangingPunct="1">
              <a:lnSpc>
                <a:spcPct val="90000"/>
              </a:lnSpc>
              <a:buFontTx/>
              <a:buNone/>
            </a:pPr>
            <a:r>
              <a:rPr lang="de-DE" altLang="de-DE" sz="1600" dirty="0"/>
              <a:t>	Während der Diskussionen vor Ort wiesen Vertreter des Arbeitgebers den Fahrer darauf hin, dass er zur Durchführung des Tests (aus Arbeitgebersicht) rechtlich verpflichtet sei. Der Fahrer hielt dagegen, er müsste einen solchen Test nicht durchführen.</a:t>
            </a:r>
          </a:p>
          <a:p>
            <a:pPr marL="609600" indent="-609600" eaLnBrk="1" hangingPunct="1">
              <a:lnSpc>
                <a:spcPct val="90000"/>
              </a:lnSpc>
              <a:buFontTx/>
              <a:buNone/>
            </a:pPr>
            <a:r>
              <a:rPr lang="de-DE" altLang="de-DE" sz="1600" dirty="0"/>
              <a:t>	Daraufhin kündigte der Arbeitgeber das Arbeitsverhältnis mit Schreiben vom 08.06.2021 ordentlich zum 15.07.2021 und stellte den Fahrer bis dahin unwiderruflich von der Arbeit frei. Der Fahrer erhob Kündigungsschutzklage.</a:t>
            </a:r>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fontScale="90000"/>
          </a:bodyPr>
          <a:lstStyle/>
          <a:p>
            <a:br>
              <a:rPr lang="de-DE" b="1" dirty="0"/>
            </a:br>
            <a:r>
              <a:rPr lang="de-DE" b="1" dirty="0"/>
              <a:t>Fall 4: Kündigung wegen Verweigerung eines </a:t>
            </a:r>
            <a:br>
              <a:rPr lang="de-DE" b="1" dirty="0"/>
            </a:br>
            <a:r>
              <a:rPr lang="de-DE" b="1" dirty="0"/>
              <a:t>Corona-Schnelltests</a:t>
            </a:r>
            <a:br>
              <a:rPr lang="de-DE" b="1" dirty="0"/>
            </a:br>
            <a:endParaRPr lang="en-GB" dirty="0"/>
          </a:p>
        </p:txBody>
      </p:sp>
    </p:spTree>
    <p:extLst>
      <p:ext uri="{BB962C8B-B14F-4D97-AF65-F5344CB8AC3E}">
        <p14:creationId xmlns:p14="http://schemas.microsoft.com/office/powerpoint/2010/main" val="334583844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600" u="sng" dirty="0"/>
              <a:t>Die Entscheidung: </a:t>
            </a:r>
          </a:p>
          <a:p>
            <a:pPr marL="609600" indent="-609600" eaLnBrk="1" hangingPunct="1">
              <a:lnSpc>
                <a:spcPct val="90000"/>
              </a:lnSpc>
              <a:buFontTx/>
              <a:buNone/>
            </a:pPr>
            <a:r>
              <a:rPr lang="de-DE" altLang="de-DE" sz="1600" dirty="0"/>
              <a:t>	In den Entscheidungsgründen hält das Arbeitsgericht zunächst fest, dass der Fahrer verpflichtet war, den streitigen Corona-Test durchzuführen. Zwar beeinträchtigen die verlangten Tests das allgemeine Persönlichkeitsrecht des Fahrers, das durch Art.2 Abs.1 und Art.1 Abs.1 Grundgesetz geschützt ist, und sein Recht auf informationelle Selbstbestimmung, doch waren auch diese Eingriffe in die Rechte des Klägers eher geringfügig. Diesen eher unerheblichen Rechtsbeeinträchtigungen aufseiten des Klägers standen aufseiten des Arbeitgebers sehr schwerwiegende rechtliche Interessen gegenüber, die für die Durchführung von Tests sprachen, nämlich der Schutz von Leben und Gesundheit anderer </a:t>
            </a:r>
            <a:r>
              <a:rPr lang="de-DE" altLang="de-DE" sz="1600" dirty="0" err="1"/>
              <a:t>betriebsangehöriger</a:t>
            </a:r>
            <a:r>
              <a:rPr lang="de-DE" altLang="de-DE" sz="1600" dirty="0"/>
              <a:t> Personen sowie der Fahrgäste.</a:t>
            </a:r>
          </a:p>
          <a:p>
            <a:pPr marL="609600" indent="-609600" eaLnBrk="1" hangingPunct="1">
              <a:lnSpc>
                <a:spcPct val="90000"/>
              </a:lnSpc>
              <a:buFontTx/>
              <a:buNone/>
            </a:pPr>
            <a:r>
              <a:rPr lang="de-DE" altLang="de-DE" sz="1600" dirty="0"/>
              <a:t>	Trotz gab das Gericht im Ergebnis dem Arbeitnehmer recht, da der Arbeitgeber es versäumt habe, dem Arbeitnehmer vor Ausspruch der Kündigung eine Abmahnung zu erteilen.</a:t>
            </a: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fontScale="90000"/>
          </a:bodyPr>
          <a:lstStyle/>
          <a:p>
            <a:br>
              <a:rPr lang="de-DE" b="1" dirty="0"/>
            </a:br>
            <a:r>
              <a:rPr lang="de-DE" b="1" dirty="0"/>
              <a:t>Fall 4: Kündigung wegen Verweigerung eines </a:t>
            </a:r>
            <a:br>
              <a:rPr lang="de-DE" b="1" dirty="0"/>
            </a:br>
            <a:r>
              <a:rPr lang="de-DE" b="1" dirty="0"/>
              <a:t>Corona-Schnelltests</a:t>
            </a:r>
            <a:br>
              <a:rPr lang="de-DE" b="1" dirty="0"/>
            </a:br>
            <a:endParaRPr lang="en-GB" dirty="0"/>
          </a:p>
        </p:txBody>
      </p:sp>
    </p:spTree>
    <p:extLst>
      <p:ext uri="{BB962C8B-B14F-4D97-AF65-F5344CB8AC3E}">
        <p14:creationId xmlns:p14="http://schemas.microsoft.com/office/powerpoint/2010/main" val="40860747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600" u="sng" dirty="0"/>
              <a:t>Einordnung: </a:t>
            </a:r>
          </a:p>
          <a:p>
            <a:pPr marL="609600" indent="-609600" eaLnBrk="1" hangingPunct="1">
              <a:lnSpc>
                <a:spcPct val="90000"/>
              </a:lnSpc>
              <a:buFontTx/>
              <a:buNone/>
            </a:pPr>
            <a:r>
              <a:rPr lang="de-DE" altLang="de-DE" sz="1600" dirty="0"/>
              <a:t>	Wenn es darauf ankommt, ist auf mündlich ausgesprochene Abmahnungen kein Verlass. Denn für eine Abmahnung ist der Arbeitgeber darlegungs- und beweisbelastet. Daher muss er im Kündigungsschutzprozess durch Zeugenaussagen den Nachweis führen können, dass, wann, durch wen und mit welchen genauen Formulierungen dem gekündigten Arbeitnehmer eine mündliche Abmahnung erteilt wurde. An diesem Nachweis scheitern Arbeitgeber in der Regel.</a:t>
            </a: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fontScale="90000"/>
          </a:bodyPr>
          <a:lstStyle/>
          <a:p>
            <a:br>
              <a:rPr lang="de-DE" b="1" dirty="0"/>
            </a:br>
            <a:r>
              <a:rPr lang="de-DE" b="1" dirty="0"/>
              <a:t>Fall 4: Kündigung wegen Verweigerung eines </a:t>
            </a:r>
            <a:br>
              <a:rPr lang="de-DE" b="1" dirty="0"/>
            </a:br>
            <a:r>
              <a:rPr lang="de-DE" b="1" dirty="0"/>
              <a:t>Corona-Schnelltests</a:t>
            </a:r>
            <a:br>
              <a:rPr lang="de-DE" b="1" dirty="0"/>
            </a:br>
            <a:endParaRPr lang="en-GB" dirty="0"/>
          </a:p>
        </p:txBody>
      </p:sp>
    </p:spTree>
    <p:extLst>
      <p:ext uri="{BB962C8B-B14F-4D97-AF65-F5344CB8AC3E}">
        <p14:creationId xmlns:p14="http://schemas.microsoft.com/office/powerpoint/2010/main" val="395574152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600" b="1" dirty="0"/>
              <a:t>Landesarbeitsgericht Hamm (</a:t>
            </a:r>
            <a:r>
              <a:rPr lang="de-DE" altLang="de-DE" sz="1600" b="1" dirty="0" err="1"/>
              <a:t>Beschl</a:t>
            </a:r>
            <a:r>
              <a:rPr lang="de-DE" altLang="de-DE" sz="1600" b="1" dirty="0"/>
              <a:t> v. 27.07.2021, Az. 7 </a:t>
            </a:r>
            <a:r>
              <a:rPr lang="de-DE" altLang="de-DE" sz="1600" b="1" dirty="0" err="1"/>
              <a:t>TaBV</a:t>
            </a:r>
            <a:r>
              <a:rPr lang="de-DE" altLang="de-DE" sz="1600" b="1" dirty="0"/>
              <a:t> 79/20)</a:t>
            </a:r>
          </a:p>
          <a:p>
            <a:pPr marL="609600" indent="-609600" eaLnBrk="1" hangingPunct="1">
              <a:lnSpc>
                <a:spcPct val="90000"/>
              </a:lnSpc>
              <a:buFontTx/>
              <a:buNone/>
            </a:pPr>
            <a:endParaRPr lang="de-DE" altLang="de-DE" sz="1600" b="1" dirty="0"/>
          </a:p>
          <a:p>
            <a:pPr marL="609600" indent="-609600" eaLnBrk="1" hangingPunct="1">
              <a:lnSpc>
                <a:spcPct val="90000"/>
              </a:lnSpc>
              <a:buFontTx/>
              <a:buNone/>
            </a:pPr>
            <a:r>
              <a:rPr lang="de-DE" altLang="de-DE" sz="1600" dirty="0"/>
              <a:t>	</a:t>
            </a:r>
            <a:r>
              <a:rPr lang="de-DE" altLang="de-DE" sz="1600" u="sng" dirty="0"/>
              <a:t>Der Tenor der Entscheidung:</a:t>
            </a:r>
          </a:p>
          <a:p>
            <a:pPr marL="609600" indent="-609600" eaLnBrk="1" hangingPunct="1">
              <a:lnSpc>
                <a:spcPct val="90000"/>
              </a:lnSpc>
              <a:buFontTx/>
              <a:buNone/>
            </a:pPr>
            <a:r>
              <a:rPr lang="de-DE" altLang="de-DE" sz="1600" dirty="0"/>
              <a:t>	Dem Betriebsrat steht bei der Einführung einer elektronischen Zeiterfassung ein Initiativrecht zu.</a:t>
            </a:r>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fontScale="90000"/>
          </a:bodyPr>
          <a:lstStyle/>
          <a:p>
            <a:br>
              <a:rPr lang="de-DE" b="1" dirty="0"/>
            </a:br>
            <a:r>
              <a:rPr lang="de-DE" b="1" dirty="0"/>
              <a:t>Fall 5: Betriebsrat bestimmt bei Zeiterfassung mit</a:t>
            </a:r>
            <a:br>
              <a:rPr lang="de-DE" b="1" dirty="0"/>
            </a:br>
            <a:endParaRPr lang="en-GB" dirty="0"/>
          </a:p>
        </p:txBody>
      </p:sp>
    </p:spTree>
    <p:extLst>
      <p:ext uri="{BB962C8B-B14F-4D97-AF65-F5344CB8AC3E}">
        <p14:creationId xmlns:p14="http://schemas.microsoft.com/office/powerpoint/2010/main" val="45819997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41BB3-28ED-4AC9-B16A-EB499221ABDF}"/>
              </a:ext>
            </a:extLst>
          </p:cNvPr>
          <p:cNvSpPr>
            <a:spLocks noGrp="1"/>
          </p:cNvSpPr>
          <p:nvPr>
            <p:ph type="title"/>
          </p:nvPr>
        </p:nvSpPr>
        <p:spPr/>
        <p:txBody>
          <a:bodyPr>
            <a:normAutofit/>
          </a:bodyPr>
          <a:lstStyle/>
          <a:p>
            <a:r>
              <a:rPr lang="de-DE" sz="3200" b="1" dirty="0"/>
              <a:t>Neue Urteile und die Folgen für die BR Arbeit</a:t>
            </a:r>
            <a:endParaRPr lang="en-GB" sz="3200" b="1" dirty="0"/>
          </a:p>
        </p:txBody>
      </p:sp>
      <p:sp>
        <p:nvSpPr>
          <p:cNvPr id="5" name="Inhaltsplatzhalter 4">
            <a:extLst>
              <a:ext uri="{FF2B5EF4-FFF2-40B4-BE49-F238E27FC236}">
                <a16:creationId xmlns:a16="http://schemas.microsoft.com/office/drawing/2014/main" id="{DDC95B96-595F-7198-4416-1ED561A5C2AD}"/>
              </a:ext>
            </a:extLst>
          </p:cNvPr>
          <p:cNvSpPr>
            <a:spLocks noGrp="1"/>
          </p:cNvSpPr>
          <p:nvPr>
            <p:ph idx="1"/>
          </p:nvPr>
        </p:nvSpPr>
        <p:spPr/>
        <p:txBody>
          <a:bodyPr/>
          <a:lstStyle/>
          <a:p>
            <a:r>
              <a:rPr lang="de-DE" dirty="0"/>
              <a:t>2021/2022</a:t>
            </a:r>
          </a:p>
        </p:txBody>
      </p:sp>
    </p:spTree>
    <p:extLst>
      <p:ext uri="{BB962C8B-B14F-4D97-AF65-F5344CB8AC3E}">
        <p14:creationId xmlns:p14="http://schemas.microsoft.com/office/powerpoint/2010/main" val="2105861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600" u="sng" dirty="0"/>
              <a:t>Worum geht es: </a:t>
            </a:r>
          </a:p>
          <a:p>
            <a:pPr marL="609600" indent="-609600" eaLnBrk="1" hangingPunct="1">
              <a:lnSpc>
                <a:spcPct val="90000"/>
              </a:lnSpc>
              <a:buFontTx/>
              <a:buNone/>
            </a:pPr>
            <a:r>
              <a:rPr lang="de-DE" altLang="de-DE" sz="1600" dirty="0"/>
              <a:t>	Die Betreiber einer vollstationären Wohneinrichtung im Rahmen der Eingliederungshilfe, die als gemeinsamer Betrieb geführt wird, streiten mit dem Betriebsrat über dessen Beteiligung und Initiativrecht bei der Einführung einer elektronischen Zeiterfassung. Ein dazu eingeleitetes Einigungsstellenverfahren war zwischenzeitlich ausgesetzt worden.</a:t>
            </a:r>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fontScale="90000"/>
          </a:bodyPr>
          <a:lstStyle/>
          <a:p>
            <a:br>
              <a:rPr lang="de-DE" b="1" dirty="0"/>
            </a:br>
            <a:r>
              <a:rPr lang="de-DE" b="1" dirty="0"/>
              <a:t>Fall 5: Betriebsrat bestimmt bei Zeiterfassung mit</a:t>
            </a:r>
            <a:br>
              <a:rPr lang="de-DE" b="1" dirty="0"/>
            </a:br>
            <a:endParaRPr lang="en-GB" dirty="0"/>
          </a:p>
        </p:txBody>
      </p:sp>
    </p:spTree>
    <p:extLst>
      <p:ext uri="{BB962C8B-B14F-4D97-AF65-F5344CB8AC3E}">
        <p14:creationId xmlns:p14="http://schemas.microsoft.com/office/powerpoint/2010/main" val="65340448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600" u="sng" dirty="0"/>
              <a:t>Die Entscheidung 1/2: </a:t>
            </a:r>
          </a:p>
          <a:p>
            <a:pPr marL="609600" indent="-609600" eaLnBrk="1" hangingPunct="1">
              <a:lnSpc>
                <a:spcPct val="90000"/>
              </a:lnSpc>
              <a:buFontTx/>
              <a:buNone/>
            </a:pPr>
            <a:r>
              <a:rPr lang="de-DE" altLang="de-DE" sz="1600" dirty="0"/>
              <a:t>	Dem Betriebsrat steht laut LAG Hamm ein Initiativrecht zu, womit das Gericht von einem Beschluss des BAG abweicht.</a:t>
            </a:r>
          </a:p>
          <a:p>
            <a:pPr marL="609600" indent="-609600" eaLnBrk="1" hangingPunct="1">
              <a:lnSpc>
                <a:spcPct val="90000"/>
              </a:lnSpc>
              <a:buFontTx/>
              <a:buNone/>
            </a:pPr>
            <a:r>
              <a:rPr lang="de-DE" altLang="de-DE" sz="1600" dirty="0"/>
              <a:t>	Die übereinstimmende Auffassung in Rechtsprechung und Literatur gehe heute davon aus, dass im Sinne eines Mitgestaltungsrechts grundsätzlich auch dem Betriebsrat die Initiative zukommen kann, in mitbestimmungspflichtigen Angelegenheiten Verhandlungen aufzunehmen und zu verlangen. Das entspreche auch dem gesetzgeberischen Willen des BetrVG.</a:t>
            </a:r>
          </a:p>
          <a:p>
            <a:pPr marL="609600" indent="-609600" eaLnBrk="1" hangingPunct="1">
              <a:lnSpc>
                <a:spcPct val="90000"/>
              </a:lnSpc>
              <a:buFontTx/>
              <a:buNone/>
            </a:pPr>
            <a:r>
              <a:rPr lang="de-DE" altLang="de-DE" sz="1600" dirty="0"/>
              <a:t>	</a:t>
            </a:r>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fontScale="90000"/>
          </a:bodyPr>
          <a:lstStyle/>
          <a:p>
            <a:br>
              <a:rPr lang="de-DE" b="1" dirty="0"/>
            </a:br>
            <a:r>
              <a:rPr lang="de-DE" b="1" dirty="0"/>
              <a:t>Fall 5: Betriebsrat bestimmt bei Zeiterfassung mit</a:t>
            </a:r>
            <a:br>
              <a:rPr lang="de-DE" b="1" dirty="0"/>
            </a:br>
            <a:endParaRPr lang="en-GB" dirty="0"/>
          </a:p>
        </p:txBody>
      </p:sp>
    </p:spTree>
    <p:extLst>
      <p:ext uri="{BB962C8B-B14F-4D97-AF65-F5344CB8AC3E}">
        <p14:creationId xmlns:p14="http://schemas.microsoft.com/office/powerpoint/2010/main" val="157005536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600" u="sng" dirty="0"/>
              <a:t>Die Entscheidung 2/2: </a:t>
            </a:r>
          </a:p>
          <a:p>
            <a:pPr marL="609600" indent="-609600" eaLnBrk="1" hangingPunct="1">
              <a:lnSpc>
                <a:spcPct val="90000"/>
              </a:lnSpc>
              <a:buFontTx/>
              <a:buNone/>
            </a:pPr>
            <a:r>
              <a:rPr lang="de-DE" altLang="de-DE" sz="1600" dirty="0"/>
              <a:t>	§ 87 BetrVG enthalte in seiner Eingangsformulierung keine Aufspaltung der Mitbestimmungsrechte in solche mit und ohne Initiativrecht. Der Gesetzgeber habe stattdessen Einschränkungen des Oberbegriffs der Mitbestimmung in § 87 Abs. 1 BetrVG (Eingangssatz) in der Weise vorgenommen, dass er einzelne Mitbestimmungsrechte wie z.B. § 87 Abs. 1 Nr. 8 BetrVG (betreffend Sozialeinrichtungen) so formuliert hat, dass dort lediglich Form-, Ausgestaltung und deren Verwaltung mitbestimmungspflichtig sind, woraus sich laut LAG Hamm ohne Weiteres ergibt, dass aufgrund der ausdrücklich gewählten Formulierung in § 87 Abs. 1 Nr. 8 BetrVG ein Initiativrecht nicht besteht. Eine vergleichbare Einschränkung findet sich in § 87 Abs. 1 Nr. 6 BetrVG nicht. Dort ist ausdrücklich die Einführung technischer Einrichtungen beschrieben. Daher kann der Streit um das Initiativrecht auch Inhalt des Einigungsstellenverfahrens sein.</a:t>
            </a:r>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fontScale="90000"/>
          </a:bodyPr>
          <a:lstStyle/>
          <a:p>
            <a:br>
              <a:rPr lang="de-DE" b="1" dirty="0"/>
            </a:br>
            <a:r>
              <a:rPr lang="de-DE" b="1" dirty="0"/>
              <a:t>Fall 5: Betriebsrat bestimmt bei Zeiterfassung mit</a:t>
            </a:r>
            <a:br>
              <a:rPr lang="de-DE" b="1" dirty="0"/>
            </a:br>
            <a:endParaRPr lang="en-GB" dirty="0"/>
          </a:p>
        </p:txBody>
      </p:sp>
    </p:spTree>
    <p:extLst>
      <p:ext uri="{BB962C8B-B14F-4D97-AF65-F5344CB8AC3E}">
        <p14:creationId xmlns:p14="http://schemas.microsoft.com/office/powerpoint/2010/main" val="47229150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600" u="sng" dirty="0"/>
              <a:t>Einordnung: </a:t>
            </a:r>
          </a:p>
          <a:p>
            <a:pPr marL="609600" indent="-609600" eaLnBrk="1" hangingPunct="1">
              <a:lnSpc>
                <a:spcPct val="90000"/>
              </a:lnSpc>
              <a:buFontTx/>
              <a:buNone/>
            </a:pPr>
            <a:r>
              <a:rPr lang="de-DE" altLang="de-DE" sz="1600" dirty="0"/>
              <a:t>	Entscheidend ist hier, dass das LAG Hamm einen anderen Weg einschlägt als das BAG in der damaligen Entscheidung, in der es noch davon ausging, dass der Betriebsrat die technischen Einrichtungen, bei deren Einführung er ein Abwehrrecht im Rahmen der Mitbestimmung habe, gerade nicht per Initiativrecht selbst einfordern könne. Daran hält das LAG nicht fest, so wie es bereits in der Kommentarliteratur und bei anderen Gerichten üblich ist. </a:t>
            </a: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fontScale="90000"/>
          </a:bodyPr>
          <a:lstStyle/>
          <a:p>
            <a:br>
              <a:rPr lang="de-DE" b="1" dirty="0"/>
            </a:br>
            <a:r>
              <a:rPr lang="de-DE" b="1" dirty="0"/>
              <a:t>Fall 5: Betriebsrat bestimmt bei Zeiterfassung mit</a:t>
            </a:r>
            <a:br>
              <a:rPr lang="de-DE" b="1" dirty="0"/>
            </a:br>
            <a:endParaRPr lang="en-GB" dirty="0"/>
          </a:p>
        </p:txBody>
      </p:sp>
    </p:spTree>
    <p:extLst>
      <p:ext uri="{BB962C8B-B14F-4D97-AF65-F5344CB8AC3E}">
        <p14:creationId xmlns:p14="http://schemas.microsoft.com/office/powerpoint/2010/main" val="354730930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600" b="1" dirty="0"/>
              <a:t>LAG Thüringen (Beschl. v. 29.06.2021; Az. 1 </a:t>
            </a:r>
            <a:r>
              <a:rPr lang="de-DE" altLang="de-DE" sz="1600" b="1" dirty="0" err="1"/>
              <a:t>TaBVGa</a:t>
            </a:r>
            <a:r>
              <a:rPr lang="de-DE" altLang="de-DE" sz="1600" b="1" dirty="0"/>
              <a:t> 1/21)</a:t>
            </a:r>
          </a:p>
          <a:p>
            <a:pPr marL="609600" indent="-609600" eaLnBrk="1" hangingPunct="1">
              <a:lnSpc>
                <a:spcPct val="90000"/>
              </a:lnSpc>
              <a:buFontTx/>
              <a:buNone/>
            </a:pPr>
            <a:r>
              <a:rPr lang="de-DE" altLang="de-DE" sz="1600" dirty="0"/>
              <a:t>	</a:t>
            </a:r>
          </a:p>
          <a:p>
            <a:pPr marL="609600" indent="-609600" eaLnBrk="1" hangingPunct="1">
              <a:lnSpc>
                <a:spcPct val="90000"/>
              </a:lnSpc>
              <a:buFontTx/>
              <a:buNone/>
            </a:pPr>
            <a:r>
              <a:rPr lang="de-DE" altLang="de-DE" sz="1600" dirty="0"/>
              <a:t>	</a:t>
            </a:r>
            <a:r>
              <a:rPr lang="de-DE" altLang="de-DE" sz="1600" u="sng" dirty="0"/>
              <a:t>Der Tenor der Entscheidung:</a:t>
            </a:r>
          </a:p>
          <a:p>
            <a:pPr marL="609600" indent="-609600" eaLnBrk="1" hangingPunct="1">
              <a:lnSpc>
                <a:spcPct val="90000"/>
              </a:lnSpc>
              <a:buFontTx/>
              <a:buNone/>
            </a:pPr>
            <a:r>
              <a:rPr lang="de-DE" altLang="de-DE" sz="1600" dirty="0"/>
              <a:t>	Jedes Betriebsratsmitglied muss Zugang zum Betriebsratsbüro und zu allen Unterlagen haben. Der Zugang kann ihm nicht verwehrt werden. Der einzelne genießt auch bei Streit eine Art Minderheitenschutz. Das Recht bezweckt auch, dass das einzelne Mitglied die Kollegen kontrollieren können muss. </a:t>
            </a:r>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fontScale="90000"/>
          </a:bodyPr>
          <a:lstStyle/>
          <a:p>
            <a:br>
              <a:rPr lang="de-DE" b="1" dirty="0"/>
            </a:br>
            <a:r>
              <a:rPr lang="de-DE" b="1" dirty="0"/>
              <a:t>Fall 6: Minderheitenschutz für das einzelne Betriebsratsmitglied</a:t>
            </a:r>
            <a:endParaRPr lang="en-GB" dirty="0"/>
          </a:p>
        </p:txBody>
      </p:sp>
    </p:spTree>
    <p:extLst>
      <p:ext uri="{BB962C8B-B14F-4D97-AF65-F5344CB8AC3E}">
        <p14:creationId xmlns:p14="http://schemas.microsoft.com/office/powerpoint/2010/main" val="302406678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600" u="sng" dirty="0"/>
              <a:t>Worum geht es: </a:t>
            </a:r>
          </a:p>
          <a:p>
            <a:pPr marL="609600" indent="-609600" eaLnBrk="1" hangingPunct="1">
              <a:lnSpc>
                <a:spcPct val="90000"/>
              </a:lnSpc>
              <a:buFontTx/>
              <a:buNone/>
            </a:pPr>
            <a:r>
              <a:rPr lang="de-DE" altLang="de-DE" sz="1600" dirty="0"/>
              <a:t>	Die Betriebsratsmitglieder eines Lebensmittelhandels sind zerstritten. Die ehemalige Betriebsratsvorsitzende ist nun einfaches Mitglied und wegen Erwerbsminderungsrente kaum noch im Betrieb. Ihr wird der Zugang zum Betriebsratsbüro von dem neuen Vorsitzenden weitgehend verweigert. Sie verlangt daher gerichtlich Zugang zum Büro und den Schränken, außerdem die Zugangsdaten zum E-Mail-Postfach des Betriebsrats.</a:t>
            </a:r>
          </a:p>
          <a:p>
            <a:pPr marL="609600" indent="-609600" eaLnBrk="1" hangingPunct="1">
              <a:lnSpc>
                <a:spcPct val="90000"/>
              </a:lnSpc>
              <a:buFontTx/>
              <a:buNone/>
            </a:pPr>
            <a:r>
              <a:rPr lang="de-DE" altLang="de-DE" sz="1600" dirty="0"/>
              <a:t>	Der Vorsitzende verweigert die Zugänge mit der Begründung, es handele beim Betriebsratsbüro nicht um einen „Selbstbedienungsbetrieb“. Wie der Betriebsrat sein Einsichtsrecht für die Kollegen organisiere, bleibe seinem Organisationsermessen vorbehalten.</a:t>
            </a:r>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fontScale="90000"/>
          </a:bodyPr>
          <a:lstStyle/>
          <a:p>
            <a:br>
              <a:rPr lang="de-DE" b="1" dirty="0"/>
            </a:br>
            <a:r>
              <a:rPr lang="de-DE" b="1" dirty="0"/>
              <a:t>Fall 6: Minderheitenschutz für das einzelne Betriebsratsmitglied</a:t>
            </a:r>
            <a:endParaRPr lang="en-GB" dirty="0"/>
          </a:p>
        </p:txBody>
      </p:sp>
    </p:spTree>
    <p:extLst>
      <p:ext uri="{BB962C8B-B14F-4D97-AF65-F5344CB8AC3E}">
        <p14:creationId xmlns:p14="http://schemas.microsoft.com/office/powerpoint/2010/main" val="341853676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600" u="sng" dirty="0"/>
              <a:t>Die Entscheidung: </a:t>
            </a:r>
          </a:p>
          <a:p>
            <a:pPr marL="609600" indent="-609600" eaLnBrk="1" hangingPunct="1">
              <a:lnSpc>
                <a:spcPct val="90000"/>
              </a:lnSpc>
              <a:buFontTx/>
              <a:buNone/>
            </a:pPr>
            <a:r>
              <a:rPr lang="de-DE" altLang="de-DE" sz="1600" dirty="0"/>
              <a:t>	Das Gericht gibt der Betriebsrätin – hier im einstweiligen Rechtsschutzverfahren – zunächst mal Recht. Sie muss Zugang zum Büro, den Schränken und dem E-Mail-Postfach erhalten. Die Erwerbsminderungsrente der Betriebsrätin hat keinen Einfluss auf deren Wählbarkeit und steht folglich der Ausübung ihres Betriebsratsamts nicht entgegen.</a:t>
            </a:r>
          </a:p>
          <a:p>
            <a:pPr marL="609600" indent="-609600" eaLnBrk="1" hangingPunct="1">
              <a:lnSpc>
                <a:spcPct val="90000"/>
              </a:lnSpc>
              <a:buFontTx/>
              <a:buNone/>
            </a:pPr>
            <a:r>
              <a:rPr lang="de-DE" altLang="de-DE" sz="1600" dirty="0"/>
              <a:t>	Jedes Betriebsratsmitglied hat immer Zugang zu allen Betriebsratsunterlagen und umfassendes Einsichtsrecht in alle Informationen. Dieses Recht kann weder durch die Geschäftsordnung noch durch einen Beschluss des Betriebsrats eingeschränkt werden. Das einzelne Mitglied genießt eine Art Minderheitenschutz. Das Recht auf jederzeitige Information bezweckt auch, dass jedes einzelne Mitglied jederzeit die Aufgabenwahrnehmung der anderen Betriebsratsmitglieder kontrollieren können muss. Unzulässig ist es deshalb auch, das Einsichtsrecht von besonderen Voraussetzungen abhängig zu machen.</a:t>
            </a:r>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fontScale="90000"/>
          </a:bodyPr>
          <a:lstStyle/>
          <a:p>
            <a:br>
              <a:rPr lang="de-DE" b="1" dirty="0"/>
            </a:br>
            <a:r>
              <a:rPr lang="de-DE" b="1" dirty="0"/>
              <a:t>Fall 6: Minderheitenschutz für das einzelne Betriebsratsmitglied</a:t>
            </a:r>
            <a:endParaRPr lang="en-GB" dirty="0"/>
          </a:p>
        </p:txBody>
      </p:sp>
    </p:spTree>
    <p:extLst>
      <p:ext uri="{BB962C8B-B14F-4D97-AF65-F5344CB8AC3E}">
        <p14:creationId xmlns:p14="http://schemas.microsoft.com/office/powerpoint/2010/main" val="40205322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600" u="sng" dirty="0"/>
              <a:t>Einordnung: </a:t>
            </a:r>
          </a:p>
          <a:p>
            <a:pPr marL="609600" indent="-609600" eaLnBrk="1" hangingPunct="1">
              <a:lnSpc>
                <a:spcPct val="90000"/>
              </a:lnSpc>
              <a:buFontTx/>
              <a:buNone/>
            </a:pPr>
            <a:r>
              <a:rPr lang="de-DE" altLang="de-DE" sz="1600" dirty="0"/>
              <a:t>	Immer wieder gibt es Konflikte in den Gremien, die dazu führen, dass einzelnen Betriebsratsmitgliedern der Zugang zu Informationen verwehrt wird. Das darf nicht sein. Alle Betriebsratsmitglieder haben das Recht, jederzeit alle Informationen des Betriebsrats und seiner Ausschüsse einzusehen (§ 34 Abs. 3 BetrVG). Das Recht steht nicht zur Disposition. Interessant ist hier die Begründung des Gerichts, die darauf abhebt, dass Zweck dieses Informationsrechts auch ist, dass das einzelne Mitglied die Kollegen und Kolleginnen kontrollieren können muss.</a:t>
            </a: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fontScale="90000"/>
          </a:bodyPr>
          <a:lstStyle/>
          <a:p>
            <a:br>
              <a:rPr lang="de-DE" b="1" dirty="0"/>
            </a:br>
            <a:r>
              <a:rPr lang="de-DE" b="1" dirty="0"/>
              <a:t>Fall 6: Minderheitenschutz für das einzelne Betriebsratsmitglied</a:t>
            </a:r>
            <a:endParaRPr lang="en-GB" dirty="0"/>
          </a:p>
        </p:txBody>
      </p:sp>
    </p:spTree>
    <p:extLst>
      <p:ext uri="{BB962C8B-B14F-4D97-AF65-F5344CB8AC3E}">
        <p14:creationId xmlns:p14="http://schemas.microsoft.com/office/powerpoint/2010/main" val="49765035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600" b="1" dirty="0"/>
              <a:t>Hessisches LAG (Beschl. v. 21.05.2021; Az. 16 </a:t>
            </a:r>
            <a:r>
              <a:rPr lang="de-DE" altLang="de-DE" sz="1600" b="1" dirty="0" err="1"/>
              <a:t>TaBVGa</a:t>
            </a:r>
            <a:r>
              <a:rPr lang="de-DE" altLang="de-DE" sz="1600" b="1" dirty="0"/>
              <a:t> 79/21)</a:t>
            </a:r>
            <a:r>
              <a:rPr lang="de-DE" altLang="de-DE" sz="1600" dirty="0"/>
              <a:t>	</a:t>
            </a:r>
          </a:p>
          <a:p>
            <a:pPr marL="609600" indent="-609600" eaLnBrk="1" hangingPunct="1">
              <a:lnSpc>
                <a:spcPct val="90000"/>
              </a:lnSpc>
              <a:buFontTx/>
              <a:buNone/>
            </a:pPr>
            <a:endParaRPr lang="de-DE" altLang="de-DE" sz="1600" u="sng" dirty="0"/>
          </a:p>
          <a:p>
            <a:pPr marL="609600" indent="-609600" eaLnBrk="1" hangingPunct="1">
              <a:lnSpc>
                <a:spcPct val="90000"/>
              </a:lnSpc>
              <a:buFontTx/>
              <a:buNone/>
            </a:pPr>
            <a:r>
              <a:rPr lang="de-DE" altLang="de-DE" sz="1600" dirty="0"/>
              <a:t>	</a:t>
            </a:r>
            <a:r>
              <a:rPr lang="de-DE" altLang="de-DE" sz="1600" u="sng" dirty="0"/>
              <a:t>Der Tenor der Entscheidung:</a:t>
            </a:r>
          </a:p>
          <a:p>
            <a:pPr marL="609600" indent="-609600" eaLnBrk="1" hangingPunct="1">
              <a:lnSpc>
                <a:spcPct val="90000"/>
              </a:lnSpc>
              <a:buFontTx/>
              <a:buNone/>
            </a:pPr>
            <a:r>
              <a:rPr lang="de-DE" altLang="de-DE" sz="1600" dirty="0"/>
              <a:t>	Der Betriebsrat hat in Pandemiezeiten das Recht, per Videokonferenz seine Sitzungen abzuhalten. Dafür muss ihm der Arbeitgeber die technische Ausrüstung bereitstellen.</a:t>
            </a:r>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fontScale="90000"/>
          </a:bodyPr>
          <a:lstStyle/>
          <a:p>
            <a:br>
              <a:rPr lang="de-DE" b="1" dirty="0"/>
            </a:br>
            <a:r>
              <a:rPr lang="de-DE" b="1" dirty="0"/>
              <a:t>Fall 7: Betriebsrat hat Recht auf Tablets für Videokonferenz</a:t>
            </a:r>
            <a:endParaRPr lang="en-GB" dirty="0"/>
          </a:p>
        </p:txBody>
      </p:sp>
    </p:spTree>
    <p:extLst>
      <p:ext uri="{BB962C8B-B14F-4D97-AF65-F5344CB8AC3E}">
        <p14:creationId xmlns:p14="http://schemas.microsoft.com/office/powerpoint/2010/main" val="20169910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600" u="sng" dirty="0"/>
              <a:t>Worum geht es: </a:t>
            </a:r>
          </a:p>
          <a:p>
            <a:pPr marL="609600" indent="-609600" eaLnBrk="1" hangingPunct="1">
              <a:lnSpc>
                <a:spcPct val="90000"/>
              </a:lnSpc>
              <a:buFontTx/>
              <a:buNone/>
            </a:pPr>
            <a:r>
              <a:rPr lang="de-DE" altLang="de-DE" sz="1600" dirty="0"/>
              <a:t>	Der Betriebsrat einer Filiale eines bundesweit agierenden Textileinzelhandelsunternehmens verlangte vom Arbeitgeber drei Tablets oder Notebooks für die Mitglieder des Gremiums, um Betriebsratssitzungen per Video-Webkonferenz durchzuführen. Die Betriebsratsmitglieder arbeiten als Verkäufer*innen in der Filiale und können sich für Betriebsratsarbeiten abmelden, die sie in einem Betriebsratsbüro erledigen. Arbeiten im Homeoffice ist im Betrieb nicht möglich, da es sich um den Bereich Verkauf handelt. Der Arbeitgeber vertritt daher die Auffassung, dass eine Anschaffung und Bereitstellung von Tablets nicht erforderlich sei, da die Betriebsratsarbeit ausschließlich vor Ort geleistet werde.</a:t>
            </a:r>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fontScale="90000"/>
          </a:bodyPr>
          <a:lstStyle/>
          <a:p>
            <a:br>
              <a:rPr lang="de-DE" b="1" dirty="0"/>
            </a:br>
            <a:r>
              <a:rPr lang="de-DE" b="1" dirty="0"/>
              <a:t>Fall 7: Betriebsrat hat Recht auf Tablets für Videokonferenz</a:t>
            </a:r>
            <a:endParaRPr lang="en-GB" dirty="0"/>
          </a:p>
        </p:txBody>
      </p:sp>
    </p:spTree>
    <p:extLst>
      <p:ext uri="{BB962C8B-B14F-4D97-AF65-F5344CB8AC3E}">
        <p14:creationId xmlns:p14="http://schemas.microsoft.com/office/powerpoint/2010/main" val="381394929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600" b="1" dirty="0"/>
              <a:t>	Bundesarbeitsgericht (Urt. v. 30.11.2021, Az. 9 AZR 225/21)</a:t>
            </a:r>
          </a:p>
          <a:p>
            <a:pPr marL="609600" indent="-609600" eaLnBrk="1" hangingPunct="1">
              <a:lnSpc>
                <a:spcPct val="90000"/>
              </a:lnSpc>
              <a:buFontTx/>
              <a:buNone/>
            </a:pPr>
            <a:endParaRPr lang="de-DE" altLang="de-DE" sz="1600" b="1" dirty="0"/>
          </a:p>
          <a:p>
            <a:pPr marL="609600" indent="-609600" eaLnBrk="1" hangingPunct="1">
              <a:lnSpc>
                <a:spcPct val="90000"/>
              </a:lnSpc>
              <a:buFontTx/>
              <a:buNone/>
            </a:pPr>
            <a:r>
              <a:rPr lang="de-DE" altLang="de-DE" sz="1600" dirty="0"/>
              <a:t>	</a:t>
            </a:r>
            <a:r>
              <a:rPr lang="de-DE" altLang="de-DE" sz="1600" u="sng" dirty="0"/>
              <a:t>Der Tenor der Entscheidung:</a:t>
            </a:r>
          </a:p>
          <a:p>
            <a:pPr marL="609600" indent="-609600" eaLnBrk="1" hangingPunct="1">
              <a:lnSpc>
                <a:spcPct val="90000"/>
              </a:lnSpc>
              <a:buFontTx/>
              <a:buNone/>
            </a:pPr>
            <a:r>
              <a:rPr lang="de-DE" altLang="de-DE" sz="1600" dirty="0"/>
              <a:t>	Fallen einzelne Arbeitstage aufgrund von Kurzarbeit vollständig aus, ist dies bei der Berechnung des Jahresurlaubs zu berücksichtigen.</a:t>
            </a:r>
          </a:p>
          <a:p>
            <a:pPr marL="609600" indent="-609600" eaLnBrk="1" hangingPunct="1">
              <a:lnSpc>
                <a:spcPct val="90000"/>
              </a:lnSpc>
              <a:buFontTx/>
              <a:buNone/>
            </a:pP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lstStyle/>
          <a:p>
            <a:r>
              <a:rPr lang="de-DE" b="1" dirty="0"/>
              <a:t>Fall 1: Kurz­ar­beit Null ver­rin­gert Urlaubs­an­spruch</a:t>
            </a:r>
            <a:endParaRPr lang="en-GB"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600" u="sng" dirty="0"/>
              <a:t>Die Entscheidung: </a:t>
            </a:r>
          </a:p>
          <a:p>
            <a:pPr marL="609600" indent="-609600" eaLnBrk="1" hangingPunct="1">
              <a:lnSpc>
                <a:spcPct val="90000"/>
              </a:lnSpc>
              <a:buFontTx/>
              <a:buNone/>
            </a:pPr>
            <a:r>
              <a:rPr lang="de-DE" altLang="de-DE" sz="1600" dirty="0"/>
              <a:t>	Der Antrag des Betriebsrats ist begründet, so das Hessische LAG. Die angestrebte Befriedungsverfügung im Rahmen des vorläufigen Rechtsschutzes soll gewährleisten, dass der Betriebsrat die im Rahmen des bis Ende Juni 2021 befristeten § 129 BetrVG vorgesehenen Videokonferenzen abhalten könne. Dafür bedarf es der technischen Mittel. Dass der Betriebsrat bisher von der Möglichkeit, per Videokonferenz zu tagen, abgesehen hatte, spielt keine Rolle: Entscheidend ist der Wunsch, von nun an diese gesetzlich vorgesehene Möglichkeit zu nutzen. Dem Betriebsrat gehe es erkennbar darum, das Ansteckungsrisiko zu minimieren, weshalb sich das Gremium vorbildlich verhalte. Die dem Arbeitgeber entstehenden Kosten wertet das Hessische LAG als zumutbar.</a:t>
            </a:r>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fontScale="90000"/>
          </a:bodyPr>
          <a:lstStyle/>
          <a:p>
            <a:br>
              <a:rPr lang="de-DE" b="1" dirty="0"/>
            </a:br>
            <a:r>
              <a:rPr lang="de-DE" b="1" dirty="0"/>
              <a:t>Fall 7: Betriebsrat hat Recht auf Tablets für Videokonferenz</a:t>
            </a:r>
            <a:endParaRPr lang="en-GB" dirty="0"/>
          </a:p>
        </p:txBody>
      </p:sp>
    </p:spTree>
    <p:extLst>
      <p:ext uri="{BB962C8B-B14F-4D97-AF65-F5344CB8AC3E}">
        <p14:creationId xmlns:p14="http://schemas.microsoft.com/office/powerpoint/2010/main" val="56012177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600" u="sng" dirty="0"/>
              <a:t>Einordnung: </a:t>
            </a:r>
          </a:p>
          <a:p>
            <a:pPr marL="609600" indent="-609600" eaLnBrk="1" hangingPunct="1">
              <a:lnSpc>
                <a:spcPct val="90000"/>
              </a:lnSpc>
              <a:buFontTx/>
              <a:buNone/>
            </a:pPr>
            <a:r>
              <a:rPr lang="de-DE" altLang="de-DE" sz="1600" dirty="0"/>
              <a:t>	Das Hessische LAG setzt sich nicht nur mit der Frage der Erforderlichkeit technischer Mittel für den Betriebsrat auseinander, sondern nimmt auch eine Einordnung des § 129 BetrVG vor: Die Norm sei eine Sonderregelung, die aufgrund der Pandemie-Bedingungen befristet erlassen wurde. Das Argument des Arbeitgebers, dass der Betriebsrat seine Aufgaben am Arbeitsort erfüllen müsse, lässt das LAG in Pandemiezeiten nicht gelten – denn sonst wäre der Regelungszweck des 129 BetrVG hinfällig, der aufgrund der Möglichkeit der Videokonferenz die Betriebsratsarbeit gewährleisten möchte. Die Entscheidung ist auch heute, nach Wegfall § 129 BetrVG, noch wegweisend. Denn mit Inkrafttreten des Betriebsrätemodernisierungsgesetzes wurde dauerhaft die Möglichkeit zur Durchführung von BR-Sitzungen per Video geschaffen (§ 30 BetrVG). </a:t>
            </a: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fontScale="90000"/>
          </a:bodyPr>
          <a:lstStyle/>
          <a:p>
            <a:br>
              <a:rPr lang="de-DE" b="1" dirty="0"/>
            </a:br>
            <a:r>
              <a:rPr lang="de-DE" b="1" dirty="0"/>
              <a:t>Fall 7: Betriebsrat hat Recht auf Tablets für Videokonferenz</a:t>
            </a:r>
            <a:endParaRPr lang="en-GB" dirty="0"/>
          </a:p>
        </p:txBody>
      </p:sp>
    </p:spTree>
    <p:extLst>
      <p:ext uri="{BB962C8B-B14F-4D97-AF65-F5344CB8AC3E}">
        <p14:creationId xmlns:p14="http://schemas.microsoft.com/office/powerpoint/2010/main" val="394150888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600" b="1" dirty="0"/>
              <a:t>Bundesarbeitsgericht (Beschl. v. 20.10.2021, 7 ABR 34/20)</a:t>
            </a:r>
            <a:r>
              <a:rPr lang="de-DE" altLang="de-DE" sz="1600" dirty="0"/>
              <a:t>	</a:t>
            </a:r>
          </a:p>
          <a:p>
            <a:pPr marL="609600" indent="-609600" eaLnBrk="1" hangingPunct="1">
              <a:lnSpc>
                <a:spcPct val="90000"/>
              </a:lnSpc>
              <a:buFontTx/>
              <a:buNone/>
            </a:pPr>
            <a:r>
              <a:rPr lang="de-DE" altLang="de-DE" sz="1600" dirty="0"/>
              <a:t>	</a:t>
            </a:r>
          </a:p>
          <a:p>
            <a:pPr marL="609600" indent="-609600" eaLnBrk="1" hangingPunct="1">
              <a:lnSpc>
                <a:spcPct val="90000"/>
              </a:lnSpc>
              <a:buFontTx/>
              <a:buNone/>
            </a:pPr>
            <a:r>
              <a:rPr lang="de-DE" altLang="de-DE" sz="1600" dirty="0"/>
              <a:t>	</a:t>
            </a:r>
            <a:r>
              <a:rPr lang="de-DE" altLang="de-DE" sz="1600" u="sng" dirty="0"/>
              <a:t>Der Tenor der Entscheidung:</a:t>
            </a:r>
          </a:p>
          <a:p>
            <a:pPr marL="609600" indent="-609600" eaLnBrk="1" hangingPunct="1">
              <a:lnSpc>
                <a:spcPct val="90000"/>
              </a:lnSpc>
              <a:buFontTx/>
              <a:buNone/>
            </a:pPr>
            <a:r>
              <a:rPr lang="de-DE" altLang="de-DE" sz="1600" dirty="0"/>
              <a:t>	Soll ein Arbeitnehmer, der weit überwiegend in häuslicher Telearbeit tätig ist, auf Dauer ausschließlich im Betrieb arbeiten, liegt eine mitbestimmungspflichtige Versetzung vor.</a:t>
            </a:r>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fontScale="90000"/>
          </a:bodyPr>
          <a:lstStyle/>
          <a:p>
            <a:br>
              <a:rPr lang="de-DE" b="1" dirty="0"/>
            </a:br>
            <a:r>
              <a:rPr lang="de-DE" b="1" dirty="0"/>
              <a:t>Fall 8: Die Beendigung alternierender Telearbeit ist eine mitbestimmungspflichtige Versetzung</a:t>
            </a:r>
            <a:endParaRPr lang="en-GB" dirty="0"/>
          </a:p>
        </p:txBody>
      </p:sp>
    </p:spTree>
    <p:extLst>
      <p:ext uri="{BB962C8B-B14F-4D97-AF65-F5344CB8AC3E}">
        <p14:creationId xmlns:p14="http://schemas.microsoft.com/office/powerpoint/2010/main" val="113415036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600" u="sng" dirty="0"/>
              <a:t>Worum geht es: </a:t>
            </a:r>
          </a:p>
          <a:p>
            <a:pPr marL="609600" indent="-609600" eaLnBrk="1" hangingPunct="1">
              <a:lnSpc>
                <a:spcPct val="90000"/>
              </a:lnSpc>
              <a:buFontTx/>
              <a:buNone/>
            </a:pPr>
            <a:r>
              <a:rPr lang="de-DE" altLang="de-DE" sz="1600" dirty="0"/>
              <a:t>	Im vorliegenden Streitfall konnte eine Arbeitnehmerin von 2007 bis 2019 überwiegend bei sich zu Hause an einem vom Arbeitgeber eingerichteten Telearbeitsplatz arbeiten, sollte dann aber auf Weisung des Arbeitgebers wieder dauerhaft ausschließlich im Betrieb arbeiten. Der Betriebsrat verweigerte die Zustimmung unter Berufung auf § 99 Abs. 2 Nr.1 und Nr.4 BetrVG. Der Arbeitgeber argumentierte, dass die Arbeit zu Hause an einem Telearbeitsplatz zur Betreuung eines Kleinkindes vereinbart worden war, das aber mittlerweile zwölf Jahre alt war, so dass dieser Zweck weggefallen war. Außerdem gebe es Aufgabenänderungen und vermehrten Abstimmungsbedarf im Betrieb.</a:t>
            </a:r>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fontScale="90000"/>
          </a:bodyPr>
          <a:lstStyle/>
          <a:p>
            <a:br>
              <a:rPr lang="de-DE" b="1" dirty="0"/>
            </a:br>
            <a:r>
              <a:rPr lang="de-DE" b="1" dirty="0"/>
              <a:t>Fall 8: Die Beendigung alternierender Telearbeit ist eine mitbestimmungspflichtige Versetzung</a:t>
            </a:r>
            <a:endParaRPr lang="en-GB" dirty="0"/>
          </a:p>
        </p:txBody>
      </p:sp>
    </p:spTree>
    <p:extLst>
      <p:ext uri="{BB962C8B-B14F-4D97-AF65-F5344CB8AC3E}">
        <p14:creationId xmlns:p14="http://schemas.microsoft.com/office/powerpoint/2010/main" val="296374647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600" u="sng" dirty="0"/>
              <a:t>Die Entscheidung: </a:t>
            </a:r>
          </a:p>
          <a:p>
            <a:pPr marL="609600" indent="-609600" eaLnBrk="1" hangingPunct="1">
              <a:lnSpc>
                <a:spcPct val="90000"/>
              </a:lnSpc>
              <a:buFontTx/>
              <a:buNone/>
            </a:pPr>
            <a:r>
              <a:rPr lang="de-DE" altLang="de-DE" sz="1600" dirty="0"/>
              <a:t>	Das Arbeitsgericht Bonn ersetzte auf Antrag des Arbeitgebers die vom Betriebsrat verweigerte Zustimmung (Beschluss vom 12.02.2020, 4 BV 45/19). Auch vor dem Landesarbeitsgericht Köln (Beschluss vom 14.08.2020, 9 </a:t>
            </a:r>
            <a:r>
              <a:rPr lang="de-DE" altLang="de-DE" sz="1600" dirty="0" err="1"/>
              <a:t>TaBV</a:t>
            </a:r>
            <a:r>
              <a:rPr lang="de-DE" altLang="de-DE" sz="1600" dirty="0"/>
              <a:t> 11/20) und vor dem Bundesarbeitsgericht zog der Betriebsrat den Kürzeren. Es lag zwar eine Versetzung vor, und diese war auch mit vermehrten Fahrtzeiten und Kosten und daher mit einem Nachteil für die Arbeitnehmerin im Sinne von § 99 Abs.2 Nr.4 BetrVG verbunden. Der Arbeitgeber hatte aber für seine Entscheidung plausible Sachgründe, so dass das BAG im Ergebnis kein Widerspruchsrecht des Betriebsrats anerkannte.</a:t>
            </a:r>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fontScale="90000"/>
          </a:bodyPr>
          <a:lstStyle/>
          <a:p>
            <a:br>
              <a:rPr lang="de-DE" b="1" dirty="0"/>
            </a:br>
            <a:r>
              <a:rPr lang="de-DE" b="1" dirty="0"/>
              <a:t>Fall 8: Die Beendigung alternierender Telearbeit ist eine mitbestimmungspflichtige Versetzung</a:t>
            </a:r>
            <a:endParaRPr lang="en-GB" dirty="0"/>
          </a:p>
        </p:txBody>
      </p:sp>
    </p:spTree>
    <p:extLst>
      <p:ext uri="{BB962C8B-B14F-4D97-AF65-F5344CB8AC3E}">
        <p14:creationId xmlns:p14="http://schemas.microsoft.com/office/powerpoint/2010/main" val="94974116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600" u="sng" dirty="0"/>
              <a:t>Einordnung: </a:t>
            </a:r>
          </a:p>
          <a:p>
            <a:pPr marL="609600" indent="-609600" eaLnBrk="1" hangingPunct="1">
              <a:lnSpc>
                <a:spcPct val="90000"/>
              </a:lnSpc>
              <a:buFontTx/>
              <a:buNone/>
            </a:pPr>
            <a:r>
              <a:rPr lang="de-DE" altLang="de-DE" sz="1600" dirty="0"/>
              <a:t>	Eine Versetzung im Sinne des Betriebsverfassungsgesetzes ist die Zuweisung eines anderen Arbeitsbereichs, die voraussichtlich die Dauer von einem Monat überschreitet oder die mit einer erheblichen Änderung der Arbeitsumstände verbunden ist (§ 95 Abs.3 Satz 1 BetrVG). Bei einer solchen Versetzung hat der Betriebsrat in Unternehmen mit über 20 Arbeitnehmern gemäß § 99 Abs.1 Satz 1 BetrVG ein Mitbestimmungsrecht. Die Wertung, dass ein Rückruf aus dem Homeoffice eine Versetzung in dem gesetzlichen Sinne darstellt, ist nur konsequent.</a:t>
            </a:r>
          </a:p>
          <a:p>
            <a:pPr marL="609600" indent="-609600" eaLnBrk="1" hangingPunct="1">
              <a:lnSpc>
                <a:spcPct val="90000"/>
              </a:lnSpc>
              <a:buFontTx/>
              <a:buNone/>
            </a:pPr>
            <a:r>
              <a:rPr lang="de-DE" altLang="de-DE" sz="1600" dirty="0"/>
              <a:t>	Unabhängig von diesem Mitbestimmungsrecht für den Einzelfall haben Betriebsräte die Möglichkeit, verbindliche Regelungen zum Thema Homeoffice bzw. Mobilarbeit gem. § 87 Abs. 1 Nr. 14 BetrVG im Rahmen einer Betriebsvereinbarung schaffen.</a:t>
            </a: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fontScale="90000"/>
          </a:bodyPr>
          <a:lstStyle/>
          <a:p>
            <a:br>
              <a:rPr lang="de-DE" b="1" dirty="0"/>
            </a:br>
            <a:r>
              <a:rPr lang="de-DE" b="1" dirty="0"/>
              <a:t>Fall 8: Die Beendigung alternierender Telearbeit ist eine mitbestimmungspflichtige Versetzung</a:t>
            </a:r>
            <a:endParaRPr lang="en-GB" dirty="0"/>
          </a:p>
        </p:txBody>
      </p:sp>
    </p:spTree>
    <p:extLst>
      <p:ext uri="{BB962C8B-B14F-4D97-AF65-F5344CB8AC3E}">
        <p14:creationId xmlns:p14="http://schemas.microsoft.com/office/powerpoint/2010/main" val="397180501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600" b="1" dirty="0"/>
              <a:t>Lan­des­ar­beits­ge­richt Nürn­berg (Ur­t. v. 05.04.2022, 7 Sa 238/21)</a:t>
            </a:r>
            <a:r>
              <a:rPr lang="de-DE" altLang="de-DE" sz="1600" dirty="0"/>
              <a:t>	</a:t>
            </a:r>
          </a:p>
          <a:p>
            <a:pPr marL="609600" indent="-609600" eaLnBrk="1" hangingPunct="1">
              <a:lnSpc>
                <a:spcPct val="90000"/>
              </a:lnSpc>
              <a:buFontTx/>
              <a:buNone/>
            </a:pPr>
            <a:r>
              <a:rPr lang="de-DE" altLang="de-DE" sz="1600" dirty="0"/>
              <a:t>	</a:t>
            </a:r>
          </a:p>
          <a:p>
            <a:pPr marL="609600" indent="-609600" eaLnBrk="1" hangingPunct="1">
              <a:lnSpc>
                <a:spcPct val="90000"/>
              </a:lnSpc>
              <a:buFontTx/>
              <a:buNone/>
            </a:pPr>
            <a:r>
              <a:rPr lang="de-DE" altLang="de-DE" sz="1600" dirty="0"/>
              <a:t>	</a:t>
            </a:r>
            <a:r>
              <a:rPr lang="de-DE" altLang="de-DE" sz="1600" u="sng" dirty="0"/>
              <a:t>Der Tenor der Entscheidung:</a:t>
            </a:r>
          </a:p>
          <a:p>
            <a:pPr marL="609600" indent="-609600" eaLnBrk="1" hangingPunct="1">
              <a:lnSpc>
                <a:spcPct val="90000"/>
              </a:lnSpc>
              <a:buFontTx/>
              <a:buNone/>
            </a:pPr>
            <a:r>
              <a:rPr lang="de-DE" altLang="de-DE" sz="1600" dirty="0"/>
              <a:t>	Es verstößt gegen das Begünstigungsverbot des § 78 Satz 2 BetrVG und führt zur Nichtigkeit der getroffenen Vereinbarung, wenn einem Betriebsratsvorsitzenden ein Dienstwagen auch zur privaten Nutzung überlassen wird, der ihm ohne diese Funktion nicht überlassen worden wäre und auch sonst kein sachlicher Grund dafür ersichtlich ist.</a:t>
            </a:r>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fontScale="90000"/>
          </a:bodyPr>
          <a:lstStyle/>
          <a:p>
            <a:r>
              <a:rPr lang="de-DE" b="1" dirty="0"/>
              <a:t>Fall 9: Unzulässige Begünstigung eines Betriebsratsvorsitzenden durch Stellung eines Dienstwagens</a:t>
            </a:r>
            <a:endParaRPr lang="en-GB" dirty="0"/>
          </a:p>
        </p:txBody>
      </p:sp>
    </p:spTree>
    <p:extLst>
      <p:ext uri="{BB962C8B-B14F-4D97-AF65-F5344CB8AC3E}">
        <p14:creationId xmlns:p14="http://schemas.microsoft.com/office/powerpoint/2010/main" val="239293859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600" u="sng" dirty="0"/>
              <a:t>Worum geht es: </a:t>
            </a:r>
          </a:p>
          <a:p>
            <a:pPr marL="609600" indent="-609600" eaLnBrk="1" hangingPunct="1">
              <a:lnSpc>
                <a:spcPct val="90000"/>
              </a:lnSpc>
              <a:buFontTx/>
              <a:buNone/>
            </a:pPr>
            <a:r>
              <a:rPr lang="de-DE" altLang="de-DE" sz="1600" dirty="0"/>
              <a:t>	Ein Betriebsratsvorsitzender stritt mit seinem Arbeitgeber über einen auch privat zu nutzenden Dienstwagen, denn die zuletzt getroffene Dienstwagenüberlassungsvereinbarung vom Juli 2018 hatte der Arbeitgeber im Dezember 2020 gekündigt und Herausgabe des Wagens verlangt. Der Betriebsratsvorsitzende kam dem Herausgabeverlangen zunächst nach, klagte dann aber auf erneute Stellung eines Dienstwagens, wobei er sich auf eine Betriebsvereinbarung berief. In dieser hieß es, dass folgende Arbeitnehmer einen Dienstwagen erhalten könnten: Mitarbeiter im Vertriebsaußendienst, Servicetechniker, Bereichsleiter bei Bedarf sowie der Betriebsratsvorsitzende bei Bedarf. Da der Betriebsratsvorsitzende weder im Vertriebsaußendienst noch als Servicetechniker noch als Bereichsleiter tätig war, kam es im Streitfall rechtlich darauf an, ob die Regelung der Betriebsvereinbarung wirksam war, der zufolge der Betriebsratsvorsitzende ein Recht auf einen Dienstwagens hatte.</a:t>
            </a:r>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fontScale="90000"/>
          </a:bodyPr>
          <a:lstStyle/>
          <a:p>
            <a:r>
              <a:rPr lang="de-DE" b="1" dirty="0"/>
              <a:t>Fall 9: Unzulässige Begünstigung eines Betriebsratsvorsitzenden durch Stellung eines Dienstwagens</a:t>
            </a:r>
            <a:endParaRPr lang="en-GB" dirty="0"/>
          </a:p>
        </p:txBody>
      </p:sp>
    </p:spTree>
    <p:extLst>
      <p:ext uri="{BB962C8B-B14F-4D97-AF65-F5344CB8AC3E}">
        <p14:creationId xmlns:p14="http://schemas.microsoft.com/office/powerpoint/2010/main" val="13083371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600" u="sng" dirty="0"/>
              <a:t>Die Entscheidung: </a:t>
            </a:r>
          </a:p>
          <a:p>
            <a:pPr marL="609600" indent="-609600" eaLnBrk="1" hangingPunct="1">
              <a:lnSpc>
                <a:spcPct val="90000"/>
              </a:lnSpc>
              <a:buFontTx/>
              <a:buNone/>
            </a:pPr>
            <a:r>
              <a:rPr lang="de-DE" altLang="de-DE" sz="1600" dirty="0"/>
              <a:t>	Das Arbeitsgericht Würzburg (Urteil vom 27.05.2021, 4 Ca 74/21) und das Landesarbeitsgericht Nürnberg hielten diese Regelung in der Betriebsvereinbarung für nichtig. Denn sie verstieß gegen § 78 Satz 2 Betriebsverfassungsgesetz, d.h. das Verbot der Begünstigung von Mitgliedern des Betriebsrats. </a:t>
            </a:r>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fontScale="90000"/>
          </a:bodyPr>
          <a:lstStyle/>
          <a:p>
            <a:r>
              <a:rPr lang="de-DE" b="1" dirty="0"/>
              <a:t>Fall 9: Unzulässige Begünstigung eines Betriebsratsvorsitzenden durch Stellung eines Dienstwagens</a:t>
            </a:r>
            <a:endParaRPr lang="en-GB" dirty="0"/>
          </a:p>
        </p:txBody>
      </p:sp>
    </p:spTree>
    <p:extLst>
      <p:ext uri="{BB962C8B-B14F-4D97-AF65-F5344CB8AC3E}">
        <p14:creationId xmlns:p14="http://schemas.microsoft.com/office/powerpoint/2010/main" val="97972617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600" u="sng" dirty="0"/>
              <a:t>Einordnung: </a:t>
            </a:r>
          </a:p>
          <a:p>
            <a:pPr marL="609600" indent="-609600" eaLnBrk="1" hangingPunct="1">
              <a:lnSpc>
                <a:spcPct val="90000"/>
              </a:lnSpc>
              <a:buFontTx/>
              <a:buNone/>
            </a:pPr>
            <a:r>
              <a:rPr lang="de-DE" altLang="de-DE" sz="1600" dirty="0"/>
              <a:t>	Auch diese Entscheidung hat so manchen Betriebsrat hellhörig werden lassen. Zumal es in vielen Betrieben nicht unüblich ist, dass Betriebsräten Dienstfahrzeuge gestellt werden. Das LAG Nürnberg hat dem nun einen Riegel vorgeschoben, jedenfalls was das Recht zur gleichzeitigen Privatnutzung des PKW angeht.</a:t>
            </a: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fontScale="90000"/>
          </a:bodyPr>
          <a:lstStyle/>
          <a:p>
            <a:r>
              <a:rPr lang="de-DE" b="1" dirty="0"/>
              <a:t>Fall 9: Unzulässige Begünstigung eines Betriebsratsvorsitzenden durch Stellung eines Dienstwagens</a:t>
            </a:r>
            <a:endParaRPr lang="en-GB" dirty="0"/>
          </a:p>
        </p:txBody>
      </p:sp>
    </p:spTree>
    <p:extLst>
      <p:ext uri="{BB962C8B-B14F-4D97-AF65-F5344CB8AC3E}">
        <p14:creationId xmlns:p14="http://schemas.microsoft.com/office/powerpoint/2010/main" val="95402410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600" u="sng" dirty="0"/>
              <a:t>Worum geht es: </a:t>
            </a:r>
          </a:p>
          <a:p>
            <a:pPr marL="609600" indent="-609600" eaLnBrk="1" hangingPunct="1">
              <a:lnSpc>
                <a:spcPct val="90000"/>
              </a:lnSpc>
              <a:buFontTx/>
              <a:buNone/>
            </a:pPr>
            <a:r>
              <a:rPr lang="de-DE" altLang="de-DE" sz="1600" dirty="0"/>
              <a:t>	Die Klägerin befand sich in den Monaten April bis Dezember 2020 in Kurzarbeit. In den Monaten April, Mai und Oktober war sie in der sogenannten Kurzarbeit Null und vollständig von der Arbeitspflicht befreit, in den Monaten November und Dezember arbeitete sie nur in reduziertem Umfang. Als ihr Arbeitgeber ihren Urlaubsanspruch für Zeiten der Kurzarbeit Null anteilig kürzte, machte sie klageweise einen ungekürzten Urlaubsanspruch geltend. Für eine Reduzierung des Urlaubs fehle es an einer Rechtsgrundlage, führte die Klägerin aus. Es gebe weder einen einschlägigen Tarifvertrag noch eine Betriebsvereinbarung, der eine solche Kürzung vorsehe, so die Argumentation der Arbeitnehmerin.</a:t>
            </a:r>
          </a:p>
          <a:p>
            <a:pPr marL="609600" indent="-609600" eaLnBrk="1" hangingPunct="1">
              <a:lnSpc>
                <a:spcPct val="90000"/>
              </a:lnSpc>
              <a:buFontTx/>
              <a:buNone/>
            </a:pP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lstStyle/>
          <a:p>
            <a:r>
              <a:rPr lang="de-DE" b="1" dirty="0"/>
              <a:t>Fall 1: Kurz­ar­beit Null ver­rin­gert Urlaubs­an­spruch</a:t>
            </a:r>
            <a:endParaRPr lang="en-GB" dirty="0"/>
          </a:p>
        </p:txBody>
      </p:sp>
    </p:spTree>
    <p:extLst>
      <p:ext uri="{BB962C8B-B14F-4D97-AF65-F5344CB8AC3E}">
        <p14:creationId xmlns:p14="http://schemas.microsoft.com/office/powerpoint/2010/main" val="282876865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600" b="1" dirty="0"/>
              <a:t>Bun­des­ar­beits­ge­richt (Ur­t. v. 08.02.2022, 1 AZR 233/21)</a:t>
            </a:r>
            <a:r>
              <a:rPr lang="de-DE" altLang="de-DE" sz="1600" dirty="0"/>
              <a:t>	</a:t>
            </a:r>
          </a:p>
          <a:p>
            <a:pPr marL="609600" indent="-609600" eaLnBrk="1" hangingPunct="1">
              <a:lnSpc>
                <a:spcPct val="90000"/>
              </a:lnSpc>
              <a:buFontTx/>
              <a:buNone/>
            </a:pPr>
            <a:r>
              <a:rPr lang="de-DE" altLang="de-DE" sz="1600" dirty="0"/>
              <a:t>	</a:t>
            </a:r>
          </a:p>
          <a:p>
            <a:pPr marL="609600" indent="-609600" eaLnBrk="1" hangingPunct="1">
              <a:lnSpc>
                <a:spcPct val="90000"/>
              </a:lnSpc>
              <a:buFontTx/>
              <a:buNone/>
            </a:pPr>
            <a:r>
              <a:rPr lang="de-DE" altLang="de-DE" sz="1600" dirty="0"/>
              <a:t>	</a:t>
            </a:r>
            <a:r>
              <a:rPr lang="de-DE" altLang="de-DE" sz="1600" u="sng" dirty="0"/>
              <a:t>Der Tenor der Entscheidung:</a:t>
            </a:r>
          </a:p>
          <a:p>
            <a:pPr marL="609600" indent="-609600" eaLnBrk="1" hangingPunct="1">
              <a:lnSpc>
                <a:spcPct val="90000"/>
              </a:lnSpc>
              <a:buFontTx/>
              <a:buNone/>
            </a:pPr>
            <a:r>
              <a:rPr lang="de-DE" altLang="de-DE" sz="1600" dirty="0"/>
              <a:t>	Oh­ne Be­schluss des Be­triebs­ra­tes ist die Zu­stim­mung ei­nes Be­triebs­rats­vor­sit­zen­der zu ei­ner Be­triebs­rats­ver­ein­ba­rung nicht wirk­sam.</a:t>
            </a:r>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a:bodyPr>
          <a:lstStyle/>
          <a:p>
            <a:br>
              <a:rPr lang="de-DE" b="1" dirty="0"/>
            </a:br>
            <a:r>
              <a:rPr lang="de-DE" b="1" dirty="0"/>
              <a:t>Fall 10: BR-Vor­sit­zen­de: kei­ne Ver­tre­ter „im Wil­len“</a:t>
            </a:r>
            <a:endParaRPr lang="en-GB" dirty="0"/>
          </a:p>
        </p:txBody>
      </p:sp>
    </p:spTree>
    <p:extLst>
      <p:ext uri="{BB962C8B-B14F-4D97-AF65-F5344CB8AC3E}">
        <p14:creationId xmlns:p14="http://schemas.microsoft.com/office/powerpoint/2010/main" val="141818305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lnSpcReduction="10000"/>
          </a:bodyPr>
          <a:lstStyle/>
          <a:p>
            <a:pPr marL="609600" indent="-609600" eaLnBrk="1" hangingPunct="1">
              <a:lnSpc>
                <a:spcPct val="90000"/>
              </a:lnSpc>
              <a:buFontTx/>
              <a:buNone/>
            </a:pPr>
            <a:r>
              <a:rPr lang="de-DE" altLang="de-DE" sz="1400" b="1" dirty="0"/>
              <a:t>	</a:t>
            </a:r>
            <a:r>
              <a:rPr lang="de-DE" altLang="de-DE" sz="1600" u="sng" dirty="0"/>
              <a:t>Worum geht es: </a:t>
            </a:r>
          </a:p>
          <a:p>
            <a:pPr marL="609600" indent="-609600" eaLnBrk="1" hangingPunct="1">
              <a:lnSpc>
                <a:spcPct val="90000"/>
              </a:lnSpc>
              <a:buFontTx/>
              <a:buNone/>
            </a:pPr>
            <a:r>
              <a:rPr lang="de-DE" altLang="de-DE" sz="1600" dirty="0"/>
              <a:t>	In einem Betrieb mit einem dreiköpfigen Betriebsrat bestand seit langem eine Betriebsvereinbarung zur Eingruppierung auf der Grundlage einer sog. analytischen Arbeitsbewertung sowie zur Prämienzahlung. Im Juni 2017 unterschrieb der Betriebsratsvorsitzende zwei ablösende Betriebsvereinbarungen, die sich nachteilig auf einen Arbeitnehmer auswirkten. Der klagte daraufhin auf die Feststellung, dass er gemäß der bisherigen Betriebsvereinbarung einzugruppieren und zu vergüten sei. </a:t>
            </a:r>
          </a:p>
          <a:p>
            <a:pPr marL="609600" indent="-609600" eaLnBrk="1" hangingPunct="1">
              <a:lnSpc>
                <a:spcPct val="90000"/>
              </a:lnSpc>
              <a:buFontTx/>
              <a:buNone/>
            </a:pPr>
            <a:r>
              <a:rPr lang="de-DE" altLang="de-DE" sz="1600" dirty="0"/>
              <a:t>	In dem Prozess kam heraus, dass der Vorsitzende die Betriebsvereinbarungen aus dem Jahr 2017 ohne Beschluss des Betriebsrats, aber immerhin nach vorheriger informeller Abstimmung mit den anderen beiden Betriebsratsmitgliedern unterschrieben hatte. Diese kannten die bevorstehende Unterzeichnung der Betriebsvereinbarungen und erhoben keine Einwände. Der Arbeitgeber wiederum wusste von alledem bis zu dem Prozess nichts.</a:t>
            </a:r>
          </a:p>
          <a:p>
            <a:pPr marL="609600" indent="-609600" eaLnBrk="1" hangingPunct="1">
              <a:lnSpc>
                <a:spcPct val="90000"/>
              </a:lnSpc>
              <a:buFontTx/>
              <a:buNone/>
            </a:pPr>
            <a:r>
              <a:rPr lang="de-DE" altLang="de-DE" sz="1600" dirty="0"/>
              <a:t>	Der Betriebsrat hätte die Zustimmung seines Vorsitzenden zu den beiden Betriebsvereinbarungen nachträglich per Beschluss gemäß § 33 Abs.1 BetrVG in Verb. mit § 184 Abs.1 BGB genehmigen können, machte das aber nicht. Daher kam es rechtlich darauf an, ob das OK des Betriebsratsvorsitzenden trotzdem für den Betriebsrat bindend war. </a:t>
            </a:r>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a:bodyPr>
          <a:lstStyle/>
          <a:p>
            <a:r>
              <a:rPr lang="de-DE" b="1" dirty="0"/>
              <a:t>Fall 10: Be­triebs­rats­vor­sit­zen­de: kei­ne Ver­tre­ter „im Wil­len“</a:t>
            </a:r>
            <a:endParaRPr lang="en-GB" dirty="0"/>
          </a:p>
        </p:txBody>
      </p:sp>
    </p:spTree>
    <p:extLst>
      <p:ext uri="{BB962C8B-B14F-4D97-AF65-F5344CB8AC3E}">
        <p14:creationId xmlns:p14="http://schemas.microsoft.com/office/powerpoint/2010/main" val="427894416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600" u="sng" dirty="0"/>
              <a:t>Die Entscheidung: </a:t>
            </a:r>
          </a:p>
          <a:p>
            <a:pPr marL="609600" indent="-609600" eaLnBrk="1" hangingPunct="1">
              <a:lnSpc>
                <a:spcPct val="90000"/>
              </a:lnSpc>
              <a:buFontTx/>
              <a:buNone/>
            </a:pPr>
            <a:r>
              <a:rPr lang="de-DE" altLang="de-DE" sz="1600" dirty="0"/>
              <a:t>	Das Arbeitsgericht Wuppertal (Urteil vom 25.06.2019, 6 Ca 1138/18) und das für die Berufung zuständige Landesarbeitsgericht Düsseldorf gingen von einer sog. Anscheinsvollmacht des BR-Vorsitzenden aus.</a:t>
            </a:r>
          </a:p>
          <a:p>
            <a:pPr marL="609600" indent="-609600" eaLnBrk="1" hangingPunct="1">
              <a:lnSpc>
                <a:spcPct val="90000"/>
              </a:lnSpc>
              <a:buFontTx/>
              <a:buNone/>
            </a:pPr>
            <a:r>
              <a:rPr lang="de-DE" altLang="de-DE" sz="1600" dirty="0"/>
              <a:t>	Das BAG hob das Urteil des LAG Düsseldorf auf und verwies den Rechtsstreit zurück an das Arbeitsgericht Wuppertal, das jetzt noch einmal entscheiden muss. Zur Begründung heißt es:</a:t>
            </a:r>
          </a:p>
          <a:p>
            <a:pPr marL="609600" indent="-609600" eaLnBrk="1" hangingPunct="1">
              <a:lnSpc>
                <a:spcPct val="90000"/>
              </a:lnSpc>
              <a:buFontTx/>
              <a:buNone/>
            </a:pPr>
            <a:r>
              <a:rPr lang="de-DE" altLang="de-DE" sz="1600" dirty="0"/>
              <a:t>	Eine rechtlich bindende „Vertretung“ des Betriebsrats durch den Vorsitzenden ohne ordnungsgemäßen Betriebsratsbeschluss ist jedenfalls dann nicht möglich, wenn es um den Abschluss einer Betriebsvereinbarung geht. An dieser Stelle weist das BAG die Ansicht des LAG ausdrücklich zurück. Der diesbezügliche Leitsatz der BAG-Entscheidung lautet:</a:t>
            </a:r>
          </a:p>
          <a:p>
            <a:pPr marL="609600" indent="-609600" eaLnBrk="1" hangingPunct="1">
              <a:lnSpc>
                <a:spcPct val="90000"/>
              </a:lnSpc>
              <a:buFontTx/>
              <a:buNone/>
            </a:pPr>
            <a:r>
              <a:rPr lang="de-DE" altLang="de-DE" sz="1600" dirty="0"/>
              <a:t>	„Eine vom Betriebsratsvorsitzenden ohne Beschluss des Gremiums abgegebene Erklärung zum Abschluss einer Betriebsvereinbarung kann dem Betriebsrat nicht nach den Grundsätzen einer Anscheinsvollmacht zugerechnet werden.“</a:t>
            </a:r>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a:bodyPr>
          <a:lstStyle/>
          <a:p>
            <a:r>
              <a:rPr lang="de-DE" b="1" dirty="0"/>
              <a:t>Fall 10: BR-Vor­sit­zen­de: kei­ne Ver­tre­ter „im Wil­len“</a:t>
            </a:r>
            <a:endParaRPr lang="en-GB" dirty="0"/>
          </a:p>
        </p:txBody>
      </p:sp>
    </p:spTree>
    <p:extLst>
      <p:ext uri="{BB962C8B-B14F-4D97-AF65-F5344CB8AC3E}">
        <p14:creationId xmlns:p14="http://schemas.microsoft.com/office/powerpoint/2010/main" val="251971146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600" u="sng" dirty="0"/>
              <a:t>Einordnung: </a:t>
            </a:r>
          </a:p>
          <a:p>
            <a:pPr marL="609600" indent="-609600" eaLnBrk="1" hangingPunct="1">
              <a:lnSpc>
                <a:spcPct val="90000"/>
              </a:lnSpc>
              <a:buFontTx/>
              <a:buNone/>
            </a:pPr>
            <a:r>
              <a:rPr lang="de-DE" altLang="de-DE" sz="1600" dirty="0"/>
              <a:t>	Dem BAG ist zuzustimmen. Gemäß § 26 Abs.2 Satz 1 BetrVG ist die Vertretungsmacht des Betriebsratsvorsitzenden für den Betriebsrat gesetzlich beschränkt. Daher gelten die BGB-Regeln über die Stellvertretung für das Verhältnis von Betriebsrat und Betriebsratsvorsitzendem nicht in vollem Umfang.</a:t>
            </a:r>
          </a:p>
          <a:p>
            <a:pPr marL="609600" indent="-609600" eaLnBrk="1" hangingPunct="1">
              <a:lnSpc>
                <a:spcPct val="90000"/>
              </a:lnSpc>
              <a:buFontTx/>
              <a:buNone/>
            </a:pPr>
            <a:r>
              <a:rPr lang="de-DE" altLang="de-DE" sz="1600" dirty="0"/>
              <a:t>	Außerdem geht es bei der Geltung von Betriebsvereinbarungen gar nicht in erster Linie um die Belange des Betriebsratsvorsitzenden und/oder des Betriebsrats, sondern um die Arbeitnehmer des Betriebs, die von einer Betriebsvereinbarung unmittelbar und zwingend betroffen sind (§ 77 Abs.4 Satz 1 BetrVG). Die Arbeitnehmer haben aber ein Recht auf eine korrekte Beschlussfassung des Betriebsrats.</a:t>
            </a:r>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a:bodyPr>
          <a:lstStyle/>
          <a:p>
            <a:r>
              <a:rPr lang="de-DE" b="1" dirty="0"/>
              <a:t>Fall 10: BR-Vor­sit­zen­de: kei­ne Ver­tre­ter „im Wil­len“</a:t>
            </a:r>
            <a:endParaRPr lang="en-GB" dirty="0"/>
          </a:p>
        </p:txBody>
      </p:sp>
    </p:spTree>
    <p:extLst>
      <p:ext uri="{BB962C8B-B14F-4D97-AF65-F5344CB8AC3E}">
        <p14:creationId xmlns:p14="http://schemas.microsoft.com/office/powerpoint/2010/main" val="81644270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600" b="1" dirty="0"/>
              <a:t>Hes­sisches LAG (Be­schl. v. 17.01.2022, 16 </a:t>
            </a:r>
            <a:r>
              <a:rPr lang="de-DE" altLang="de-DE" sz="1600" b="1" dirty="0" err="1"/>
              <a:t>TaBV</a:t>
            </a:r>
            <a:r>
              <a:rPr lang="de-DE" altLang="de-DE" sz="1600" b="1" dirty="0"/>
              <a:t> 99/21)	</a:t>
            </a:r>
          </a:p>
          <a:p>
            <a:pPr marL="609600" indent="-609600" eaLnBrk="1" hangingPunct="1">
              <a:lnSpc>
                <a:spcPct val="90000"/>
              </a:lnSpc>
              <a:buFontTx/>
              <a:buNone/>
            </a:pPr>
            <a:r>
              <a:rPr lang="de-DE" altLang="de-DE" sz="1600" b="1" dirty="0"/>
              <a:t>	</a:t>
            </a:r>
          </a:p>
          <a:p>
            <a:pPr marL="609600" indent="-609600" eaLnBrk="1" hangingPunct="1">
              <a:lnSpc>
                <a:spcPct val="90000"/>
              </a:lnSpc>
              <a:buFontTx/>
              <a:buNone/>
            </a:pPr>
            <a:r>
              <a:rPr lang="de-DE" altLang="de-DE" sz="1600" b="1" dirty="0"/>
              <a:t>	</a:t>
            </a:r>
            <a:r>
              <a:rPr lang="de-DE" altLang="de-DE" sz="1600" u="sng" dirty="0"/>
              <a:t>Der Tenor der Entscheidung:</a:t>
            </a:r>
          </a:p>
          <a:p>
            <a:pPr marL="609600" indent="-609600" eaLnBrk="1" hangingPunct="1">
              <a:lnSpc>
                <a:spcPct val="90000"/>
              </a:lnSpc>
              <a:buFontTx/>
              <a:buNone/>
            </a:pPr>
            <a:r>
              <a:rPr lang="de-DE" altLang="de-DE" sz="1600" dirty="0"/>
              <a:t>	Ein Ersatzmitglied des Betriebsrats kann zu einer Grundschulung entsandt werden, wenn das einzige mit dem Betriebsverfassungsrecht vertraute Mitglied monatelang ausfallen wird.</a:t>
            </a:r>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a:bodyPr>
          <a:lstStyle/>
          <a:p>
            <a:r>
              <a:rPr lang="de-DE" b="1" dirty="0"/>
              <a:t>Fall 11: Grundlagenschulung für Ersatzmitglieder des Betriebsrats</a:t>
            </a:r>
            <a:endParaRPr lang="en-GB" dirty="0"/>
          </a:p>
        </p:txBody>
      </p:sp>
    </p:spTree>
    <p:extLst>
      <p:ext uri="{BB962C8B-B14F-4D97-AF65-F5344CB8AC3E}">
        <p14:creationId xmlns:p14="http://schemas.microsoft.com/office/powerpoint/2010/main" val="108208409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600" u="sng" dirty="0"/>
              <a:t>Worum geht es 1/2: </a:t>
            </a:r>
          </a:p>
          <a:p>
            <a:pPr marL="609600" indent="-609600" eaLnBrk="1" hangingPunct="1">
              <a:lnSpc>
                <a:spcPct val="90000"/>
              </a:lnSpc>
              <a:buFontTx/>
              <a:buNone/>
            </a:pPr>
            <a:r>
              <a:rPr lang="de-DE" altLang="de-DE" sz="1600" dirty="0"/>
              <a:t>	Ein dreiköpfiger Betriebsrat stritt sich mit dem Arbeitgeber vor Gericht über die Frage, ob die im Juni 2020 vom Betriebsrat beschlossene Entsendung des an erster Stelle stehenden Ersatzmitglieds zu einer einwöchigen Grundlagenschulung im Betriebsverfassungsrecht in Ordnung war, so dass der Arbeitgeber die - mittlerweile angefallenen - Kosten tragen musste. Der Arbeitgeber die Kosten nicht übernehmen, da er meinte, die Schulung sei nicht nötig gewesen.</a:t>
            </a:r>
          </a:p>
          <a:p>
            <a:pPr marL="609600" indent="-609600" eaLnBrk="1" hangingPunct="1">
              <a:lnSpc>
                <a:spcPct val="90000"/>
              </a:lnSpc>
              <a:buFontTx/>
              <a:buNone/>
            </a:pPr>
            <a:r>
              <a:rPr lang="de-DE" altLang="de-DE" sz="1600" dirty="0"/>
              <a:t>	Hintergrund des Streits war eine längere Erkrankung des Betriebsratsvorsitzenden, die von Ende April 2020 bis Ende August 2020 dauerte und durch eine Schulteroperation bedingt war.</a:t>
            </a:r>
          </a:p>
          <a:p>
            <a:pPr marL="609600" indent="-609600" eaLnBrk="1" hangingPunct="1">
              <a:lnSpc>
                <a:spcPct val="90000"/>
              </a:lnSpc>
              <a:buFontTx/>
              <a:buNone/>
            </a:pPr>
            <a:r>
              <a:rPr lang="de-DE" altLang="de-DE" sz="1600" dirty="0"/>
              <a:t>	</a:t>
            </a:r>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a:bodyPr>
          <a:lstStyle/>
          <a:p>
            <a:r>
              <a:rPr lang="de-DE" b="1" dirty="0"/>
              <a:t>Fall 11: Grundlagenschulung für Ersatzmitglieder des Betriebsrats</a:t>
            </a:r>
            <a:endParaRPr lang="en-GB" dirty="0"/>
          </a:p>
        </p:txBody>
      </p:sp>
    </p:spTree>
    <p:extLst>
      <p:ext uri="{BB962C8B-B14F-4D97-AF65-F5344CB8AC3E}">
        <p14:creationId xmlns:p14="http://schemas.microsoft.com/office/powerpoint/2010/main" val="394852520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600" u="sng" dirty="0"/>
              <a:t>Worum geht es 2/2: </a:t>
            </a:r>
          </a:p>
          <a:p>
            <a:pPr marL="609600" indent="-609600" eaLnBrk="1" hangingPunct="1">
              <a:lnSpc>
                <a:spcPct val="90000"/>
              </a:lnSpc>
              <a:buFontTx/>
              <a:buNone/>
            </a:pPr>
            <a:r>
              <a:rPr lang="de-DE" altLang="de-DE" sz="1600" dirty="0"/>
              <a:t>	Auf seiner Sitzung im Juni 2020, auf der der Betriebsrat den Nachrücker zu der streitigen Grundlagenschulung schickte, beschloss der Betriebsrat auch, dass der Vorsitz auf ein anderes Betriebsratsmitglied übergehen sollte. Denn für die Zeit nach dem voraussichtlichen Ende seiner Arbeitsunfähigkeit hatte der erkrankte (Ex-)Vorsitzende einen längeren Urlaub geplant. Außerdem rechnete der Betriebsrat aufgrund einer ähnlichen Erkrankung seines (Ex-)Vorsitzenden in der Vergangenheit damit, dass seine vollständige Genesung längere Zeit beanspruchen würde.</a:t>
            </a:r>
          </a:p>
          <a:p>
            <a:pPr marL="609600" indent="-609600" eaLnBrk="1" hangingPunct="1">
              <a:lnSpc>
                <a:spcPct val="90000"/>
              </a:lnSpc>
              <a:buFontTx/>
              <a:buNone/>
            </a:pPr>
            <a:r>
              <a:rPr lang="de-DE" altLang="de-DE" sz="1600" dirty="0"/>
              <a:t>	Die beiden regulären Betriebsratsmitglieder, von denen jetzt einer den Vorsitz hatte, waren erstmals gewählt worden und besaßen keine Erfahrungen in der Betriebsratsarbeit. Der Nachrücker hatte auch keine Erfahrungen in der Betriebsratsarbeit und auch keine Kenntnisse im Betriebsverfassungsrecht.</a:t>
            </a:r>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a:bodyPr>
          <a:lstStyle/>
          <a:p>
            <a:r>
              <a:rPr lang="de-DE" b="1" dirty="0"/>
              <a:t>Fall 11: Grundlagenschulung für Ersatzmitglieder des Betriebsrats</a:t>
            </a:r>
            <a:endParaRPr lang="en-GB" dirty="0"/>
          </a:p>
        </p:txBody>
      </p:sp>
    </p:spTree>
    <p:extLst>
      <p:ext uri="{BB962C8B-B14F-4D97-AF65-F5344CB8AC3E}">
        <p14:creationId xmlns:p14="http://schemas.microsoft.com/office/powerpoint/2010/main" val="115919469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600" u="sng" dirty="0"/>
              <a:t>Die Entscheidung 1/2: </a:t>
            </a:r>
          </a:p>
          <a:p>
            <a:pPr marL="609600" indent="-609600" eaLnBrk="1" hangingPunct="1">
              <a:lnSpc>
                <a:spcPct val="90000"/>
              </a:lnSpc>
              <a:buFontTx/>
              <a:buNone/>
            </a:pPr>
            <a:r>
              <a:rPr lang="de-DE" altLang="de-DE" sz="1600" dirty="0"/>
              <a:t>	Das hessische LAG entschied andersherum und verpflichtete den Arbeitgeber zur Kostenerstattung. 	</a:t>
            </a:r>
          </a:p>
          <a:p>
            <a:pPr marL="609600" indent="-609600" eaLnBrk="1" hangingPunct="1">
              <a:lnSpc>
                <a:spcPct val="90000"/>
              </a:lnSpc>
              <a:buFontTx/>
              <a:buNone/>
            </a:pPr>
            <a:r>
              <a:rPr lang="de-DE" altLang="de-DE" sz="1600" dirty="0"/>
              <a:t>	Im Zeitpunkt der Entscheidung des Betriebsrats (Juni 2020) musste dieser davon ausgehen, dass der Nachrücker in Zukunft wegen der Langzeiterkrankung des bisherigen Vorsitzenden sehr oft als Vertretung tätig werden würde. Denn der bisherige Vorsitzende war seit Ende April 2020 wegen einer Schulteroperation durchgängig arbeitsunfähig krank. Das führte zwar nicht zu einer dauernden Amtsunfähigkeit, denn er versuchte, trotz seiner Arbeitsunfähigkeit weiter als Betriebsrat tätig zu sein. Allerdings klappte das nicht, da er nur zeitlich begrenzt an Sitzungen teilnehmen konnte.</a:t>
            </a:r>
          </a:p>
          <a:p>
            <a:pPr marL="609600" indent="-609600" eaLnBrk="1" hangingPunct="1">
              <a:lnSpc>
                <a:spcPct val="90000"/>
              </a:lnSpc>
              <a:buFontTx/>
              <a:buNone/>
            </a:pPr>
            <a:r>
              <a:rPr lang="de-DE" altLang="de-DE" sz="1600" dirty="0"/>
              <a:t>	Außerdem wurden Termine der Krankengymnastik und der anschließenden zwölfwöchigen ambulanten Reha u.a. wegen der Corona-Pandemie oft verlegt, was die Planung der Betriebsratstätigkeit erschwerte. Wenn sich der bisherige Vorsitzende daher entschloss, den Betriebsratsvorsitz an seinen Stellvertreter abzugeben und künftig nur noch stellvertretender Betriebsratsvorsitzender zu sein, so belegte dies, so das LAG, seine nur noch eingeschränkte Amtsfähigkeit.</a:t>
            </a:r>
          </a:p>
          <a:p>
            <a:pPr marL="609600" indent="-609600" eaLnBrk="1" hangingPunct="1">
              <a:lnSpc>
                <a:spcPct val="90000"/>
              </a:lnSpc>
              <a:buFontTx/>
              <a:buNone/>
            </a:pPr>
            <a:r>
              <a:rPr lang="de-DE" altLang="de-DE" sz="1600" dirty="0"/>
              <a:t>	</a:t>
            </a:r>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a:bodyPr>
          <a:lstStyle/>
          <a:p>
            <a:r>
              <a:rPr lang="de-DE" b="1" dirty="0"/>
              <a:t>Fall 11: Grundlagenschulung für Ersatzmitglieder des Betriebsrats</a:t>
            </a:r>
            <a:endParaRPr lang="en-GB" dirty="0"/>
          </a:p>
        </p:txBody>
      </p:sp>
    </p:spTree>
    <p:extLst>
      <p:ext uri="{BB962C8B-B14F-4D97-AF65-F5344CB8AC3E}">
        <p14:creationId xmlns:p14="http://schemas.microsoft.com/office/powerpoint/2010/main" val="224108762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600" u="sng" dirty="0"/>
              <a:t>Die Entscheidung 2/2: </a:t>
            </a:r>
          </a:p>
          <a:p>
            <a:pPr marL="609600" indent="-609600" eaLnBrk="1" hangingPunct="1">
              <a:lnSpc>
                <a:spcPct val="90000"/>
              </a:lnSpc>
              <a:buFontTx/>
              <a:buNone/>
            </a:pPr>
            <a:r>
              <a:rPr lang="de-DE" altLang="de-DE" sz="1600" dirty="0"/>
              <a:t>	Daher musste der Betriebsrat im Juni 2020 davon ausgehen, dass mit einem längerfristigen Ausfall des bisherigen Vorsitzenden zu rechnen war, und daher mit einer häufigen Heranziehung des Ersatzmitglieds.</a:t>
            </a:r>
          </a:p>
          <a:p>
            <a:pPr marL="609600" indent="-609600" eaLnBrk="1" hangingPunct="1">
              <a:lnSpc>
                <a:spcPct val="90000"/>
              </a:lnSpc>
              <a:buFontTx/>
              <a:buNone/>
            </a:pPr>
            <a:r>
              <a:rPr lang="de-DE" altLang="de-DE" sz="1600" dirty="0"/>
              <a:t>	Außerdem kam eine Wissensvermittlung durch die beiden anderen - erstmals gewählten - Betriebsratsmitglieder wegen ihrer Unerfahrenheit nicht in Betracht. In dieser Situation verhandelte man mit dem Arbeitgeber über eine Betriebsvereinbarung zur Arbeitszeit. Auch daher, so das LAG, war eine unverzügliche Schulungsteilnahme des Ersatzmitglieds im Interesse der Aufrechterhaltung der Betriebsratsarbeit nötig. </a:t>
            </a:r>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a:bodyPr>
          <a:lstStyle/>
          <a:p>
            <a:r>
              <a:rPr lang="de-DE" b="1" dirty="0"/>
              <a:t>Fall 11: Grundlagenschulung für Ersatzmitglieder des Betriebsrats</a:t>
            </a:r>
            <a:endParaRPr lang="en-GB" dirty="0"/>
          </a:p>
        </p:txBody>
      </p:sp>
    </p:spTree>
    <p:extLst>
      <p:ext uri="{BB962C8B-B14F-4D97-AF65-F5344CB8AC3E}">
        <p14:creationId xmlns:p14="http://schemas.microsoft.com/office/powerpoint/2010/main" val="2378410041"/>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600" u="sng" dirty="0"/>
              <a:t>Einordnung: </a:t>
            </a:r>
          </a:p>
          <a:p>
            <a:pPr marL="609600" indent="-609600" eaLnBrk="1" hangingPunct="1">
              <a:lnSpc>
                <a:spcPct val="90000"/>
              </a:lnSpc>
              <a:buFontTx/>
              <a:buNone/>
            </a:pPr>
            <a:r>
              <a:rPr lang="de-DE" altLang="de-DE" sz="1600" dirty="0"/>
              <a:t>	Die Entscheidung des Hessischen LAG ist richtig und macht deutlich, dass die Teilnahme von Ersatzmitgliedern an Grundlagenschulungen zum Betriebsverfassungsrecht, aber auch an anderen arbeitsrechtlichen Fortbildungsveranstaltungen, rechtlich keine Selbstverständlichkeit ist.</a:t>
            </a:r>
          </a:p>
          <a:p>
            <a:pPr marL="609600" indent="-609600" eaLnBrk="1" hangingPunct="1">
              <a:lnSpc>
                <a:spcPct val="90000"/>
              </a:lnSpc>
              <a:buFontTx/>
              <a:buNone/>
            </a:pPr>
            <a:r>
              <a:rPr lang="de-DE" altLang="de-DE" sz="1600" dirty="0"/>
              <a:t>	Auch wenn viele Arbeitgeber bei der Vorab-Bestätigung von Betriebsratsschulungen großzügig verfahren und zwischen Gremienmitgliedern und Nachrückern nicht unterscheiden, müssen Betriebsräte im Streitfall vor Gericht sehr genau die Besonderheiten der Situation im Betrieb bzw. im Gremium darlegen, um die Erforderlichkeit einer Nachrücker-Fortbildung zu begründen.</a:t>
            </a:r>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a:bodyPr>
          <a:lstStyle/>
          <a:p>
            <a:r>
              <a:rPr lang="de-DE" b="1" dirty="0"/>
              <a:t>Fall 11: Grundlagenschulung für Ersatzmitglieder des Betriebsrats</a:t>
            </a:r>
            <a:endParaRPr lang="en-GB" dirty="0"/>
          </a:p>
        </p:txBody>
      </p:sp>
    </p:spTree>
    <p:extLst>
      <p:ext uri="{BB962C8B-B14F-4D97-AF65-F5344CB8AC3E}">
        <p14:creationId xmlns:p14="http://schemas.microsoft.com/office/powerpoint/2010/main" val="316297967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600" u="sng" dirty="0"/>
              <a:t>Die Entscheidung: </a:t>
            </a:r>
          </a:p>
          <a:p>
            <a:pPr marL="609600" indent="-609600" eaLnBrk="1" hangingPunct="1">
              <a:lnSpc>
                <a:spcPct val="90000"/>
              </a:lnSpc>
              <a:buFontTx/>
              <a:buNone/>
            </a:pPr>
            <a:r>
              <a:rPr lang="de-DE" altLang="de-DE" sz="1600" dirty="0"/>
              <a:t>	Das BAG beantwortete die Frage, ob Arbeitgeber bei vereinbarter Kurzarbeit Null und damit oft langen Phasen ohne Arbeitspflicht den Urlaub ihrer Beschäftigten anteilig kürzen dürfen, jedoch mit Ja. Aufgrund einzelvertraglich vereinbarter Kurzarbeit ausgefallene Arbeitstage seien weder nach nationalem Recht, noch nach Unionsrecht Zeiten mit Arbeitspflicht gleichzustellen, so das BAG. In einer weiteren Entscheidung (Urt. v. 30.11.2021, Az. 9 AZR 234/21) hat der Neunte Senat außerdem erkannt, dass diese Grundsätze auch dann Anwendung finden, wenn die Kurzarbeit wirksam aufgrund einer Betriebsvereinbarung eingeführt worden ist.</a:t>
            </a: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lstStyle/>
          <a:p>
            <a:r>
              <a:rPr lang="de-DE" b="1" dirty="0"/>
              <a:t>Fall 1: Kurz­ar­beit Null ver­rin­gert Urlaubs­an­spruch</a:t>
            </a:r>
            <a:endParaRPr lang="en-GB" dirty="0"/>
          </a:p>
        </p:txBody>
      </p:sp>
    </p:spTree>
    <p:extLst>
      <p:ext uri="{BB962C8B-B14F-4D97-AF65-F5344CB8AC3E}">
        <p14:creationId xmlns:p14="http://schemas.microsoft.com/office/powerpoint/2010/main" val="401050751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el 1">
            <a:extLst>
              <a:ext uri="{FF2B5EF4-FFF2-40B4-BE49-F238E27FC236}">
                <a16:creationId xmlns:a16="http://schemas.microsoft.com/office/drawing/2014/main" id="{94E71EF4-C517-413D-AB76-07B5AD4D94F0}"/>
              </a:ext>
            </a:extLst>
          </p:cNvPr>
          <p:cNvSpPr>
            <a:spLocks noGrp="1" noChangeArrowheads="1"/>
          </p:cNvSpPr>
          <p:nvPr>
            <p:ph type="ctrTitle"/>
          </p:nvPr>
        </p:nvSpPr>
        <p:spPr>
          <a:xfrm>
            <a:off x="0" y="2997200"/>
            <a:ext cx="6227763" cy="1655763"/>
          </a:xfrm>
          <a:solidFill>
            <a:srgbClr val="E85B22">
              <a:alpha val="79999"/>
            </a:srgbClr>
          </a:solidFill>
        </p:spPr>
        <p:txBody>
          <a:bodyPr anchor="ctr"/>
          <a:lstStyle/>
          <a:p>
            <a:r>
              <a:rPr lang="en-GB" altLang="en-US" sz="1600" dirty="0">
                <a:solidFill>
                  <a:srgbClr val="FFFFFF"/>
                </a:solidFill>
              </a:rPr>
              <a:t>MANSHOLT &amp; LODZIK </a:t>
            </a:r>
            <a:br>
              <a:rPr lang="en-GB" altLang="en-US" sz="1600" dirty="0">
                <a:solidFill>
                  <a:srgbClr val="FFFFFF"/>
                </a:solidFill>
              </a:rPr>
            </a:br>
            <a:r>
              <a:rPr lang="en-GB" altLang="en-US" sz="1600" dirty="0">
                <a:solidFill>
                  <a:srgbClr val="FFFFFF"/>
                </a:solidFill>
              </a:rPr>
              <a:t>SCHÄFER RAANE  CORNELIUS </a:t>
            </a:r>
            <a:br>
              <a:rPr altLang="en-US" dirty="0">
                <a:solidFill>
                  <a:srgbClr val="FFFFFF"/>
                </a:solidFill>
              </a:rPr>
            </a:br>
            <a:br>
              <a:rPr lang="en-GB" altLang="en-US" dirty="0">
                <a:solidFill>
                  <a:srgbClr val="FFFFFF"/>
                </a:solidFill>
              </a:rPr>
            </a:br>
            <a:r>
              <a:rPr altLang="en-US" sz="1200" dirty="0">
                <a:solidFill>
                  <a:srgbClr val="FFFFFF"/>
                </a:solidFill>
              </a:rPr>
              <a:t>Rheinstrasse 30 - 64283 Darmstadt </a:t>
            </a:r>
            <a:br>
              <a:rPr lang="en-GB" altLang="en-US" sz="1200" dirty="0">
                <a:solidFill>
                  <a:srgbClr val="FFFFFF"/>
                </a:solidFill>
              </a:rPr>
            </a:br>
            <a:r>
              <a:rPr altLang="en-US" sz="1200" b="1" dirty="0">
                <a:solidFill>
                  <a:srgbClr val="FFFFFF"/>
                </a:solidFill>
              </a:rPr>
              <a:t>Tel</a:t>
            </a:r>
            <a:r>
              <a:rPr altLang="en-US" sz="1200" dirty="0">
                <a:solidFill>
                  <a:srgbClr val="FFFFFF"/>
                </a:solidFill>
              </a:rPr>
              <a:t>. 06151 26264</a:t>
            </a:r>
            <a:r>
              <a:rPr lang="en-GB" altLang="en-US" sz="1200" dirty="0">
                <a:solidFill>
                  <a:srgbClr val="FFFFFF"/>
                </a:solidFill>
              </a:rPr>
              <a:t> </a:t>
            </a:r>
            <a:r>
              <a:rPr lang="en-GB" altLang="en-US" sz="1200" b="1" dirty="0">
                <a:solidFill>
                  <a:srgbClr val="FFFFFF"/>
                </a:solidFill>
              </a:rPr>
              <a:t>FAX</a:t>
            </a:r>
            <a:r>
              <a:rPr lang="en-GB" altLang="en-US" sz="1200" dirty="0">
                <a:solidFill>
                  <a:srgbClr val="FFFFFF"/>
                </a:solidFill>
              </a:rPr>
              <a:t> 06151-25461 </a:t>
            </a:r>
            <a:r>
              <a:rPr lang="en-GB" altLang="en-US" sz="1200" b="1" dirty="0">
                <a:solidFill>
                  <a:srgbClr val="FFFFFF"/>
                </a:solidFill>
              </a:rPr>
              <a:t>E-Mail</a:t>
            </a:r>
            <a:r>
              <a:rPr lang="en-GB" altLang="en-US" sz="1200" dirty="0">
                <a:solidFill>
                  <a:srgbClr val="FFFFFF"/>
                </a:solidFill>
              </a:rPr>
              <a:t> kanzlei@mansholt-lodzik.de</a:t>
            </a:r>
            <a:br>
              <a:rPr lang="en-GB" altLang="en-US" sz="1200" dirty="0">
                <a:solidFill>
                  <a:srgbClr val="FFFFFF"/>
                </a:solidFill>
              </a:rPr>
            </a:br>
            <a:r>
              <a:rPr lang="en-GB" altLang="en-US" sz="1200" dirty="0">
                <a:solidFill>
                  <a:srgbClr val="FFFFFF"/>
                </a:solidFill>
              </a:rPr>
              <a:t> </a:t>
            </a:r>
            <a:r>
              <a:rPr altLang="en-US" sz="1200" dirty="0">
                <a:solidFill>
                  <a:srgbClr val="FFFFFF"/>
                </a:solidFill>
              </a:rPr>
              <a:t>www.mansholt-lodzik.de</a:t>
            </a:r>
            <a:endParaRPr altLang="en-US" sz="1200" dirty="0"/>
          </a:p>
        </p:txBody>
      </p:sp>
      <p:sp>
        <p:nvSpPr>
          <p:cNvPr id="2" name="Oval 1">
            <a:extLst>
              <a:ext uri="{FF2B5EF4-FFF2-40B4-BE49-F238E27FC236}">
                <a16:creationId xmlns:a16="http://schemas.microsoft.com/office/drawing/2014/main" id="{20C45F76-8F40-490A-BE66-28EF85FF431A}"/>
              </a:ext>
            </a:extLst>
          </p:cNvPr>
          <p:cNvSpPr/>
          <p:nvPr/>
        </p:nvSpPr>
        <p:spPr>
          <a:xfrm>
            <a:off x="1645579" y="3537748"/>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B7B6C860-D624-4940-9521-7488CE05F9F4}"/>
              </a:ext>
            </a:extLst>
          </p:cNvPr>
          <p:cNvSpPr/>
          <p:nvPr/>
        </p:nvSpPr>
        <p:spPr>
          <a:xfrm>
            <a:off x="2375760" y="3537504"/>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600" u="sng" dirty="0"/>
              <a:t>Einordnung: </a:t>
            </a:r>
          </a:p>
          <a:p>
            <a:pPr marL="609600" indent="-609600" eaLnBrk="1" hangingPunct="1">
              <a:lnSpc>
                <a:spcPct val="90000"/>
              </a:lnSpc>
              <a:buFontTx/>
              <a:buNone/>
            </a:pPr>
            <a:r>
              <a:rPr lang="de-DE" altLang="de-DE" sz="1600" dirty="0"/>
              <a:t>	Urlaubskürzungen bei Kurzarbeit Null sind damit jetzt rechtens, wenn auch bitter für Arbeitnehmer und Betriebsräte.</a:t>
            </a:r>
          </a:p>
          <a:p>
            <a:pPr marL="609600" indent="-609600" eaLnBrk="1" hangingPunct="1">
              <a:lnSpc>
                <a:spcPct val="90000"/>
              </a:lnSpc>
              <a:buFontTx/>
              <a:buNone/>
            </a:pPr>
            <a:r>
              <a:rPr lang="de-DE" altLang="de-DE" sz="1600" dirty="0"/>
              <a:t>	Für Fachleute war diese Entscheidung nicht überraschend. Auch der Europäische Gerichtshof hatte in der Vergangenheit eine Kürzung von Urlaubsansprüchen für Zeiten geduldet, in denen der Arbeitnehmer nicht tatsächlich war.</a:t>
            </a:r>
          </a:p>
          <a:p>
            <a:pPr marL="609600" indent="-609600" eaLnBrk="1" hangingPunct="1">
              <a:lnSpc>
                <a:spcPct val="90000"/>
              </a:lnSpc>
              <a:buFontTx/>
              <a:buNone/>
            </a:pPr>
            <a:r>
              <a:rPr lang="de-DE" altLang="de-DE" sz="1600" dirty="0"/>
              <a:t>	Aber: Eine Urlaubskürzung wegen Kurzarbeit ist nur möglich, wenn die Kurzarbeit auch rechtlich wirksam eingeführt worden ist, etwa durch eine arbeitsvertragliche Regelung oder eine Betriebsvereinbarung.</a:t>
            </a: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lstStyle/>
          <a:p>
            <a:r>
              <a:rPr lang="de-DE" b="1" dirty="0"/>
              <a:t>Fall 1: Kurz­ar­beit Null ver­rin­gert Urlaubs­an­spruch</a:t>
            </a:r>
            <a:endParaRPr lang="en-GB" dirty="0"/>
          </a:p>
        </p:txBody>
      </p:sp>
    </p:spTree>
    <p:extLst>
      <p:ext uri="{BB962C8B-B14F-4D97-AF65-F5344CB8AC3E}">
        <p14:creationId xmlns:p14="http://schemas.microsoft.com/office/powerpoint/2010/main" val="357413622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600" b="1" dirty="0"/>
              <a:t>Bundesarbeitsgericht (Urt. v. 08.09.2021, 5 AZR 149/21)</a:t>
            </a:r>
          </a:p>
          <a:p>
            <a:pPr marL="609600" indent="-609600" eaLnBrk="1" hangingPunct="1">
              <a:lnSpc>
                <a:spcPct val="90000"/>
              </a:lnSpc>
              <a:buFontTx/>
              <a:buNone/>
            </a:pPr>
            <a:endParaRPr lang="de-DE" altLang="de-DE" sz="1600" b="1" dirty="0"/>
          </a:p>
          <a:p>
            <a:pPr marL="609600" indent="-609600" eaLnBrk="1" hangingPunct="1">
              <a:lnSpc>
                <a:spcPct val="90000"/>
              </a:lnSpc>
              <a:buFontTx/>
              <a:buNone/>
            </a:pPr>
            <a:r>
              <a:rPr lang="de-DE" altLang="de-DE" sz="1600" dirty="0"/>
              <a:t>	</a:t>
            </a:r>
            <a:r>
              <a:rPr lang="de-DE" altLang="de-DE" sz="1600" u="sng" dirty="0"/>
              <a:t>Der Tenor der Entscheidung:</a:t>
            </a:r>
          </a:p>
          <a:p>
            <a:pPr marL="609600" indent="-609600" eaLnBrk="1" hangingPunct="1">
              <a:lnSpc>
                <a:spcPct val="90000"/>
              </a:lnSpc>
              <a:buFontTx/>
              <a:buNone/>
            </a:pPr>
            <a:r>
              <a:rPr lang="de-DE" altLang="de-DE" sz="1600" dirty="0"/>
              <a:t>	Legt ein Arbeitnehmer nach der Kündigung eine Krankschreibung für die Restlaufzeit vor, kann das den Beweiswert der Arbeitsunfähigkeitsbescheinigung erschüttern. Beschäftigte müssen dann die Arbeitsunfähigkeit darlegen und beweisen.</a:t>
            </a:r>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fontScale="90000"/>
          </a:bodyPr>
          <a:lstStyle/>
          <a:p>
            <a:br>
              <a:rPr lang="de-DE" b="1" dirty="0"/>
            </a:br>
            <a:r>
              <a:rPr lang="de-DE" b="1" dirty="0"/>
              <a:t>Fall 2: Beweiswert einer Krankmeldung</a:t>
            </a:r>
            <a:br>
              <a:rPr lang="de-DE" b="1" dirty="0"/>
            </a:br>
            <a:endParaRPr lang="en-GB" dirty="0"/>
          </a:p>
        </p:txBody>
      </p:sp>
    </p:spTree>
    <p:extLst>
      <p:ext uri="{BB962C8B-B14F-4D97-AF65-F5344CB8AC3E}">
        <p14:creationId xmlns:p14="http://schemas.microsoft.com/office/powerpoint/2010/main" val="76390296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600" u="sng" dirty="0"/>
              <a:t>Worum geht es: </a:t>
            </a:r>
          </a:p>
          <a:p>
            <a:pPr marL="609600" indent="-609600" eaLnBrk="1" hangingPunct="1">
              <a:lnSpc>
                <a:spcPct val="90000"/>
              </a:lnSpc>
              <a:buFontTx/>
              <a:buNone/>
            </a:pPr>
            <a:r>
              <a:rPr lang="de-DE" altLang="de-DE" sz="1600" dirty="0"/>
              <a:t>	Eine Mitarbeiterin einer Zeitarbeitsfirma hatte Anfang Februar 2019 zum Monatsende gekündigt und am selben Tag eine AU eingereicht. Sie soll laut dem Arbeitgeber am Tag der Ausstellung einem Kollegen in ihrem damaligen Einsatzbetrieb telefonisch angekündigt haben, nicht mehr zur Arbeit zu kommen. Von einer Arbeitsunfähigkeit sei in dem Gespräch keine Rede gewesen.</a:t>
            </a:r>
          </a:p>
          <a:p>
            <a:pPr marL="609600" indent="-609600" eaLnBrk="1" hangingPunct="1">
              <a:lnSpc>
                <a:spcPct val="90000"/>
              </a:lnSpc>
              <a:buFontTx/>
              <a:buNone/>
            </a:pPr>
            <a:r>
              <a:rPr lang="de-DE" altLang="de-DE" sz="1600" dirty="0"/>
              <a:t>	Der Arbeitgeber verweigerte die Entgeltfortzahlung. Die Frau machte hingegen geltend, sie sei ordnungsgemäß krankgeschrieben gewesen und habe vor einem Burnout gestanden. Sie verlangt Lohnfortzahlung. Das Landesarbeitsgericht Niedersachsen hatte der Klage der Frau stattgegeben und den Anspruch auf Lohnfortzahlung damit zunächst bestätigt (Urt. v. 13.10.2020, Az. 10 Sa 619/19).</a:t>
            </a:r>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fontScale="90000"/>
          </a:bodyPr>
          <a:lstStyle/>
          <a:p>
            <a:br>
              <a:rPr lang="de-DE" b="1" dirty="0"/>
            </a:br>
            <a:r>
              <a:rPr lang="de-DE" b="1" dirty="0"/>
              <a:t>Fall 2: Beweiswert einer Krankmeldung</a:t>
            </a:r>
            <a:br>
              <a:rPr lang="de-DE" b="1" dirty="0"/>
            </a:br>
            <a:endParaRPr lang="en-GB" dirty="0"/>
          </a:p>
        </p:txBody>
      </p:sp>
    </p:spTree>
    <p:extLst>
      <p:ext uri="{BB962C8B-B14F-4D97-AF65-F5344CB8AC3E}">
        <p14:creationId xmlns:p14="http://schemas.microsoft.com/office/powerpoint/2010/main" val="234712226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4378BB5A-F8D3-4F53-8572-DFFAADCB29B5}"/>
              </a:ext>
            </a:extLst>
          </p:cNvPr>
          <p:cNvSpPr>
            <a:spLocks noGrp="1" noChangeArrowheads="1"/>
          </p:cNvSpPr>
          <p:nvPr>
            <p:ph type="body" idx="1"/>
          </p:nvPr>
        </p:nvSpPr>
        <p:spPr>
          <a:xfrm>
            <a:off x="323528" y="1889125"/>
            <a:ext cx="8229600" cy="4359275"/>
          </a:xfrm>
          <a:solidFill>
            <a:schemeClr val="bg1"/>
          </a:solidFill>
          <a:ln>
            <a:noFill/>
          </a:ln>
        </p:spPr>
        <p:txBody>
          <a:bodyPr>
            <a:normAutofit/>
          </a:bodyPr>
          <a:lstStyle/>
          <a:p>
            <a:pPr marL="609600" indent="-609600" eaLnBrk="1" hangingPunct="1">
              <a:lnSpc>
                <a:spcPct val="90000"/>
              </a:lnSpc>
              <a:buFontTx/>
              <a:buNone/>
            </a:pPr>
            <a:r>
              <a:rPr lang="de-DE" altLang="de-DE" sz="1400" b="1" dirty="0"/>
              <a:t>	</a:t>
            </a:r>
            <a:r>
              <a:rPr lang="de-DE" altLang="de-DE" sz="1600" u="sng" dirty="0"/>
              <a:t>Die Entscheidung: </a:t>
            </a:r>
          </a:p>
          <a:p>
            <a:pPr marL="609600" indent="-609600" eaLnBrk="1" hangingPunct="1">
              <a:lnSpc>
                <a:spcPct val="90000"/>
              </a:lnSpc>
              <a:buFontTx/>
              <a:buNone/>
            </a:pPr>
            <a:r>
              <a:rPr lang="de-DE" altLang="de-DE" sz="1600" dirty="0"/>
              <a:t>	Vor dem BAG hatte der Arbeitgeber mit seiner Revision jedoch Erfolg. Nach Ansicht des Senats wurde der Beweiswert der AU erschüttert, weil diese exakt die Restlaufzeit des Arbeitsverhältnisses abdeckte. Aufgrund dieser Tatsache hätten ernsthafte Zweifel an der Arbeitsunfähigkeit bestanden.</a:t>
            </a:r>
          </a:p>
          <a:p>
            <a:pPr marL="609600" indent="-609600" eaLnBrk="1" hangingPunct="1">
              <a:lnSpc>
                <a:spcPct val="90000"/>
              </a:lnSpc>
              <a:buFontTx/>
              <a:buNone/>
            </a:pPr>
            <a:r>
              <a:rPr lang="de-DE" altLang="de-DE" sz="1600" dirty="0"/>
              <a:t>	Die Klägerin hätte daher darlegen und beweisen müssen, dass sie tatsächlich nicht arbeiten konnte. Dieser Beweis könne insbesondere durch Vernehmung des behandelnden Arztes nach entsprechender Befreiung von der Schweigepflicht erbracht werden. Dem sei die Klägerin trotz eines Hinweises des Senats nicht nachgekommen.</a:t>
            </a:r>
            <a:endParaRPr lang="de-DE" altLang="de-DE" sz="1400" dirty="0"/>
          </a:p>
        </p:txBody>
      </p:sp>
      <p:sp>
        <p:nvSpPr>
          <p:cNvPr id="5" name="Title 1">
            <a:extLst>
              <a:ext uri="{FF2B5EF4-FFF2-40B4-BE49-F238E27FC236}">
                <a16:creationId xmlns:a16="http://schemas.microsoft.com/office/drawing/2014/main" id="{9D744E62-6A3D-4A12-8EBA-C79C00DE9FF1}"/>
              </a:ext>
            </a:extLst>
          </p:cNvPr>
          <p:cNvSpPr>
            <a:spLocks noGrp="1"/>
          </p:cNvSpPr>
          <p:nvPr>
            <p:ph type="title"/>
          </p:nvPr>
        </p:nvSpPr>
        <p:spPr>
          <a:xfrm>
            <a:off x="0" y="365125"/>
            <a:ext cx="9144000" cy="1325563"/>
          </a:xfrm>
        </p:spPr>
        <p:txBody>
          <a:bodyPr>
            <a:normAutofit fontScale="90000"/>
          </a:bodyPr>
          <a:lstStyle/>
          <a:p>
            <a:br>
              <a:rPr lang="de-DE" b="1" dirty="0"/>
            </a:br>
            <a:r>
              <a:rPr lang="de-DE" b="1" dirty="0"/>
              <a:t>Fall 2: Beweiswert einer Krankmeldung</a:t>
            </a:r>
            <a:br>
              <a:rPr lang="de-DE" b="1" dirty="0"/>
            </a:br>
            <a:endParaRPr lang="en-GB" dirty="0"/>
          </a:p>
        </p:txBody>
      </p:sp>
    </p:spTree>
    <p:extLst>
      <p:ext uri="{BB962C8B-B14F-4D97-AF65-F5344CB8AC3E}">
        <p14:creationId xmlns:p14="http://schemas.microsoft.com/office/powerpoint/2010/main" val="833209522"/>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ctylos">
  <a:themeElements>
    <a:clrScheme name="Dactylos">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Dactylos">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actylos">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Presentation2" id="{E22CB417-80D5-465E-9EAB-255FB37F0328}" vid="{9C54B8E1-DF12-4872-80C3-115341B1E5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35B78088A87D4E81966642483C24E2" ma:contentTypeVersion="15" ma:contentTypeDescription="Create a new document." ma:contentTypeScope="" ma:versionID="eddb38dab95a91b69612537fe7617943">
  <xsd:schema xmlns:xsd="http://www.w3.org/2001/XMLSchema" xmlns:xs="http://www.w3.org/2001/XMLSchema" xmlns:p="http://schemas.microsoft.com/office/2006/metadata/properties" xmlns:ns1="http://schemas.microsoft.com/sharepoint/v3" xmlns:ns3="d8547fcf-854f-40f2-8f4f-6d16f9704ce5" xmlns:ns4="8963e477-8b1e-4cf1-900f-b6d83895b050" targetNamespace="http://schemas.microsoft.com/office/2006/metadata/properties" ma:root="true" ma:fieldsID="04a7870e79d3b7d3ebccdb68a159c826" ns1:_="" ns3:_="" ns4:_="">
    <xsd:import namespace="http://schemas.microsoft.com/sharepoint/v3"/>
    <xsd:import namespace="d8547fcf-854f-40f2-8f4f-6d16f9704ce5"/>
    <xsd:import namespace="8963e477-8b1e-4cf1-900f-b6d83895b05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547fcf-854f-40f2-8f4f-6d16f9704c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63e477-8b1e-4cf1-900f-b6d83895b050"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CE4D09-3EC6-43D2-A670-9440DB5CC1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8547fcf-854f-40f2-8f4f-6d16f9704ce5"/>
    <ds:schemaRef ds:uri="8963e477-8b1e-4cf1-900f-b6d83895b0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A16EBA-0268-4531-9E53-F1C8AE731FDD}">
  <ds:schemaRefs>
    <ds:schemaRef ds:uri="http://schemas.microsoft.com/office/infopath/2007/PartnerControls"/>
    <ds:schemaRef ds:uri="http://purl.org/dc/terms/"/>
    <ds:schemaRef ds:uri="http://purl.org/dc/dcmitype/"/>
    <ds:schemaRef ds:uri="http://schemas.openxmlformats.org/package/2006/metadata/core-properties"/>
    <ds:schemaRef ds:uri="8963e477-8b1e-4cf1-900f-b6d83895b050"/>
    <ds:schemaRef ds:uri="http://purl.org/dc/elements/1.1/"/>
    <ds:schemaRef ds:uri="http://schemas.microsoft.com/office/2006/documentManagement/types"/>
    <ds:schemaRef ds:uri="http://www.w3.org/XML/1998/namespace"/>
    <ds:schemaRef ds:uri="http://schemas.microsoft.com/sharepoint/v3"/>
    <ds:schemaRef ds:uri="d8547fcf-854f-40f2-8f4f-6d16f9704ce5"/>
    <ds:schemaRef ds:uri="http://schemas.microsoft.com/office/2006/metadata/properties"/>
  </ds:schemaRefs>
</ds:datastoreItem>
</file>

<file path=customXml/itemProps3.xml><?xml version="1.0" encoding="utf-8"?>
<ds:datastoreItem xmlns:ds="http://schemas.openxmlformats.org/officeDocument/2006/customXml" ds:itemID="{C03EC2F0-A843-4067-84C5-A3D724602D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Mansholt + Lodzik Schäfer Raane Cornelius_MASTERSLIDES_Nov.2020 (002)</Template>
  <TotalTime>0</TotalTime>
  <Words>5214</Words>
  <Application>Microsoft Office PowerPoint</Application>
  <PresentationFormat>Bildschirmpräsentation (4:3)</PresentationFormat>
  <Paragraphs>199</Paragraphs>
  <Slides>50</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50</vt:i4>
      </vt:variant>
    </vt:vector>
  </HeadingPairs>
  <TitlesOfParts>
    <vt:vector size="56" baseType="lpstr">
      <vt:lpstr>Arial</vt:lpstr>
      <vt:lpstr>Calibri</vt:lpstr>
      <vt:lpstr>Franklin Gothic Book</vt:lpstr>
      <vt:lpstr>Perpetua</vt:lpstr>
      <vt:lpstr>Wingdings</vt:lpstr>
      <vt:lpstr>Dactylos</vt:lpstr>
      <vt:lpstr>Fachtagung  Betriebsräte in Sportorganisationen</vt:lpstr>
      <vt:lpstr>Neue Urteile und die Folgen für die BR Arbeit</vt:lpstr>
      <vt:lpstr>Fall 1: Kurz­ar­beit Null ver­rin­gert Urlaubs­an­spruch</vt:lpstr>
      <vt:lpstr>Fall 1: Kurz­ar­beit Null ver­rin­gert Urlaubs­an­spruch</vt:lpstr>
      <vt:lpstr>Fall 1: Kurz­ar­beit Null ver­rin­gert Urlaubs­an­spruch</vt:lpstr>
      <vt:lpstr>Fall 1: Kurz­ar­beit Null ver­rin­gert Urlaubs­an­spruch</vt:lpstr>
      <vt:lpstr> Fall 2: Beweiswert einer Krankmeldung </vt:lpstr>
      <vt:lpstr> Fall 2: Beweiswert einer Krankmeldung </vt:lpstr>
      <vt:lpstr> Fall 2: Beweiswert einer Krankmeldung </vt:lpstr>
      <vt:lpstr> Fall 2: Beweiswert einer Krankmeldung </vt:lpstr>
      <vt:lpstr> Fall 3: Kein Lohn­an­spruch bei Corona-Lock­down </vt:lpstr>
      <vt:lpstr> Fall 3: Kein Lohn­an­spruch bei Corona-Lock­down </vt:lpstr>
      <vt:lpstr> Fall 3: Kein Lohn­an­spruch bei Corona-Lock­down </vt:lpstr>
      <vt:lpstr> Fall 3: Kein Lohn­an­spruch bei Corona-Lock­down </vt:lpstr>
      <vt:lpstr>Fall 4: Kündigung wegen Verweigerung eines  Corona-Schnelltests</vt:lpstr>
      <vt:lpstr> Fall 4: Kündigung wegen Verweigerung eines  Corona-Schnelltests </vt:lpstr>
      <vt:lpstr> Fall 4: Kündigung wegen Verweigerung eines  Corona-Schnelltests </vt:lpstr>
      <vt:lpstr> Fall 4: Kündigung wegen Verweigerung eines  Corona-Schnelltests </vt:lpstr>
      <vt:lpstr> Fall 5: Betriebsrat bestimmt bei Zeiterfassung mit </vt:lpstr>
      <vt:lpstr> Fall 5: Betriebsrat bestimmt bei Zeiterfassung mit </vt:lpstr>
      <vt:lpstr> Fall 5: Betriebsrat bestimmt bei Zeiterfassung mit </vt:lpstr>
      <vt:lpstr> Fall 5: Betriebsrat bestimmt bei Zeiterfassung mit </vt:lpstr>
      <vt:lpstr> Fall 5: Betriebsrat bestimmt bei Zeiterfassung mit </vt:lpstr>
      <vt:lpstr> Fall 6: Minderheitenschutz für das einzelne Betriebsratsmitglied</vt:lpstr>
      <vt:lpstr> Fall 6: Minderheitenschutz für das einzelne Betriebsratsmitglied</vt:lpstr>
      <vt:lpstr> Fall 6: Minderheitenschutz für das einzelne Betriebsratsmitglied</vt:lpstr>
      <vt:lpstr> Fall 6: Minderheitenschutz für das einzelne Betriebsratsmitglied</vt:lpstr>
      <vt:lpstr> Fall 7: Betriebsrat hat Recht auf Tablets für Videokonferenz</vt:lpstr>
      <vt:lpstr> Fall 7: Betriebsrat hat Recht auf Tablets für Videokonferenz</vt:lpstr>
      <vt:lpstr> Fall 7: Betriebsrat hat Recht auf Tablets für Videokonferenz</vt:lpstr>
      <vt:lpstr> Fall 7: Betriebsrat hat Recht auf Tablets für Videokonferenz</vt:lpstr>
      <vt:lpstr> Fall 8: Die Beendigung alternierender Telearbeit ist eine mitbestimmungspflichtige Versetzung</vt:lpstr>
      <vt:lpstr> Fall 8: Die Beendigung alternierender Telearbeit ist eine mitbestimmungspflichtige Versetzung</vt:lpstr>
      <vt:lpstr> Fall 8: Die Beendigung alternierender Telearbeit ist eine mitbestimmungspflichtige Versetzung</vt:lpstr>
      <vt:lpstr> Fall 8: Die Beendigung alternierender Telearbeit ist eine mitbestimmungspflichtige Versetzung</vt:lpstr>
      <vt:lpstr>Fall 9: Unzulässige Begünstigung eines Betriebsratsvorsitzenden durch Stellung eines Dienstwagens</vt:lpstr>
      <vt:lpstr>Fall 9: Unzulässige Begünstigung eines Betriebsratsvorsitzenden durch Stellung eines Dienstwagens</vt:lpstr>
      <vt:lpstr>Fall 9: Unzulässige Begünstigung eines Betriebsratsvorsitzenden durch Stellung eines Dienstwagens</vt:lpstr>
      <vt:lpstr>Fall 9: Unzulässige Begünstigung eines Betriebsratsvorsitzenden durch Stellung eines Dienstwagens</vt:lpstr>
      <vt:lpstr> Fall 10: BR-Vor­sit­zen­de: kei­ne Ver­tre­ter „im Wil­len“</vt:lpstr>
      <vt:lpstr>Fall 10: Be­triebs­rats­vor­sit­zen­de: kei­ne Ver­tre­ter „im Wil­len“</vt:lpstr>
      <vt:lpstr>Fall 10: BR-Vor­sit­zen­de: kei­ne Ver­tre­ter „im Wil­len“</vt:lpstr>
      <vt:lpstr>Fall 10: BR-Vor­sit­zen­de: kei­ne Ver­tre­ter „im Wil­len“</vt:lpstr>
      <vt:lpstr>Fall 11: Grundlagenschulung für Ersatzmitglieder des Betriebsrats</vt:lpstr>
      <vt:lpstr>Fall 11: Grundlagenschulung für Ersatzmitglieder des Betriebsrats</vt:lpstr>
      <vt:lpstr>Fall 11: Grundlagenschulung für Ersatzmitglieder des Betriebsrats</vt:lpstr>
      <vt:lpstr>Fall 11: Grundlagenschulung für Ersatzmitglieder des Betriebsrats</vt:lpstr>
      <vt:lpstr>Fall 11: Grundlagenschulung für Ersatzmitglieder des Betriebsrats</vt:lpstr>
      <vt:lpstr>Fall 11: Grundlagenschulung für Ersatzmitglieder des Betriebsrats</vt:lpstr>
      <vt:lpstr>MANSHOLT &amp; LODZIK  SCHÄFER RAANE  CORNELIUS   Rheinstrasse 30 - 64283 Darmstadt  Tel. 06151 26264 FAX 06151-25461 E-Mail kanzlei@mansholt-lodzik.de  www.mansholt-lodzik.de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Betriebsverfassungsrecht 2</dc:title>
  <dc:creator>Daniel Schäfer</dc:creator>
  <cp:lastModifiedBy>Daniel  Schäfer</cp:lastModifiedBy>
  <cp:revision>62</cp:revision>
  <cp:lastPrinted>2022-09-03T17:26:40Z</cp:lastPrinted>
  <dcterms:created xsi:type="dcterms:W3CDTF">2022-07-18T07:54:44Z</dcterms:created>
  <dcterms:modified xsi:type="dcterms:W3CDTF">2022-09-11T11:47:36Z</dcterms:modified>
</cp:coreProperties>
</file>