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Lst>
  <p:notesMasterIdLst>
    <p:notesMasterId r:id="rId40"/>
  </p:notesMasterIdLst>
  <p:sldIdLst>
    <p:sldId id="427" r:id="rId5"/>
    <p:sldId id="681" r:id="rId6"/>
    <p:sldId id="682" r:id="rId7"/>
    <p:sldId id="683" r:id="rId8"/>
    <p:sldId id="684" r:id="rId9"/>
    <p:sldId id="686" r:id="rId10"/>
    <p:sldId id="687" r:id="rId11"/>
    <p:sldId id="688" r:id="rId12"/>
    <p:sldId id="689" r:id="rId13"/>
    <p:sldId id="690" r:id="rId14"/>
    <p:sldId id="691" r:id="rId15"/>
    <p:sldId id="695" r:id="rId16"/>
    <p:sldId id="696" r:id="rId17"/>
    <p:sldId id="697" r:id="rId18"/>
    <p:sldId id="698" r:id="rId19"/>
    <p:sldId id="699" r:id="rId20"/>
    <p:sldId id="700" r:id="rId21"/>
    <p:sldId id="701" r:id="rId22"/>
    <p:sldId id="702" r:id="rId23"/>
    <p:sldId id="703" r:id="rId24"/>
    <p:sldId id="704" r:id="rId25"/>
    <p:sldId id="705" r:id="rId26"/>
    <p:sldId id="706" r:id="rId27"/>
    <p:sldId id="707" r:id="rId28"/>
    <p:sldId id="708" r:id="rId29"/>
    <p:sldId id="709" r:id="rId30"/>
    <p:sldId id="768" r:id="rId31"/>
    <p:sldId id="769" r:id="rId32"/>
    <p:sldId id="770" r:id="rId33"/>
    <p:sldId id="711" r:id="rId34"/>
    <p:sldId id="771" r:id="rId35"/>
    <p:sldId id="772" r:id="rId36"/>
    <p:sldId id="773" r:id="rId37"/>
    <p:sldId id="774" r:id="rId38"/>
    <p:sldId id="426" r:id="rId39"/>
  </p:sldIdLst>
  <p:sldSz cx="9144000" cy="6858000" type="screen4x3"/>
  <p:notesSz cx="6724650" cy="9774238"/>
  <p:defaultTex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85B2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3636" autoAdjust="0"/>
    <p:restoredTop sz="94660"/>
  </p:normalViewPr>
  <p:slideViewPr>
    <p:cSldViewPr>
      <p:cViewPr varScale="1">
        <p:scale>
          <a:sx n="79" d="100"/>
          <a:sy n="79" d="100"/>
        </p:scale>
        <p:origin x="1661" y="62"/>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viewProps" Target="view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notesMaster" Target="notesMasters/notesMaster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14015" cy="490409"/>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09079" y="0"/>
            <a:ext cx="2914015" cy="490409"/>
          </a:xfrm>
          <a:prstGeom prst="rect">
            <a:avLst/>
          </a:prstGeom>
        </p:spPr>
        <p:txBody>
          <a:bodyPr vert="horz" lIns="91440" tIns="45720" rIns="91440" bIns="45720" rtlCol="0"/>
          <a:lstStyle>
            <a:lvl1pPr algn="r">
              <a:defRPr sz="1200"/>
            </a:lvl1pPr>
          </a:lstStyle>
          <a:p>
            <a:fld id="{ADC8ED8D-7111-4E11-8F60-B76CC0F49E5F}" type="datetimeFigureOut">
              <a:rPr lang="en-GB" smtClean="0"/>
              <a:t>11/09/2022</a:t>
            </a:fld>
            <a:endParaRPr lang="en-GB"/>
          </a:p>
        </p:txBody>
      </p:sp>
      <p:sp>
        <p:nvSpPr>
          <p:cNvPr id="4" name="Slide Image Placeholder 3"/>
          <p:cNvSpPr>
            <a:spLocks noGrp="1" noRot="1" noChangeAspect="1"/>
          </p:cNvSpPr>
          <p:nvPr>
            <p:ph type="sldImg" idx="2"/>
          </p:nvPr>
        </p:nvSpPr>
        <p:spPr>
          <a:xfrm>
            <a:off x="1163638" y="1222375"/>
            <a:ext cx="4397375" cy="3298825"/>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72465" y="4703852"/>
            <a:ext cx="5379720" cy="3848606"/>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9283830"/>
            <a:ext cx="2914015" cy="490408"/>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09079" y="9283830"/>
            <a:ext cx="2914015" cy="490408"/>
          </a:xfrm>
          <a:prstGeom prst="rect">
            <a:avLst/>
          </a:prstGeom>
        </p:spPr>
        <p:txBody>
          <a:bodyPr vert="horz" lIns="91440" tIns="45720" rIns="91440" bIns="45720" rtlCol="0" anchor="b"/>
          <a:lstStyle>
            <a:lvl1pPr algn="r">
              <a:defRPr sz="1200"/>
            </a:lvl1pPr>
          </a:lstStyle>
          <a:p>
            <a:fld id="{43E0CC47-442C-409F-9A09-1D5A9394EAF1}" type="slidenum">
              <a:rPr lang="en-GB" smtClean="0"/>
              <a:t>‹Nr.›</a:t>
            </a:fld>
            <a:endParaRPr lang="en-GB"/>
          </a:p>
        </p:txBody>
      </p:sp>
    </p:spTree>
    <p:extLst>
      <p:ext uri="{BB962C8B-B14F-4D97-AF65-F5344CB8AC3E}">
        <p14:creationId xmlns:p14="http://schemas.microsoft.com/office/powerpoint/2010/main" val="146659695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8" Type="http://schemas.openxmlformats.org/officeDocument/2006/relationships/image" Target="../media/image10.svg"/><Relationship Id="rId3" Type="http://schemas.openxmlformats.org/officeDocument/2006/relationships/image" Target="../media/image5.png"/><Relationship Id="rId7" Type="http://schemas.openxmlformats.org/officeDocument/2006/relationships/image" Target="../media/image9.png"/><Relationship Id="rId2" Type="http://schemas.openxmlformats.org/officeDocument/2006/relationships/image" Target="../media/image4.jpeg"/><Relationship Id="rId1" Type="http://schemas.openxmlformats.org/officeDocument/2006/relationships/slideMaster" Target="../slideMasters/slideMaster1.xml"/><Relationship Id="rId6" Type="http://schemas.openxmlformats.org/officeDocument/2006/relationships/image" Target="../media/image8.svg"/><Relationship Id="rId5" Type="http://schemas.openxmlformats.org/officeDocument/2006/relationships/image" Target="../media/image7.png"/><Relationship Id="rId4" Type="http://schemas.openxmlformats.org/officeDocument/2006/relationships/image" Target="../media/image6.svg"/></Relationships>
</file>

<file path=ppt/slideLayouts/_rels/slideLayout4.xml.rels><?xml version="1.0" encoding="UTF-8" standalone="yes"?>
<Relationships xmlns="http://schemas.openxmlformats.org/package/2006/relationships"><Relationship Id="rId8" Type="http://schemas.openxmlformats.org/officeDocument/2006/relationships/image" Target="../media/image16.svg"/><Relationship Id="rId3" Type="http://schemas.openxmlformats.org/officeDocument/2006/relationships/image" Target="../media/image11.png"/><Relationship Id="rId7" Type="http://schemas.openxmlformats.org/officeDocument/2006/relationships/image" Target="../media/image15.png"/><Relationship Id="rId2" Type="http://schemas.openxmlformats.org/officeDocument/2006/relationships/image" Target="../media/image4.jpeg"/><Relationship Id="rId1" Type="http://schemas.openxmlformats.org/officeDocument/2006/relationships/slideMaster" Target="../slideMasters/slideMaster1.xml"/><Relationship Id="rId6" Type="http://schemas.openxmlformats.org/officeDocument/2006/relationships/image" Target="../media/image14.svg"/><Relationship Id="rId5" Type="http://schemas.openxmlformats.org/officeDocument/2006/relationships/image" Target="../media/image13.png"/><Relationship Id="rId4" Type="http://schemas.openxmlformats.org/officeDocument/2006/relationships/image" Target="../media/image12.svg"/></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4.jpeg"/><Relationship Id="rId1" Type="http://schemas.openxmlformats.org/officeDocument/2006/relationships/slideMaster" Target="../slideMasters/slideMaster1.xml"/><Relationship Id="rId6" Type="http://schemas.openxmlformats.org/officeDocument/2006/relationships/image" Target="../media/image20.svg"/><Relationship Id="rId5" Type="http://schemas.openxmlformats.org/officeDocument/2006/relationships/image" Target="../media/image19.png"/><Relationship Id="rId4" Type="http://schemas.openxmlformats.org/officeDocument/2006/relationships/image" Target="../media/image18.svg"/></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8" Type="http://schemas.openxmlformats.org/officeDocument/2006/relationships/image" Target="../media/image27.jpeg"/><Relationship Id="rId13" Type="http://schemas.openxmlformats.org/officeDocument/2006/relationships/image" Target="../media/image32.png"/><Relationship Id="rId3" Type="http://schemas.openxmlformats.org/officeDocument/2006/relationships/image" Target="../media/image22.jpeg"/><Relationship Id="rId7" Type="http://schemas.openxmlformats.org/officeDocument/2006/relationships/image" Target="../media/image26.jpeg"/><Relationship Id="rId12" Type="http://schemas.openxmlformats.org/officeDocument/2006/relationships/image" Target="../media/image31.png"/><Relationship Id="rId2" Type="http://schemas.openxmlformats.org/officeDocument/2006/relationships/image" Target="../media/image4.jpeg"/><Relationship Id="rId16" Type="http://schemas.openxmlformats.org/officeDocument/2006/relationships/image" Target="../media/image3.jpeg"/><Relationship Id="rId1" Type="http://schemas.openxmlformats.org/officeDocument/2006/relationships/slideMaster" Target="../slideMasters/slideMaster1.xml"/><Relationship Id="rId6" Type="http://schemas.openxmlformats.org/officeDocument/2006/relationships/image" Target="../media/image25.jpeg"/><Relationship Id="rId11" Type="http://schemas.openxmlformats.org/officeDocument/2006/relationships/image" Target="../media/image30.jpeg"/><Relationship Id="rId5" Type="http://schemas.openxmlformats.org/officeDocument/2006/relationships/image" Target="../media/image24.jpeg"/><Relationship Id="rId15" Type="http://schemas.microsoft.com/office/2007/relationships/hdphoto" Target="../media/hdphoto1.wdp"/><Relationship Id="rId10" Type="http://schemas.openxmlformats.org/officeDocument/2006/relationships/image" Target="../media/image29.jpeg"/><Relationship Id="rId4" Type="http://schemas.openxmlformats.org/officeDocument/2006/relationships/image" Target="../media/image23.jpg"/><Relationship Id="rId9" Type="http://schemas.openxmlformats.org/officeDocument/2006/relationships/image" Target="../media/image28.jpeg"/><Relationship Id="rId14" Type="http://schemas.openxmlformats.org/officeDocument/2006/relationships/image" Target="../media/image33.png"/></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34.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1_Titelfolie">
    <p:spTree>
      <p:nvGrpSpPr>
        <p:cNvPr id="1" name=""/>
        <p:cNvGrpSpPr/>
        <p:nvPr/>
      </p:nvGrpSpPr>
      <p:grpSpPr>
        <a:xfrm>
          <a:off x="0" y="0"/>
          <a:ext cx="0" cy="0"/>
          <a:chOff x="0" y="0"/>
          <a:chExt cx="0" cy="0"/>
        </a:xfrm>
      </p:grpSpPr>
      <p:pic>
        <p:nvPicPr>
          <p:cNvPr id="4" name="Grafik 6">
            <a:extLst>
              <a:ext uri="{FF2B5EF4-FFF2-40B4-BE49-F238E27FC236}">
                <a16:creationId xmlns:a16="http://schemas.microsoft.com/office/drawing/2014/main" id="{343CC877-C7D6-4FC9-82DA-A4409EF46092}"/>
              </a:ext>
            </a:extLst>
          </p:cNvPr>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0" y="381000"/>
            <a:ext cx="9144000" cy="609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hteck 7">
            <a:extLst>
              <a:ext uri="{FF2B5EF4-FFF2-40B4-BE49-F238E27FC236}">
                <a16:creationId xmlns:a16="http://schemas.microsoft.com/office/drawing/2014/main" id="{9C09B473-F6A0-4207-94F8-C3BFEDE0B8B1}"/>
              </a:ext>
            </a:extLst>
          </p:cNvPr>
          <p:cNvSpPr/>
          <p:nvPr userDrawn="1"/>
        </p:nvSpPr>
        <p:spPr>
          <a:xfrm>
            <a:off x="0" y="6092825"/>
            <a:ext cx="9144000" cy="792163"/>
          </a:xfrm>
          <a:prstGeom prst="rect">
            <a:avLst/>
          </a:prstGeom>
          <a:solidFill>
            <a:srgbClr val="E85B2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de-DE" dirty="0"/>
          </a:p>
        </p:txBody>
      </p:sp>
      <p:sp>
        <p:nvSpPr>
          <p:cNvPr id="6" name="Rechteck 8">
            <a:extLst>
              <a:ext uri="{FF2B5EF4-FFF2-40B4-BE49-F238E27FC236}">
                <a16:creationId xmlns:a16="http://schemas.microsoft.com/office/drawing/2014/main" id="{ACBE0127-3E74-4F71-880A-AAF549184C6B}"/>
              </a:ext>
            </a:extLst>
          </p:cNvPr>
          <p:cNvSpPr/>
          <p:nvPr userDrawn="1"/>
        </p:nvSpPr>
        <p:spPr>
          <a:xfrm>
            <a:off x="0" y="-26988"/>
            <a:ext cx="9144000" cy="1196976"/>
          </a:xfrm>
          <a:prstGeom prst="rect">
            <a:avLst/>
          </a:prstGeom>
          <a:solidFill>
            <a:srgbClr val="E85B2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de-DE" dirty="0"/>
          </a:p>
        </p:txBody>
      </p:sp>
      <p:sp>
        <p:nvSpPr>
          <p:cNvPr id="2" name="Titel 1"/>
          <p:cNvSpPr>
            <a:spLocks noGrp="1"/>
          </p:cNvSpPr>
          <p:nvPr>
            <p:ph type="ctrTitle" hasCustomPrompt="1"/>
          </p:nvPr>
        </p:nvSpPr>
        <p:spPr>
          <a:xfrm>
            <a:off x="0" y="1844824"/>
            <a:ext cx="9144000" cy="2340595"/>
          </a:xfrm>
          <a:prstGeom prst="rect">
            <a:avLst/>
          </a:prstGeom>
          <a:solidFill>
            <a:srgbClr val="E85B22">
              <a:alpha val="60000"/>
            </a:srgbClr>
          </a:solidFill>
        </p:spPr>
        <p:txBody>
          <a:bodyPr anchor="ctr">
            <a:normAutofit/>
          </a:bodyPr>
          <a:lstStyle>
            <a:lvl1pPr marL="0" marR="0" indent="0" algn="ctr" defTabSz="914400" rtl="0" eaLnBrk="1" fontAlgn="auto" latinLnBrk="0" hangingPunct="1">
              <a:lnSpc>
                <a:spcPct val="100000"/>
              </a:lnSpc>
              <a:spcBef>
                <a:spcPct val="0"/>
              </a:spcBef>
              <a:spcAft>
                <a:spcPts val="0"/>
              </a:spcAft>
              <a:buClrTx/>
              <a:buSzTx/>
              <a:buFontTx/>
              <a:buNone/>
              <a:tabLst/>
              <a:defRPr sz="3400" b="1">
                <a:solidFill>
                  <a:schemeClr val="bg1"/>
                </a:solidFill>
                <a:latin typeface="Arial" panose="020B0604020202020204" pitchFamily="34" charset="0"/>
                <a:cs typeface="Arial" panose="020B0604020202020204" pitchFamily="34" charset="0"/>
              </a:defRPr>
            </a:lvl1pPr>
          </a:lstStyle>
          <a:p>
            <a:pPr marL="0" marR="0" lvl="0" indent="0" algn="ctr" defTabSz="914400" rtl="0" eaLnBrk="1" fontAlgn="auto" latinLnBrk="0" hangingPunct="1">
              <a:lnSpc>
                <a:spcPct val="100000"/>
              </a:lnSpc>
              <a:spcBef>
                <a:spcPct val="0"/>
              </a:spcBef>
              <a:spcAft>
                <a:spcPts val="0"/>
              </a:spcAft>
              <a:buClrTx/>
              <a:buSzTx/>
              <a:buFontTx/>
              <a:buNone/>
              <a:tabLst/>
              <a:defRPr/>
            </a:pPr>
            <a:r>
              <a:rPr lang="de-DE" dirty="0"/>
              <a:t>Mastertitelformat bearbeiten</a:t>
            </a:r>
          </a:p>
        </p:txBody>
      </p:sp>
      <p:sp>
        <p:nvSpPr>
          <p:cNvPr id="3" name="Untertitel 2"/>
          <p:cNvSpPr>
            <a:spLocks noGrp="1"/>
          </p:cNvSpPr>
          <p:nvPr>
            <p:ph type="subTitle" idx="1"/>
          </p:nvPr>
        </p:nvSpPr>
        <p:spPr>
          <a:xfrm>
            <a:off x="323528" y="3717032"/>
            <a:ext cx="6329970" cy="1951208"/>
          </a:xfrm>
          <a:ln w="12700">
            <a:solidFill>
              <a:schemeClr val="bg1"/>
            </a:solidFill>
          </a:ln>
        </p:spPr>
        <p:txBody>
          <a:bodyPr anchor="ctr"/>
          <a:lstStyle>
            <a:lvl1pPr marL="0" indent="0" algn="l">
              <a:buNone/>
              <a:defRPr sz="2400">
                <a:solidFill>
                  <a:schemeClr val="bg1"/>
                </a:solidFill>
                <a:latin typeface="Arial" panose="020B0604020202020204" pitchFamily="34" charset="0"/>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de-DE" dirty="0"/>
          </a:p>
        </p:txBody>
      </p:sp>
      <p:pic>
        <p:nvPicPr>
          <p:cNvPr id="1026" name="Picture 2">
            <a:extLst>
              <a:ext uri="{FF2B5EF4-FFF2-40B4-BE49-F238E27FC236}">
                <a16:creationId xmlns:a16="http://schemas.microsoft.com/office/drawing/2014/main" id="{7A7BCD19-6837-4CE4-8342-6EB8728E0B00}"/>
              </a:ext>
            </a:extLst>
          </p:cNvPr>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2375756" y="84947"/>
            <a:ext cx="4392488" cy="9731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10274769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secHead" preserve="1">
  <p:cSld name="Abschnitts-&#10;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0" y="1709738"/>
            <a:ext cx="9144000" cy="2852737"/>
          </a:xfrm>
          <a:prstGeom prst="rect">
            <a:avLst/>
          </a:prstGeom>
        </p:spPr>
        <p:txBody>
          <a:bodyPr anchor="b"/>
          <a:lstStyle>
            <a:lvl1pPr>
              <a:defRPr sz="6000"/>
            </a:lvl1pPr>
          </a:lstStyle>
          <a:p>
            <a:r>
              <a:rPr lang="en-US"/>
              <a:t>Click to edit Master title style</a:t>
            </a:r>
            <a:endParaRPr lang="de-DE" dirty="0"/>
          </a:p>
        </p:txBody>
      </p:sp>
      <p:sp>
        <p:nvSpPr>
          <p:cNvPr id="3" name="Textplatzhalter 2"/>
          <p:cNvSpPr>
            <a:spLocks noGrp="1"/>
          </p:cNvSpPr>
          <p:nvPr>
            <p:ph type="body" idx="1"/>
          </p:nvPr>
        </p:nvSpPr>
        <p:spPr>
          <a:xfrm>
            <a:off x="623888" y="4589463"/>
            <a:ext cx="78867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umsplatzhalter 3">
            <a:extLst>
              <a:ext uri="{FF2B5EF4-FFF2-40B4-BE49-F238E27FC236}">
                <a16:creationId xmlns:a16="http://schemas.microsoft.com/office/drawing/2014/main" id="{C2F490F9-C887-4290-BD98-246C43E6265E}"/>
              </a:ext>
            </a:extLst>
          </p:cNvPr>
          <p:cNvSpPr>
            <a:spLocks noGrp="1"/>
          </p:cNvSpPr>
          <p:nvPr>
            <p:ph type="dt" sz="half" idx="10"/>
          </p:nvPr>
        </p:nvSpPr>
        <p:spPr/>
        <p:txBody>
          <a:bodyPr/>
          <a:lstStyle>
            <a:lvl1pPr>
              <a:defRPr/>
            </a:lvl1pPr>
          </a:lstStyle>
          <a:p>
            <a:pPr>
              <a:defRPr/>
            </a:pPr>
            <a:endParaRPr lang="de-DE"/>
          </a:p>
        </p:txBody>
      </p:sp>
      <p:sp>
        <p:nvSpPr>
          <p:cNvPr id="5" name="Fußzeilenplatzhalter 4">
            <a:extLst>
              <a:ext uri="{FF2B5EF4-FFF2-40B4-BE49-F238E27FC236}">
                <a16:creationId xmlns:a16="http://schemas.microsoft.com/office/drawing/2014/main" id="{E59F6CA4-68FA-48B1-B22E-0F6DD2343AD6}"/>
              </a:ext>
            </a:extLst>
          </p:cNvPr>
          <p:cNvSpPr>
            <a:spLocks noGrp="1"/>
          </p:cNvSpPr>
          <p:nvPr>
            <p:ph type="ftr" sz="quarter" idx="11"/>
          </p:nvPr>
        </p:nvSpPr>
        <p:spPr/>
        <p:txBody>
          <a:bodyPr anchor="ctr" anchorCtr="0"/>
          <a:lstStyle>
            <a:lvl1pPr>
              <a:defRPr lang="de-DE" sz="1000" b="1" smtClean="0">
                <a:solidFill>
                  <a:srgbClr val="E85B22"/>
                </a:solidFill>
                <a:latin typeface="Arial" panose="020B0604020202020204" pitchFamily="34" charset="0"/>
                <a:cs typeface="Arial" panose="020B0604020202020204" pitchFamily="34" charset="0"/>
              </a:defRPr>
            </a:lvl1pPr>
          </a:lstStyle>
          <a:p>
            <a:endParaRPr lang="en-GB" dirty="0"/>
          </a:p>
        </p:txBody>
      </p:sp>
    </p:spTree>
    <p:extLst>
      <p:ext uri="{BB962C8B-B14F-4D97-AF65-F5344CB8AC3E}">
        <p14:creationId xmlns:p14="http://schemas.microsoft.com/office/powerpoint/2010/main" val="252958051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woObj" preserve="1">
  <p:cSld name="1_Zwei Inhalte">
    <p:spTree>
      <p:nvGrpSpPr>
        <p:cNvPr id="1" name=""/>
        <p:cNvGrpSpPr/>
        <p:nvPr/>
      </p:nvGrpSpPr>
      <p:grpSpPr>
        <a:xfrm>
          <a:off x="0" y="0"/>
          <a:ext cx="0" cy="0"/>
          <a:chOff x="0" y="0"/>
          <a:chExt cx="0" cy="0"/>
        </a:xfrm>
      </p:grpSpPr>
      <p:sp>
        <p:nvSpPr>
          <p:cNvPr id="2" name="Titel 1"/>
          <p:cNvSpPr>
            <a:spLocks noGrp="1"/>
          </p:cNvSpPr>
          <p:nvPr>
            <p:ph type="title"/>
          </p:nvPr>
        </p:nvSpPr>
        <p:spPr>
          <a:xfrm>
            <a:off x="0" y="274638"/>
            <a:ext cx="9144000" cy="1143000"/>
          </a:xfrm>
          <a:prstGeom prst="rect">
            <a:avLst/>
          </a:prstGeom>
        </p:spPr>
        <p:txBody>
          <a:bodyPr/>
          <a:lstStyle/>
          <a:p>
            <a:r>
              <a:rPr lang="en-US"/>
              <a:t>Click to edit Master title style</a:t>
            </a:r>
            <a:endParaRPr lang="de-DE" dirty="0"/>
          </a:p>
        </p:txBody>
      </p:sp>
      <p:sp>
        <p:nvSpPr>
          <p:cNvPr id="3" name="Inhaltsplatzhalter 2"/>
          <p:cNvSpPr>
            <a:spLocks noGrp="1"/>
          </p:cNvSpPr>
          <p:nvPr>
            <p:ph sz="half" idx="1"/>
          </p:nvPr>
        </p:nvSpPr>
        <p:spPr>
          <a:xfrm>
            <a:off x="628650" y="1825625"/>
            <a:ext cx="386715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de-DE"/>
          </a:p>
        </p:txBody>
      </p:sp>
      <p:sp>
        <p:nvSpPr>
          <p:cNvPr id="4" name="Inhaltsplatzhalter 3"/>
          <p:cNvSpPr>
            <a:spLocks noGrp="1"/>
          </p:cNvSpPr>
          <p:nvPr>
            <p:ph sz="half" idx="2"/>
          </p:nvPr>
        </p:nvSpPr>
        <p:spPr>
          <a:xfrm>
            <a:off x="4648200" y="1825625"/>
            <a:ext cx="386715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de-DE"/>
          </a:p>
        </p:txBody>
      </p:sp>
      <p:sp>
        <p:nvSpPr>
          <p:cNvPr id="5" name="Datumsplatzhalter 4">
            <a:extLst>
              <a:ext uri="{FF2B5EF4-FFF2-40B4-BE49-F238E27FC236}">
                <a16:creationId xmlns:a16="http://schemas.microsoft.com/office/drawing/2014/main" id="{936F508B-5349-4A83-8736-7159EE27BFE9}"/>
              </a:ext>
            </a:extLst>
          </p:cNvPr>
          <p:cNvSpPr>
            <a:spLocks noGrp="1"/>
          </p:cNvSpPr>
          <p:nvPr>
            <p:ph type="dt" sz="half" idx="10"/>
          </p:nvPr>
        </p:nvSpPr>
        <p:spPr/>
        <p:txBody>
          <a:bodyPr/>
          <a:lstStyle>
            <a:lvl1pPr>
              <a:defRPr/>
            </a:lvl1pPr>
          </a:lstStyle>
          <a:p>
            <a:pPr>
              <a:defRPr/>
            </a:pPr>
            <a:endParaRPr lang="de-DE" dirty="0"/>
          </a:p>
        </p:txBody>
      </p:sp>
      <p:sp>
        <p:nvSpPr>
          <p:cNvPr id="6" name="Fußzeilenplatzhalter 5">
            <a:extLst>
              <a:ext uri="{FF2B5EF4-FFF2-40B4-BE49-F238E27FC236}">
                <a16:creationId xmlns:a16="http://schemas.microsoft.com/office/drawing/2014/main" id="{BB2F4549-3A6A-4B29-90FD-66BE345924B2}"/>
              </a:ext>
            </a:extLst>
          </p:cNvPr>
          <p:cNvSpPr>
            <a:spLocks noGrp="1"/>
          </p:cNvSpPr>
          <p:nvPr>
            <p:ph type="ftr" sz="quarter" idx="11"/>
          </p:nvPr>
        </p:nvSpPr>
        <p:spPr/>
        <p:txBody>
          <a:bodyPr anchor="ctr" anchorCtr="0"/>
          <a:lstStyle>
            <a:lvl1pPr>
              <a:defRPr lang="de-DE" sz="1000" b="1" smtClean="0">
                <a:solidFill>
                  <a:srgbClr val="E85B22"/>
                </a:solidFill>
                <a:latin typeface="Arial" panose="020B0604020202020204" pitchFamily="34" charset="0"/>
                <a:cs typeface="Arial" panose="020B0604020202020204" pitchFamily="34" charset="0"/>
              </a:defRPr>
            </a:lvl1pPr>
          </a:lstStyle>
          <a:p>
            <a:endParaRPr lang="en-GB" dirty="0"/>
          </a:p>
        </p:txBody>
      </p:sp>
    </p:spTree>
    <p:extLst>
      <p:ext uri="{BB962C8B-B14F-4D97-AF65-F5344CB8AC3E}">
        <p14:creationId xmlns:p14="http://schemas.microsoft.com/office/powerpoint/2010/main" val="322412617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woTxTwoObj" preserve="1">
  <p:cSld name="1_Vergleich">
    <p:spTree>
      <p:nvGrpSpPr>
        <p:cNvPr id="1" name=""/>
        <p:cNvGrpSpPr/>
        <p:nvPr/>
      </p:nvGrpSpPr>
      <p:grpSpPr>
        <a:xfrm>
          <a:off x="0" y="0"/>
          <a:ext cx="0" cy="0"/>
          <a:chOff x="0" y="0"/>
          <a:chExt cx="0" cy="0"/>
        </a:xfrm>
      </p:grpSpPr>
      <p:sp>
        <p:nvSpPr>
          <p:cNvPr id="2" name="Titel 1"/>
          <p:cNvSpPr>
            <a:spLocks noGrp="1"/>
          </p:cNvSpPr>
          <p:nvPr>
            <p:ph type="title"/>
          </p:nvPr>
        </p:nvSpPr>
        <p:spPr>
          <a:xfrm>
            <a:off x="630238" y="365125"/>
            <a:ext cx="7886700" cy="1325563"/>
          </a:xfrm>
          <a:prstGeom prst="rect">
            <a:avLst/>
          </a:prstGeom>
        </p:spPr>
        <p:txBody>
          <a:bodyPr/>
          <a:lstStyle/>
          <a:p>
            <a:r>
              <a:rPr lang="en-US"/>
              <a:t>Click to edit Master title style</a:t>
            </a:r>
            <a:endParaRPr lang="de-DE"/>
          </a:p>
        </p:txBody>
      </p:sp>
      <p:sp>
        <p:nvSpPr>
          <p:cNvPr id="3" name="Textplatzhalter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Inhaltsplatzhalter 3"/>
          <p:cNvSpPr>
            <a:spLocks noGrp="1"/>
          </p:cNvSpPr>
          <p:nvPr>
            <p:ph sz="half" idx="2"/>
          </p:nvPr>
        </p:nvSpPr>
        <p:spPr>
          <a:xfrm>
            <a:off x="630238" y="2505075"/>
            <a:ext cx="386873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de-DE"/>
          </a:p>
        </p:txBody>
      </p:sp>
      <p:sp>
        <p:nvSpPr>
          <p:cNvPr id="5" name="Textplatzhalter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Inhaltsplatzhalter 5"/>
          <p:cNvSpPr>
            <a:spLocks noGrp="1"/>
          </p:cNvSpPr>
          <p:nvPr>
            <p:ph sz="quarter" idx="4"/>
          </p:nvPr>
        </p:nvSpPr>
        <p:spPr>
          <a:xfrm>
            <a:off x="4629150" y="2505075"/>
            <a:ext cx="38877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de-DE"/>
          </a:p>
        </p:txBody>
      </p:sp>
      <p:sp>
        <p:nvSpPr>
          <p:cNvPr id="7" name="Datumsplatzhalter 6">
            <a:extLst>
              <a:ext uri="{FF2B5EF4-FFF2-40B4-BE49-F238E27FC236}">
                <a16:creationId xmlns:a16="http://schemas.microsoft.com/office/drawing/2014/main" id="{DB1A98A0-67CF-41D7-BD45-F0CA4A2A8566}"/>
              </a:ext>
            </a:extLst>
          </p:cNvPr>
          <p:cNvSpPr>
            <a:spLocks noGrp="1"/>
          </p:cNvSpPr>
          <p:nvPr>
            <p:ph type="dt" sz="half" idx="10"/>
          </p:nvPr>
        </p:nvSpPr>
        <p:spPr/>
        <p:txBody>
          <a:bodyPr/>
          <a:lstStyle>
            <a:lvl1pPr>
              <a:defRPr/>
            </a:lvl1pPr>
          </a:lstStyle>
          <a:p>
            <a:pPr>
              <a:defRPr/>
            </a:pPr>
            <a:endParaRPr lang="de-DE" dirty="0"/>
          </a:p>
        </p:txBody>
      </p:sp>
      <p:sp>
        <p:nvSpPr>
          <p:cNvPr id="8" name="Fußzeilenplatzhalter 7">
            <a:extLst>
              <a:ext uri="{FF2B5EF4-FFF2-40B4-BE49-F238E27FC236}">
                <a16:creationId xmlns:a16="http://schemas.microsoft.com/office/drawing/2014/main" id="{37205512-40AA-480B-8626-3915F5453FDC}"/>
              </a:ext>
            </a:extLst>
          </p:cNvPr>
          <p:cNvSpPr>
            <a:spLocks noGrp="1"/>
          </p:cNvSpPr>
          <p:nvPr>
            <p:ph type="ftr" sz="quarter" idx="11"/>
          </p:nvPr>
        </p:nvSpPr>
        <p:spPr/>
        <p:txBody>
          <a:bodyPr/>
          <a:lstStyle>
            <a:lvl1pPr>
              <a:defRPr/>
            </a:lvl1pPr>
          </a:lstStyle>
          <a:p>
            <a:pPr>
              <a:defRPr/>
            </a:pPr>
            <a:endParaRPr lang="de-DE" dirty="0"/>
          </a:p>
        </p:txBody>
      </p:sp>
    </p:spTree>
    <p:extLst>
      <p:ext uri="{BB962C8B-B14F-4D97-AF65-F5344CB8AC3E}">
        <p14:creationId xmlns:p14="http://schemas.microsoft.com/office/powerpoint/2010/main" val="309385818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Only" preserve="1">
  <p:cSld name="1_Nur Titel">
    <p:spTree>
      <p:nvGrpSpPr>
        <p:cNvPr id="1" name=""/>
        <p:cNvGrpSpPr/>
        <p:nvPr/>
      </p:nvGrpSpPr>
      <p:grpSpPr>
        <a:xfrm>
          <a:off x="0" y="0"/>
          <a:ext cx="0" cy="0"/>
          <a:chOff x="0" y="0"/>
          <a:chExt cx="0" cy="0"/>
        </a:xfrm>
      </p:grpSpPr>
      <p:sp>
        <p:nvSpPr>
          <p:cNvPr id="2" name="Titel 1"/>
          <p:cNvSpPr>
            <a:spLocks noGrp="1"/>
          </p:cNvSpPr>
          <p:nvPr>
            <p:ph type="title"/>
          </p:nvPr>
        </p:nvSpPr>
        <p:spPr>
          <a:xfrm>
            <a:off x="0" y="274638"/>
            <a:ext cx="9144000" cy="1143000"/>
          </a:xfrm>
          <a:prstGeom prst="rect">
            <a:avLst/>
          </a:prstGeom>
        </p:spPr>
        <p:txBody>
          <a:bodyPr/>
          <a:lstStyle>
            <a:lvl1pPr algn="ctr">
              <a:defRPr/>
            </a:lvl1pPr>
          </a:lstStyle>
          <a:p>
            <a:r>
              <a:rPr lang="en-US"/>
              <a:t>Click to edit Master title style</a:t>
            </a:r>
            <a:endParaRPr lang="de-DE"/>
          </a:p>
        </p:txBody>
      </p:sp>
      <p:sp>
        <p:nvSpPr>
          <p:cNvPr id="3" name="Datumsplatzhalter 2">
            <a:extLst>
              <a:ext uri="{FF2B5EF4-FFF2-40B4-BE49-F238E27FC236}">
                <a16:creationId xmlns:a16="http://schemas.microsoft.com/office/drawing/2014/main" id="{70D00217-7CF5-4C2E-885E-E96C35F0E666}"/>
              </a:ext>
            </a:extLst>
          </p:cNvPr>
          <p:cNvSpPr>
            <a:spLocks noGrp="1"/>
          </p:cNvSpPr>
          <p:nvPr>
            <p:ph type="dt" sz="half" idx="10"/>
          </p:nvPr>
        </p:nvSpPr>
        <p:spPr/>
        <p:txBody>
          <a:bodyPr/>
          <a:lstStyle>
            <a:lvl1pPr>
              <a:defRPr/>
            </a:lvl1pPr>
          </a:lstStyle>
          <a:p>
            <a:pPr>
              <a:defRPr/>
            </a:pPr>
            <a:endParaRPr lang="de-DE" dirty="0"/>
          </a:p>
        </p:txBody>
      </p:sp>
      <p:sp>
        <p:nvSpPr>
          <p:cNvPr id="4" name="Fußzeilenplatzhalter 3">
            <a:extLst>
              <a:ext uri="{FF2B5EF4-FFF2-40B4-BE49-F238E27FC236}">
                <a16:creationId xmlns:a16="http://schemas.microsoft.com/office/drawing/2014/main" id="{2ACA61BA-5E22-4F4F-AF83-7812F2806120}"/>
              </a:ext>
            </a:extLst>
          </p:cNvPr>
          <p:cNvSpPr>
            <a:spLocks noGrp="1"/>
          </p:cNvSpPr>
          <p:nvPr>
            <p:ph type="ftr" sz="quarter" idx="11"/>
          </p:nvPr>
        </p:nvSpPr>
        <p:spPr/>
        <p:txBody>
          <a:bodyPr/>
          <a:lstStyle>
            <a:lvl1pPr>
              <a:defRPr/>
            </a:lvl1pPr>
          </a:lstStyle>
          <a:p>
            <a:pPr>
              <a:defRPr/>
            </a:pPr>
            <a:endParaRPr lang="de-DE" dirty="0"/>
          </a:p>
        </p:txBody>
      </p:sp>
    </p:spTree>
    <p:extLst>
      <p:ext uri="{BB962C8B-B14F-4D97-AF65-F5344CB8AC3E}">
        <p14:creationId xmlns:p14="http://schemas.microsoft.com/office/powerpoint/2010/main" val="92740262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Tx" preserve="1">
  <p:cSld name="1_Inhalt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630238" y="457200"/>
            <a:ext cx="2949575" cy="1600200"/>
          </a:xfrm>
          <a:prstGeom prst="rect">
            <a:avLst/>
          </a:prstGeom>
        </p:spPr>
        <p:txBody>
          <a:bodyPr anchor="b"/>
          <a:lstStyle>
            <a:lvl1pPr>
              <a:defRPr sz="3200"/>
            </a:lvl1pPr>
          </a:lstStyle>
          <a:p>
            <a:r>
              <a:rPr lang="en-US"/>
              <a:t>Click to edit Master title style</a:t>
            </a:r>
            <a:endParaRPr lang="de-DE"/>
          </a:p>
        </p:txBody>
      </p:sp>
      <p:sp>
        <p:nvSpPr>
          <p:cNvPr id="3" name="Inhaltsplatzhalter 2"/>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de-DE"/>
          </a:p>
        </p:txBody>
      </p:sp>
      <p:sp>
        <p:nvSpPr>
          <p:cNvPr id="4" name="Textplatzhalt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umsplatzhalter 4">
            <a:extLst>
              <a:ext uri="{FF2B5EF4-FFF2-40B4-BE49-F238E27FC236}">
                <a16:creationId xmlns:a16="http://schemas.microsoft.com/office/drawing/2014/main" id="{13027258-2F10-42B4-8F10-3903116C787C}"/>
              </a:ext>
            </a:extLst>
          </p:cNvPr>
          <p:cNvSpPr>
            <a:spLocks noGrp="1"/>
          </p:cNvSpPr>
          <p:nvPr>
            <p:ph type="dt" sz="half" idx="10"/>
          </p:nvPr>
        </p:nvSpPr>
        <p:spPr/>
        <p:txBody>
          <a:bodyPr/>
          <a:lstStyle>
            <a:lvl1pPr>
              <a:defRPr/>
            </a:lvl1pPr>
          </a:lstStyle>
          <a:p>
            <a:pPr>
              <a:defRPr/>
            </a:pPr>
            <a:endParaRPr lang="de-DE" dirty="0"/>
          </a:p>
        </p:txBody>
      </p:sp>
      <p:sp>
        <p:nvSpPr>
          <p:cNvPr id="6" name="Fußzeilenplatzhalter 5">
            <a:extLst>
              <a:ext uri="{FF2B5EF4-FFF2-40B4-BE49-F238E27FC236}">
                <a16:creationId xmlns:a16="http://schemas.microsoft.com/office/drawing/2014/main" id="{82D90373-9922-4CAA-AD0D-0E4246C66E13}"/>
              </a:ext>
            </a:extLst>
          </p:cNvPr>
          <p:cNvSpPr>
            <a:spLocks noGrp="1"/>
          </p:cNvSpPr>
          <p:nvPr>
            <p:ph type="ftr" sz="quarter" idx="11"/>
          </p:nvPr>
        </p:nvSpPr>
        <p:spPr/>
        <p:txBody>
          <a:bodyPr/>
          <a:lstStyle>
            <a:lvl1pPr>
              <a:defRPr/>
            </a:lvl1pPr>
          </a:lstStyle>
          <a:p>
            <a:pPr>
              <a:defRPr/>
            </a:pPr>
            <a:endParaRPr lang="de-DE" dirty="0"/>
          </a:p>
        </p:txBody>
      </p:sp>
    </p:spTree>
    <p:extLst>
      <p:ext uri="{BB962C8B-B14F-4D97-AF65-F5344CB8AC3E}">
        <p14:creationId xmlns:p14="http://schemas.microsoft.com/office/powerpoint/2010/main" val="421447070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picTx" preserve="1">
  <p:cSld name="1_Bild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630238" y="457200"/>
            <a:ext cx="2949575" cy="1600200"/>
          </a:xfrm>
          <a:prstGeom prst="rect">
            <a:avLst/>
          </a:prstGeom>
        </p:spPr>
        <p:txBody>
          <a:bodyPr anchor="b"/>
          <a:lstStyle>
            <a:lvl1pPr>
              <a:defRPr sz="3200"/>
            </a:lvl1pPr>
          </a:lstStyle>
          <a:p>
            <a:r>
              <a:rPr lang="en-US"/>
              <a:t>Click to edit Master title style</a:t>
            </a:r>
            <a:endParaRPr lang="de-DE"/>
          </a:p>
        </p:txBody>
      </p:sp>
      <p:sp>
        <p:nvSpPr>
          <p:cNvPr id="3" name="Bildplatzhalter 2"/>
          <p:cNvSpPr>
            <a:spLocks noGrp="1"/>
          </p:cNvSpPr>
          <p:nvPr>
            <p:ph type="pic" idx="1"/>
          </p:nvPr>
        </p:nvSpPr>
        <p:spPr>
          <a:xfrm>
            <a:off x="3887788" y="987425"/>
            <a:ext cx="4629150" cy="4873625"/>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endParaRPr lang="de-DE" noProof="0"/>
          </a:p>
        </p:txBody>
      </p:sp>
      <p:sp>
        <p:nvSpPr>
          <p:cNvPr id="4" name="Textplatzhalt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umsplatzhalter 4">
            <a:extLst>
              <a:ext uri="{FF2B5EF4-FFF2-40B4-BE49-F238E27FC236}">
                <a16:creationId xmlns:a16="http://schemas.microsoft.com/office/drawing/2014/main" id="{C517A276-D255-449D-A12C-2FFF1088D345}"/>
              </a:ext>
            </a:extLst>
          </p:cNvPr>
          <p:cNvSpPr>
            <a:spLocks noGrp="1"/>
          </p:cNvSpPr>
          <p:nvPr>
            <p:ph type="dt" sz="half" idx="10"/>
          </p:nvPr>
        </p:nvSpPr>
        <p:spPr/>
        <p:txBody>
          <a:bodyPr/>
          <a:lstStyle>
            <a:lvl1pPr>
              <a:defRPr/>
            </a:lvl1pPr>
          </a:lstStyle>
          <a:p>
            <a:pPr>
              <a:defRPr/>
            </a:pPr>
            <a:endParaRPr lang="de-DE" dirty="0"/>
          </a:p>
        </p:txBody>
      </p:sp>
      <p:sp>
        <p:nvSpPr>
          <p:cNvPr id="6" name="Fußzeilenplatzhalter 5">
            <a:extLst>
              <a:ext uri="{FF2B5EF4-FFF2-40B4-BE49-F238E27FC236}">
                <a16:creationId xmlns:a16="http://schemas.microsoft.com/office/drawing/2014/main" id="{DE30EAA5-8A70-4219-9EA2-5C341026C644}"/>
              </a:ext>
            </a:extLst>
          </p:cNvPr>
          <p:cNvSpPr>
            <a:spLocks noGrp="1"/>
          </p:cNvSpPr>
          <p:nvPr>
            <p:ph type="ftr" sz="quarter" idx="11"/>
          </p:nvPr>
        </p:nvSpPr>
        <p:spPr/>
        <p:txBody>
          <a:bodyPr/>
          <a:lstStyle>
            <a:lvl1pPr>
              <a:defRPr/>
            </a:lvl1pPr>
          </a:lstStyle>
          <a:p>
            <a:pPr>
              <a:defRPr/>
            </a:pPr>
            <a:endParaRPr lang="de-DE" dirty="0"/>
          </a:p>
        </p:txBody>
      </p:sp>
    </p:spTree>
    <p:extLst>
      <p:ext uri="{BB962C8B-B14F-4D97-AF65-F5344CB8AC3E}">
        <p14:creationId xmlns:p14="http://schemas.microsoft.com/office/powerpoint/2010/main" val="227450696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1_Titel und vertikaler Text">
    <p:spTree>
      <p:nvGrpSpPr>
        <p:cNvPr id="1" name=""/>
        <p:cNvGrpSpPr/>
        <p:nvPr/>
      </p:nvGrpSpPr>
      <p:grpSpPr>
        <a:xfrm>
          <a:off x="0" y="0"/>
          <a:ext cx="0" cy="0"/>
          <a:chOff x="0" y="0"/>
          <a:chExt cx="0" cy="0"/>
        </a:xfrm>
      </p:grpSpPr>
      <p:sp>
        <p:nvSpPr>
          <p:cNvPr id="2" name="Titel 1"/>
          <p:cNvSpPr>
            <a:spLocks noGrp="1"/>
          </p:cNvSpPr>
          <p:nvPr>
            <p:ph type="title"/>
          </p:nvPr>
        </p:nvSpPr>
        <p:spPr>
          <a:xfrm>
            <a:off x="914400" y="274638"/>
            <a:ext cx="7772400" cy="1143000"/>
          </a:xfrm>
          <a:prstGeom prst="rect">
            <a:avLst/>
          </a:prstGeom>
        </p:spPr>
        <p:txBody>
          <a:bodyPr/>
          <a:lstStyle/>
          <a:p>
            <a:r>
              <a:rPr lang="en-US"/>
              <a:t>Click to edit Master title style</a:t>
            </a:r>
            <a:endParaRPr lang="de-DE"/>
          </a:p>
        </p:txBody>
      </p:sp>
      <p:sp>
        <p:nvSpPr>
          <p:cNvPr id="3" name="Vertikaler Textplatzhalt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de-DE"/>
          </a:p>
        </p:txBody>
      </p:sp>
      <p:sp>
        <p:nvSpPr>
          <p:cNvPr id="4" name="Datumsplatzhalter 3">
            <a:extLst>
              <a:ext uri="{FF2B5EF4-FFF2-40B4-BE49-F238E27FC236}">
                <a16:creationId xmlns:a16="http://schemas.microsoft.com/office/drawing/2014/main" id="{58FB7994-3ECC-401C-98CA-089740DDD58E}"/>
              </a:ext>
            </a:extLst>
          </p:cNvPr>
          <p:cNvSpPr>
            <a:spLocks noGrp="1"/>
          </p:cNvSpPr>
          <p:nvPr>
            <p:ph type="dt" sz="half" idx="10"/>
          </p:nvPr>
        </p:nvSpPr>
        <p:spPr/>
        <p:txBody>
          <a:bodyPr/>
          <a:lstStyle>
            <a:lvl1pPr>
              <a:defRPr/>
            </a:lvl1pPr>
          </a:lstStyle>
          <a:p>
            <a:pPr>
              <a:defRPr/>
            </a:pPr>
            <a:endParaRPr lang="de-DE" dirty="0"/>
          </a:p>
        </p:txBody>
      </p:sp>
      <p:sp>
        <p:nvSpPr>
          <p:cNvPr id="5" name="Fußzeilenplatzhalter 4">
            <a:extLst>
              <a:ext uri="{FF2B5EF4-FFF2-40B4-BE49-F238E27FC236}">
                <a16:creationId xmlns:a16="http://schemas.microsoft.com/office/drawing/2014/main" id="{22018FA7-06C7-4154-8DFB-3BEFFAD2A5EC}"/>
              </a:ext>
            </a:extLst>
          </p:cNvPr>
          <p:cNvSpPr>
            <a:spLocks noGrp="1"/>
          </p:cNvSpPr>
          <p:nvPr>
            <p:ph type="ftr" sz="quarter" idx="11"/>
          </p:nvPr>
        </p:nvSpPr>
        <p:spPr/>
        <p:txBody>
          <a:bodyPr/>
          <a:lstStyle>
            <a:lvl1pPr>
              <a:defRPr/>
            </a:lvl1pPr>
          </a:lstStyle>
          <a:p>
            <a:pPr>
              <a:defRPr/>
            </a:pPr>
            <a:endParaRPr lang="de-DE" dirty="0"/>
          </a:p>
        </p:txBody>
      </p:sp>
    </p:spTree>
    <p:extLst>
      <p:ext uri="{BB962C8B-B14F-4D97-AF65-F5344CB8AC3E}">
        <p14:creationId xmlns:p14="http://schemas.microsoft.com/office/powerpoint/2010/main" val="66289980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1_Vertikaler Titel und Text">
    <p:spTree>
      <p:nvGrpSpPr>
        <p:cNvPr id="1" name=""/>
        <p:cNvGrpSpPr/>
        <p:nvPr/>
      </p:nvGrpSpPr>
      <p:grpSpPr>
        <a:xfrm>
          <a:off x="0" y="0"/>
          <a:ext cx="0" cy="0"/>
          <a:chOff x="0" y="0"/>
          <a:chExt cx="0" cy="0"/>
        </a:xfrm>
      </p:grpSpPr>
      <p:sp>
        <p:nvSpPr>
          <p:cNvPr id="2" name="Vertikaler Titel 1"/>
          <p:cNvSpPr>
            <a:spLocks noGrp="1"/>
          </p:cNvSpPr>
          <p:nvPr>
            <p:ph type="title" orient="vert"/>
          </p:nvPr>
        </p:nvSpPr>
        <p:spPr>
          <a:xfrm>
            <a:off x="6543675" y="365125"/>
            <a:ext cx="1971675" cy="5811838"/>
          </a:xfrm>
          <a:prstGeom prst="rect">
            <a:avLst/>
          </a:prstGeom>
        </p:spPr>
        <p:txBody>
          <a:bodyPr vert="eaVert"/>
          <a:lstStyle/>
          <a:p>
            <a:r>
              <a:rPr lang="en-US"/>
              <a:t>Click to edit Master title style</a:t>
            </a:r>
            <a:endParaRPr lang="de-DE"/>
          </a:p>
        </p:txBody>
      </p:sp>
      <p:sp>
        <p:nvSpPr>
          <p:cNvPr id="3" name="Vertikaler Textplatzhalter 2"/>
          <p:cNvSpPr>
            <a:spLocks noGrp="1"/>
          </p:cNvSpPr>
          <p:nvPr>
            <p:ph type="body" orient="vert" idx="1"/>
          </p:nvPr>
        </p:nvSpPr>
        <p:spPr>
          <a:xfrm>
            <a:off x="628650" y="365125"/>
            <a:ext cx="57626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de-DE"/>
          </a:p>
        </p:txBody>
      </p:sp>
      <p:sp>
        <p:nvSpPr>
          <p:cNvPr id="4" name="Datumsplatzhalter 3">
            <a:extLst>
              <a:ext uri="{FF2B5EF4-FFF2-40B4-BE49-F238E27FC236}">
                <a16:creationId xmlns:a16="http://schemas.microsoft.com/office/drawing/2014/main" id="{C1C69936-FB4A-4DF3-A06C-E2935E99A043}"/>
              </a:ext>
            </a:extLst>
          </p:cNvPr>
          <p:cNvSpPr>
            <a:spLocks noGrp="1"/>
          </p:cNvSpPr>
          <p:nvPr>
            <p:ph type="dt" sz="half" idx="10"/>
          </p:nvPr>
        </p:nvSpPr>
        <p:spPr/>
        <p:txBody>
          <a:bodyPr/>
          <a:lstStyle>
            <a:lvl1pPr>
              <a:defRPr/>
            </a:lvl1pPr>
          </a:lstStyle>
          <a:p>
            <a:pPr>
              <a:defRPr/>
            </a:pPr>
            <a:endParaRPr lang="de-DE" dirty="0"/>
          </a:p>
        </p:txBody>
      </p:sp>
      <p:sp>
        <p:nvSpPr>
          <p:cNvPr id="5" name="Fußzeilenplatzhalter 4">
            <a:extLst>
              <a:ext uri="{FF2B5EF4-FFF2-40B4-BE49-F238E27FC236}">
                <a16:creationId xmlns:a16="http://schemas.microsoft.com/office/drawing/2014/main" id="{8E929ACD-AC47-40E4-9EF1-DD49C871C8C4}"/>
              </a:ext>
            </a:extLst>
          </p:cNvPr>
          <p:cNvSpPr>
            <a:spLocks noGrp="1"/>
          </p:cNvSpPr>
          <p:nvPr>
            <p:ph type="ftr" sz="quarter" idx="11"/>
          </p:nvPr>
        </p:nvSpPr>
        <p:spPr/>
        <p:txBody>
          <a:bodyPr/>
          <a:lstStyle>
            <a:lvl1pPr>
              <a:defRPr/>
            </a:lvl1pPr>
          </a:lstStyle>
          <a:p>
            <a:pPr>
              <a:defRPr/>
            </a:pPr>
            <a:endParaRPr lang="de-DE" dirty="0"/>
          </a:p>
        </p:txBody>
      </p:sp>
    </p:spTree>
    <p:extLst>
      <p:ext uri="{BB962C8B-B14F-4D97-AF65-F5344CB8AC3E}">
        <p14:creationId xmlns:p14="http://schemas.microsoft.com/office/powerpoint/2010/main" val="281186801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1_Titel und Inhalt">
    <p:spTree>
      <p:nvGrpSpPr>
        <p:cNvPr id="1" name=""/>
        <p:cNvGrpSpPr/>
        <p:nvPr/>
      </p:nvGrpSpPr>
      <p:grpSpPr>
        <a:xfrm>
          <a:off x="0" y="0"/>
          <a:ext cx="0" cy="0"/>
          <a:chOff x="0" y="0"/>
          <a:chExt cx="0" cy="0"/>
        </a:xfrm>
      </p:grpSpPr>
      <p:pic>
        <p:nvPicPr>
          <p:cNvPr id="4" name="Grafik 6">
            <a:extLst>
              <a:ext uri="{FF2B5EF4-FFF2-40B4-BE49-F238E27FC236}">
                <a16:creationId xmlns:a16="http://schemas.microsoft.com/office/drawing/2014/main" id="{3AA3E0B1-0C36-4B3B-964F-77F177AA7385}"/>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t="24950"/>
          <a:stretch>
            <a:fillRect/>
          </a:stretch>
        </p:blipFill>
        <p:spPr bwMode="auto">
          <a:xfrm>
            <a:off x="-16625" y="0"/>
            <a:ext cx="9160625"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el 1"/>
          <p:cNvSpPr>
            <a:spLocks noGrp="1"/>
          </p:cNvSpPr>
          <p:nvPr>
            <p:ph type="title" hasCustomPrompt="1"/>
          </p:nvPr>
        </p:nvSpPr>
        <p:spPr>
          <a:xfrm>
            <a:off x="0" y="365125"/>
            <a:ext cx="9144000" cy="1325563"/>
          </a:xfrm>
          <a:prstGeom prst="rect">
            <a:avLst/>
          </a:prstGeom>
          <a:solidFill>
            <a:srgbClr val="E85B22">
              <a:alpha val="80000"/>
            </a:srgbClr>
          </a:solidFill>
        </p:spPr>
        <p:txBody>
          <a:bodyPr anchor="ctr">
            <a:normAutofit/>
          </a:bodyPr>
          <a:lstStyle>
            <a:lvl1pPr algn="ctr">
              <a:defRPr sz="2800">
                <a:solidFill>
                  <a:schemeClr val="bg1"/>
                </a:solidFill>
                <a:latin typeface="Arial" panose="020B0604020202020204" pitchFamily="34" charset="0"/>
                <a:cs typeface="Arial" panose="020B0604020202020204" pitchFamily="34" charset="0"/>
              </a:defRPr>
            </a:lvl1pPr>
          </a:lstStyle>
          <a:p>
            <a:r>
              <a:rPr lang="de-DE" dirty="0"/>
              <a:t>Mastertitelformat bearbeiten</a:t>
            </a:r>
          </a:p>
        </p:txBody>
      </p:sp>
      <p:sp>
        <p:nvSpPr>
          <p:cNvPr id="3" name="Inhaltsplatzhalter 2"/>
          <p:cNvSpPr>
            <a:spLocks noGrp="1"/>
          </p:cNvSpPr>
          <p:nvPr>
            <p:ph idx="1"/>
          </p:nvPr>
        </p:nvSpPr>
        <p:spPr>
          <a:xfrm>
            <a:off x="323528" y="1556792"/>
            <a:ext cx="8496944" cy="4620171"/>
          </a:xfrm>
          <a:solidFill>
            <a:srgbClr val="FFFFFF">
              <a:alpha val="80000"/>
            </a:srgbClr>
          </a:solidFill>
          <a:ln>
            <a:solidFill>
              <a:schemeClr val="tx1"/>
            </a:solidFill>
          </a:ln>
        </p:spPr>
        <p:txBody>
          <a:bodyPr anchor="ctr"/>
          <a:lstStyle>
            <a:lvl1pPr marL="274320" indent="-274320">
              <a:buFont typeface="Wingdings" panose="05000000000000000000" pitchFamily="2" charset="2"/>
              <a:buChar char="§"/>
              <a:defRPr sz="2200">
                <a:latin typeface="Arial" panose="020B0604020202020204" pitchFamily="34" charset="0"/>
                <a:cs typeface="Arial" panose="020B0604020202020204" pitchFamily="34" charset="0"/>
              </a:defRPr>
            </a:lvl1pPr>
            <a:lvl2pPr marL="548640" indent="-228600">
              <a:buFont typeface="Wingdings" panose="05000000000000000000" pitchFamily="2" charset="2"/>
              <a:buChar char="§"/>
              <a:defRPr sz="2000">
                <a:latin typeface="Arial" panose="020B0604020202020204" pitchFamily="34" charset="0"/>
                <a:cs typeface="Arial" panose="020B0604020202020204" pitchFamily="34" charset="0"/>
              </a:defRPr>
            </a:lvl2pPr>
            <a:lvl3pPr marL="822960" indent="-228600">
              <a:buFont typeface="Wingdings" panose="05000000000000000000" pitchFamily="2" charset="2"/>
              <a:buChar char="§"/>
              <a:defRPr sz="1800">
                <a:latin typeface="Arial" panose="020B0604020202020204" pitchFamily="34" charset="0"/>
                <a:cs typeface="Arial" panose="020B0604020202020204" pitchFamily="34" charset="0"/>
              </a:defRPr>
            </a:lvl3pPr>
            <a:lvl4pPr marL="1097280" indent="-228600">
              <a:buFont typeface="Wingdings" panose="05000000000000000000" pitchFamily="2" charset="2"/>
              <a:buChar char="§"/>
              <a:defRPr sz="1600">
                <a:latin typeface="Arial" panose="020B0604020202020204" pitchFamily="34" charset="0"/>
                <a:cs typeface="Arial" panose="020B0604020202020204" pitchFamily="34" charset="0"/>
              </a:defRPr>
            </a:lvl4pPr>
            <a:lvl5pPr marL="1371600" indent="-228600">
              <a:buFont typeface="Wingdings" panose="05000000000000000000" pitchFamily="2" charset="2"/>
              <a:buChar char="§"/>
              <a:defRPr sz="1400">
                <a:latin typeface="Arial" panose="020B0604020202020204" pitchFamily="34" charset="0"/>
                <a:cs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de-DE" dirty="0"/>
          </a:p>
        </p:txBody>
      </p:sp>
      <p:sp>
        <p:nvSpPr>
          <p:cNvPr id="10" name="Titel 1">
            <a:extLst>
              <a:ext uri="{FF2B5EF4-FFF2-40B4-BE49-F238E27FC236}">
                <a16:creationId xmlns:a16="http://schemas.microsoft.com/office/drawing/2014/main" id="{4153E0B1-8C44-4B09-9B5A-F83AE80ABDAE}"/>
              </a:ext>
            </a:extLst>
          </p:cNvPr>
          <p:cNvSpPr txBox="1">
            <a:spLocks/>
          </p:cNvSpPr>
          <p:nvPr userDrawn="1"/>
        </p:nvSpPr>
        <p:spPr>
          <a:xfrm>
            <a:off x="-9708" y="6356176"/>
            <a:ext cx="505008" cy="457200"/>
          </a:xfrm>
          <a:prstGeom prst="rect">
            <a:avLst/>
          </a:prstGeom>
          <a:solidFill>
            <a:srgbClr val="E85B22">
              <a:alpha val="80000"/>
            </a:srgbClr>
          </a:solidFill>
        </p:spPr>
        <p:txBody>
          <a:bodyPr bIns="91440" anchor="b" anchorCtr="0">
            <a:normAutofit/>
          </a:bodyPr>
          <a:lstStyle>
            <a:lvl1pPr algn="ctr" rtl="0" eaLnBrk="1" latinLnBrk="0" hangingPunct="1">
              <a:spcBef>
                <a:spcPct val="0"/>
              </a:spcBef>
              <a:buNone/>
              <a:defRPr kumimoji="0" sz="2800" kern="1200">
                <a:solidFill>
                  <a:schemeClr val="bg1"/>
                </a:solidFill>
                <a:latin typeface="Arial" panose="020B0604020202020204" pitchFamily="34" charset="0"/>
                <a:ea typeface="+mj-ea"/>
                <a:cs typeface="Arial" panose="020B0604020202020204" pitchFamily="34" charset="0"/>
              </a:defRPr>
            </a:lvl1pPr>
          </a:lstStyle>
          <a:p>
            <a:fld id="{38200DDA-E8F9-4C26-A0F2-77BA06451EC4}" type="slidenum">
              <a:rPr lang="de-DE" sz="1000" smtClean="0"/>
              <a:pPr/>
              <a:t>‹Nr.›</a:t>
            </a:fld>
            <a:endParaRPr lang="de-DE" sz="1000" dirty="0"/>
          </a:p>
        </p:txBody>
      </p:sp>
      <p:sp>
        <p:nvSpPr>
          <p:cNvPr id="11" name="Datumsplatzhalter 13">
            <a:extLst>
              <a:ext uri="{FF2B5EF4-FFF2-40B4-BE49-F238E27FC236}">
                <a16:creationId xmlns:a16="http://schemas.microsoft.com/office/drawing/2014/main" id="{CAA7AE86-2550-4091-8127-8AEFFDD78FBE}"/>
              </a:ext>
            </a:extLst>
          </p:cNvPr>
          <p:cNvSpPr>
            <a:spLocks noGrp="1"/>
          </p:cNvSpPr>
          <p:nvPr>
            <p:ph type="dt" sz="half" idx="2"/>
          </p:nvPr>
        </p:nvSpPr>
        <p:spPr>
          <a:xfrm>
            <a:off x="6667500" y="6337126"/>
            <a:ext cx="2476500" cy="476250"/>
          </a:xfrm>
          <a:prstGeom prst="rect">
            <a:avLst/>
          </a:prstGeom>
        </p:spPr>
        <p:txBody>
          <a:bodyPr anchor="b" anchorCtr="0"/>
          <a:lstStyle>
            <a:lvl1pPr algn="r" eaLnBrk="1" latinLnBrk="0" hangingPunct="1">
              <a:defRPr kumimoji="0" sz="1000" b="1">
                <a:solidFill>
                  <a:srgbClr val="E85B22"/>
                </a:solidFill>
                <a:latin typeface="Arial" panose="020B0604020202020204" pitchFamily="34" charset="0"/>
                <a:cs typeface="Arial" panose="020B0604020202020204" pitchFamily="34" charset="0"/>
              </a:defRPr>
            </a:lvl1pPr>
          </a:lstStyle>
          <a:p>
            <a:endParaRPr lang="de-DE" dirty="0"/>
          </a:p>
        </p:txBody>
      </p:sp>
      <p:sp>
        <p:nvSpPr>
          <p:cNvPr id="12" name="Fußzeilenplatzhalter 2">
            <a:extLst>
              <a:ext uri="{FF2B5EF4-FFF2-40B4-BE49-F238E27FC236}">
                <a16:creationId xmlns:a16="http://schemas.microsoft.com/office/drawing/2014/main" id="{E6C10F26-1307-424A-B6B4-40890F66FCAD}"/>
              </a:ext>
            </a:extLst>
          </p:cNvPr>
          <p:cNvSpPr>
            <a:spLocks noGrp="1"/>
          </p:cNvSpPr>
          <p:nvPr>
            <p:ph type="ftr" sz="quarter" idx="3"/>
          </p:nvPr>
        </p:nvSpPr>
        <p:spPr>
          <a:xfrm>
            <a:off x="914400" y="6356176"/>
            <a:ext cx="3962400" cy="457200"/>
          </a:xfrm>
          <a:prstGeom prst="rect">
            <a:avLst/>
          </a:prstGeom>
        </p:spPr>
        <p:txBody>
          <a:bodyPr anchor="b" anchorCtr="0"/>
          <a:lstStyle>
            <a:lvl1pPr eaLnBrk="1" latinLnBrk="0" hangingPunct="1">
              <a:defRPr kumimoji="0" sz="1000" b="1">
                <a:solidFill>
                  <a:srgbClr val="E85B22"/>
                </a:solidFill>
                <a:latin typeface="Arial" panose="020B0604020202020204" pitchFamily="34" charset="0"/>
                <a:cs typeface="Arial" panose="020B0604020202020204" pitchFamily="34" charset="0"/>
              </a:defRPr>
            </a:lvl1pPr>
          </a:lstStyle>
          <a:p>
            <a:endParaRPr lang="de-DE" dirty="0"/>
          </a:p>
        </p:txBody>
      </p:sp>
    </p:spTree>
    <p:extLst>
      <p:ext uri="{BB962C8B-B14F-4D97-AF65-F5344CB8AC3E}">
        <p14:creationId xmlns:p14="http://schemas.microsoft.com/office/powerpoint/2010/main" val="147983691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3_Titel und Inhalt">
    <p:spTree>
      <p:nvGrpSpPr>
        <p:cNvPr id="1" name=""/>
        <p:cNvGrpSpPr/>
        <p:nvPr/>
      </p:nvGrpSpPr>
      <p:grpSpPr>
        <a:xfrm>
          <a:off x="0" y="0"/>
          <a:ext cx="0" cy="0"/>
          <a:chOff x="0" y="0"/>
          <a:chExt cx="0" cy="0"/>
        </a:xfrm>
      </p:grpSpPr>
      <p:pic>
        <p:nvPicPr>
          <p:cNvPr id="4" name="Grafik 6">
            <a:extLst>
              <a:ext uri="{FF2B5EF4-FFF2-40B4-BE49-F238E27FC236}">
                <a16:creationId xmlns:a16="http://schemas.microsoft.com/office/drawing/2014/main" id="{3AA3E0B1-0C36-4B3B-964F-77F177AA7385}"/>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t="24950"/>
          <a:stretch>
            <a:fillRect/>
          </a:stretch>
        </p:blipFill>
        <p:spPr bwMode="auto">
          <a:xfrm>
            <a:off x="-16625" y="0"/>
            <a:ext cx="9160625"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el 1"/>
          <p:cNvSpPr>
            <a:spLocks noGrp="1"/>
          </p:cNvSpPr>
          <p:nvPr>
            <p:ph type="title" hasCustomPrompt="1"/>
          </p:nvPr>
        </p:nvSpPr>
        <p:spPr>
          <a:xfrm>
            <a:off x="0" y="365125"/>
            <a:ext cx="9144000" cy="1325563"/>
          </a:xfrm>
          <a:prstGeom prst="rect">
            <a:avLst/>
          </a:prstGeom>
          <a:solidFill>
            <a:srgbClr val="E85B22">
              <a:alpha val="80000"/>
            </a:srgbClr>
          </a:solidFill>
        </p:spPr>
        <p:txBody>
          <a:bodyPr anchor="ctr">
            <a:normAutofit/>
          </a:bodyPr>
          <a:lstStyle>
            <a:lvl1pPr algn="ctr">
              <a:defRPr sz="2800">
                <a:solidFill>
                  <a:schemeClr val="bg1"/>
                </a:solidFill>
                <a:latin typeface="Arial" panose="020B0604020202020204" pitchFamily="34" charset="0"/>
                <a:cs typeface="Arial" panose="020B0604020202020204" pitchFamily="34" charset="0"/>
              </a:defRPr>
            </a:lvl1pPr>
          </a:lstStyle>
          <a:p>
            <a:r>
              <a:rPr lang="de-DE" dirty="0"/>
              <a:t>Mastertitelformat bearbeiten</a:t>
            </a:r>
          </a:p>
        </p:txBody>
      </p:sp>
      <p:sp>
        <p:nvSpPr>
          <p:cNvPr id="3" name="Inhaltsplatzhalter 2"/>
          <p:cNvSpPr>
            <a:spLocks noGrp="1"/>
          </p:cNvSpPr>
          <p:nvPr>
            <p:ph idx="1" hasCustomPrompt="1"/>
          </p:nvPr>
        </p:nvSpPr>
        <p:spPr>
          <a:xfrm>
            <a:off x="639240" y="3941577"/>
            <a:ext cx="2160240" cy="1224136"/>
          </a:xfrm>
          <a:noFill/>
          <a:ln>
            <a:noFill/>
          </a:ln>
        </p:spPr>
        <p:txBody>
          <a:bodyPr anchor="ctr">
            <a:normAutofit/>
          </a:bodyPr>
          <a:lstStyle>
            <a:lvl1pPr marL="0" indent="0" algn="ctr">
              <a:buFont typeface="Wingdings" panose="05000000000000000000" pitchFamily="2" charset="2"/>
              <a:buNone/>
              <a:defRPr sz="1600">
                <a:latin typeface="Arial" panose="020B0604020202020204" pitchFamily="34" charset="0"/>
                <a:cs typeface="Arial" panose="020B0604020202020204" pitchFamily="34" charset="0"/>
              </a:defRPr>
            </a:lvl1pPr>
            <a:lvl2pPr marL="320040" indent="0" algn="ctr">
              <a:buFont typeface="Wingdings" panose="05000000000000000000" pitchFamily="2" charset="2"/>
              <a:buNone/>
              <a:defRPr sz="1600">
                <a:latin typeface="Arial" panose="020B0604020202020204" pitchFamily="34" charset="0"/>
                <a:cs typeface="Arial" panose="020B0604020202020204" pitchFamily="34" charset="0"/>
              </a:defRPr>
            </a:lvl2pPr>
            <a:lvl3pPr marL="594360" indent="0" algn="ctr">
              <a:buFont typeface="Wingdings" panose="05000000000000000000" pitchFamily="2" charset="2"/>
              <a:buNone/>
              <a:defRPr sz="1600">
                <a:latin typeface="Arial" panose="020B0604020202020204" pitchFamily="34" charset="0"/>
                <a:cs typeface="Arial" panose="020B0604020202020204" pitchFamily="34" charset="0"/>
              </a:defRPr>
            </a:lvl3pPr>
            <a:lvl4pPr marL="868680" indent="0" algn="ctr">
              <a:buFont typeface="Wingdings" panose="05000000000000000000" pitchFamily="2" charset="2"/>
              <a:buNone/>
              <a:defRPr sz="1600">
                <a:latin typeface="Arial" panose="020B0604020202020204" pitchFamily="34" charset="0"/>
                <a:cs typeface="Arial" panose="020B0604020202020204" pitchFamily="34" charset="0"/>
              </a:defRPr>
            </a:lvl4pPr>
            <a:lvl5pPr marL="1143000" indent="0" algn="ctr">
              <a:buFont typeface="Wingdings" panose="05000000000000000000" pitchFamily="2" charset="2"/>
              <a:buNone/>
              <a:defRPr sz="1600">
                <a:latin typeface="Arial" panose="020B0604020202020204" pitchFamily="34" charset="0"/>
                <a:cs typeface="Arial" panose="020B0604020202020204" pitchFamily="34" charset="0"/>
              </a:defRPr>
            </a:lvl5pPr>
          </a:lstStyle>
          <a:p>
            <a:pPr lvl="0"/>
            <a:r>
              <a:rPr lang="de-DE" dirty="0"/>
              <a:t>Mastertextformat bearbeiten</a:t>
            </a:r>
          </a:p>
        </p:txBody>
      </p:sp>
      <p:sp>
        <p:nvSpPr>
          <p:cNvPr id="10" name="Titel 1">
            <a:extLst>
              <a:ext uri="{FF2B5EF4-FFF2-40B4-BE49-F238E27FC236}">
                <a16:creationId xmlns:a16="http://schemas.microsoft.com/office/drawing/2014/main" id="{4153E0B1-8C44-4B09-9B5A-F83AE80ABDAE}"/>
              </a:ext>
            </a:extLst>
          </p:cNvPr>
          <p:cNvSpPr txBox="1">
            <a:spLocks/>
          </p:cNvSpPr>
          <p:nvPr userDrawn="1"/>
        </p:nvSpPr>
        <p:spPr>
          <a:xfrm>
            <a:off x="-9708" y="6356176"/>
            <a:ext cx="505008" cy="457200"/>
          </a:xfrm>
          <a:prstGeom prst="rect">
            <a:avLst/>
          </a:prstGeom>
          <a:solidFill>
            <a:srgbClr val="E85B22">
              <a:alpha val="80000"/>
            </a:srgbClr>
          </a:solidFill>
        </p:spPr>
        <p:txBody>
          <a:bodyPr bIns="91440" anchor="b" anchorCtr="0">
            <a:normAutofit/>
          </a:bodyPr>
          <a:lstStyle>
            <a:lvl1pPr algn="ctr" rtl="0" eaLnBrk="1" latinLnBrk="0" hangingPunct="1">
              <a:spcBef>
                <a:spcPct val="0"/>
              </a:spcBef>
              <a:buNone/>
              <a:defRPr kumimoji="0" sz="2800" kern="1200">
                <a:solidFill>
                  <a:schemeClr val="bg1"/>
                </a:solidFill>
                <a:latin typeface="Arial" panose="020B0604020202020204" pitchFamily="34" charset="0"/>
                <a:ea typeface="+mj-ea"/>
                <a:cs typeface="Arial" panose="020B0604020202020204" pitchFamily="34" charset="0"/>
              </a:defRPr>
            </a:lvl1pPr>
          </a:lstStyle>
          <a:p>
            <a:fld id="{38200DDA-E8F9-4C26-A0F2-77BA06451EC4}" type="slidenum">
              <a:rPr lang="de-DE" sz="1000" smtClean="0"/>
              <a:pPr/>
              <a:t>‹Nr.›</a:t>
            </a:fld>
            <a:endParaRPr lang="de-DE" sz="1000" dirty="0"/>
          </a:p>
        </p:txBody>
      </p:sp>
      <p:sp>
        <p:nvSpPr>
          <p:cNvPr id="11" name="Datumsplatzhalter 13">
            <a:extLst>
              <a:ext uri="{FF2B5EF4-FFF2-40B4-BE49-F238E27FC236}">
                <a16:creationId xmlns:a16="http://schemas.microsoft.com/office/drawing/2014/main" id="{CAA7AE86-2550-4091-8127-8AEFFDD78FBE}"/>
              </a:ext>
            </a:extLst>
          </p:cNvPr>
          <p:cNvSpPr>
            <a:spLocks noGrp="1"/>
          </p:cNvSpPr>
          <p:nvPr>
            <p:ph type="dt" sz="half" idx="2"/>
          </p:nvPr>
        </p:nvSpPr>
        <p:spPr>
          <a:xfrm>
            <a:off x="6667500" y="6337126"/>
            <a:ext cx="2476500" cy="476250"/>
          </a:xfrm>
          <a:prstGeom prst="rect">
            <a:avLst/>
          </a:prstGeom>
        </p:spPr>
        <p:txBody>
          <a:bodyPr anchor="b" anchorCtr="0"/>
          <a:lstStyle>
            <a:lvl1pPr algn="r" eaLnBrk="1" latinLnBrk="0" hangingPunct="1">
              <a:defRPr kumimoji="0" sz="1000" b="1">
                <a:solidFill>
                  <a:srgbClr val="E85B22"/>
                </a:solidFill>
                <a:latin typeface="Arial" panose="020B0604020202020204" pitchFamily="34" charset="0"/>
                <a:cs typeface="Arial" panose="020B0604020202020204" pitchFamily="34" charset="0"/>
              </a:defRPr>
            </a:lvl1pPr>
          </a:lstStyle>
          <a:p>
            <a:endParaRPr lang="de-DE" dirty="0"/>
          </a:p>
        </p:txBody>
      </p:sp>
      <p:sp>
        <p:nvSpPr>
          <p:cNvPr id="12" name="Fußzeilenplatzhalter 2">
            <a:extLst>
              <a:ext uri="{FF2B5EF4-FFF2-40B4-BE49-F238E27FC236}">
                <a16:creationId xmlns:a16="http://schemas.microsoft.com/office/drawing/2014/main" id="{E6C10F26-1307-424A-B6B4-40890F66FCAD}"/>
              </a:ext>
            </a:extLst>
          </p:cNvPr>
          <p:cNvSpPr>
            <a:spLocks noGrp="1"/>
          </p:cNvSpPr>
          <p:nvPr>
            <p:ph type="ftr" sz="quarter" idx="3"/>
          </p:nvPr>
        </p:nvSpPr>
        <p:spPr>
          <a:xfrm>
            <a:off x="914400" y="6356176"/>
            <a:ext cx="3962400" cy="457200"/>
          </a:xfrm>
          <a:prstGeom prst="rect">
            <a:avLst/>
          </a:prstGeom>
        </p:spPr>
        <p:txBody>
          <a:bodyPr anchor="b" anchorCtr="0"/>
          <a:lstStyle>
            <a:lvl1pPr eaLnBrk="1" latinLnBrk="0" hangingPunct="1">
              <a:defRPr kumimoji="0" sz="1000" b="1">
                <a:solidFill>
                  <a:srgbClr val="E85B22"/>
                </a:solidFill>
                <a:latin typeface="Arial" panose="020B0604020202020204" pitchFamily="34" charset="0"/>
                <a:cs typeface="Arial" panose="020B0604020202020204" pitchFamily="34" charset="0"/>
              </a:defRPr>
            </a:lvl1pPr>
          </a:lstStyle>
          <a:p>
            <a:endParaRPr lang="de-DE" dirty="0"/>
          </a:p>
        </p:txBody>
      </p:sp>
      <p:sp>
        <p:nvSpPr>
          <p:cNvPr id="14" name="Inhaltsplatzhalter 2">
            <a:extLst>
              <a:ext uri="{FF2B5EF4-FFF2-40B4-BE49-F238E27FC236}">
                <a16:creationId xmlns:a16="http://schemas.microsoft.com/office/drawing/2014/main" id="{76ADD17A-36D4-4221-AB4F-590AA2EC9F6D}"/>
              </a:ext>
            </a:extLst>
          </p:cNvPr>
          <p:cNvSpPr>
            <a:spLocks noGrp="1"/>
          </p:cNvSpPr>
          <p:nvPr>
            <p:ph idx="10" hasCustomPrompt="1"/>
          </p:nvPr>
        </p:nvSpPr>
        <p:spPr>
          <a:xfrm>
            <a:off x="3491879" y="3941577"/>
            <a:ext cx="2160240" cy="1224136"/>
          </a:xfrm>
          <a:noFill/>
          <a:ln>
            <a:noFill/>
          </a:ln>
        </p:spPr>
        <p:txBody>
          <a:bodyPr anchor="ctr">
            <a:normAutofit/>
          </a:bodyPr>
          <a:lstStyle>
            <a:lvl1pPr marL="0" indent="0" algn="ctr">
              <a:buFont typeface="Wingdings" panose="05000000000000000000" pitchFamily="2" charset="2"/>
              <a:buNone/>
              <a:defRPr sz="1600">
                <a:latin typeface="Arial" panose="020B0604020202020204" pitchFamily="34" charset="0"/>
                <a:cs typeface="Arial" panose="020B0604020202020204" pitchFamily="34" charset="0"/>
              </a:defRPr>
            </a:lvl1pPr>
            <a:lvl2pPr marL="320040" indent="0" algn="ctr">
              <a:buFont typeface="Wingdings" panose="05000000000000000000" pitchFamily="2" charset="2"/>
              <a:buNone/>
              <a:defRPr sz="1600">
                <a:latin typeface="Arial" panose="020B0604020202020204" pitchFamily="34" charset="0"/>
                <a:cs typeface="Arial" panose="020B0604020202020204" pitchFamily="34" charset="0"/>
              </a:defRPr>
            </a:lvl2pPr>
            <a:lvl3pPr marL="594360" indent="0" algn="ctr">
              <a:buFont typeface="Wingdings" panose="05000000000000000000" pitchFamily="2" charset="2"/>
              <a:buNone/>
              <a:defRPr sz="1600">
                <a:latin typeface="Arial" panose="020B0604020202020204" pitchFamily="34" charset="0"/>
                <a:cs typeface="Arial" panose="020B0604020202020204" pitchFamily="34" charset="0"/>
              </a:defRPr>
            </a:lvl3pPr>
            <a:lvl4pPr marL="868680" indent="0" algn="ctr">
              <a:buFont typeface="Wingdings" panose="05000000000000000000" pitchFamily="2" charset="2"/>
              <a:buNone/>
              <a:defRPr sz="1600">
                <a:latin typeface="Arial" panose="020B0604020202020204" pitchFamily="34" charset="0"/>
                <a:cs typeface="Arial" panose="020B0604020202020204" pitchFamily="34" charset="0"/>
              </a:defRPr>
            </a:lvl4pPr>
            <a:lvl5pPr marL="1143000" indent="0" algn="ctr">
              <a:buFont typeface="Wingdings" panose="05000000000000000000" pitchFamily="2" charset="2"/>
              <a:buNone/>
              <a:defRPr sz="1600">
                <a:latin typeface="Arial" panose="020B0604020202020204" pitchFamily="34" charset="0"/>
                <a:cs typeface="Arial" panose="020B0604020202020204" pitchFamily="34" charset="0"/>
              </a:defRPr>
            </a:lvl5pPr>
          </a:lstStyle>
          <a:p>
            <a:pPr lvl="0"/>
            <a:r>
              <a:rPr lang="de-DE" dirty="0"/>
              <a:t>Mastertextformat bearbeiten</a:t>
            </a:r>
          </a:p>
        </p:txBody>
      </p:sp>
      <p:sp>
        <p:nvSpPr>
          <p:cNvPr id="15" name="Inhaltsplatzhalter 2">
            <a:extLst>
              <a:ext uri="{FF2B5EF4-FFF2-40B4-BE49-F238E27FC236}">
                <a16:creationId xmlns:a16="http://schemas.microsoft.com/office/drawing/2014/main" id="{98B577BA-6EF7-4D9D-A60D-69E7ECB9B7BB}"/>
              </a:ext>
            </a:extLst>
          </p:cNvPr>
          <p:cNvSpPr>
            <a:spLocks noGrp="1"/>
          </p:cNvSpPr>
          <p:nvPr>
            <p:ph idx="11" hasCustomPrompt="1"/>
          </p:nvPr>
        </p:nvSpPr>
        <p:spPr>
          <a:xfrm>
            <a:off x="6344518" y="3941577"/>
            <a:ext cx="2160240" cy="1224136"/>
          </a:xfrm>
          <a:noFill/>
          <a:ln>
            <a:noFill/>
          </a:ln>
        </p:spPr>
        <p:txBody>
          <a:bodyPr anchor="ctr">
            <a:normAutofit/>
          </a:bodyPr>
          <a:lstStyle>
            <a:lvl1pPr marL="0" indent="0" algn="ctr">
              <a:buFont typeface="Wingdings" panose="05000000000000000000" pitchFamily="2" charset="2"/>
              <a:buNone/>
              <a:defRPr sz="1600">
                <a:latin typeface="Arial" panose="020B0604020202020204" pitchFamily="34" charset="0"/>
                <a:cs typeface="Arial" panose="020B0604020202020204" pitchFamily="34" charset="0"/>
              </a:defRPr>
            </a:lvl1pPr>
            <a:lvl2pPr marL="320040" indent="0" algn="ctr">
              <a:buFont typeface="Wingdings" panose="05000000000000000000" pitchFamily="2" charset="2"/>
              <a:buNone/>
              <a:defRPr sz="1600">
                <a:latin typeface="Arial" panose="020B0604020202020204" pitchFamily="34" charset="0"/>
                <a:cs typeface="Arial" panose="020B0604020202020204" pitchFamily="34" charset="0"/>
              </a:defRPr>
            </a:lvl2pPr>
            <a:lvl3pPr marL="594360" indent="0" algn="ctr">
              <a:buFont typeface="Wingdings" panose="05000000000000000000" pitchFamily="2" charset="2"/>
              <a:buNone/>
              <a:defRPr sz="1600">
                <a:latin typeface="Arial" panose="020B0604020202020204" pitchFamily="34" charset="0"/>
                <a:cs typeface="Arial" panose="020B0604020202020204" pitchFamily="34" charset="0"/>
              </a:defRPr>
            </a:lvl3pPr>
            <a:lvl4pPr marL="868680" indent="0" algn="ctr">
              <a:buFont typeface="Wingdings" panose="05000000000000000000" pitchFamily="2" charset="2"/>
              <a:buNone/>
              <a:defRPr sz="1600">
                <a:latin typeface="Arial" panose="020B0604020202020204" pitchFamily="34" charset="0"/>
                <a:cs typeface="Arial" panose="020B0604020202020204" pitchFamily="34" charset="0"/>
              </a:defRPr>
            </a:lvl4pPr>
            <a:lvl5pPr marL="1143000" indent="0" algn="ctr">
              <a:buFont typeface="Wingdings" panose="05000000000000000000" pitchFamily="2" charset="2"/>
              <a:buNone/>
              <a:defRPr sz="1600">
                <a:latin typeface="Arial" panose="020B0604020202020204" pitchFamily="34" charset="0"/>
                <a:cs typeface="Arial" panose="020B0604020202020204" pitchFamily="34" charset="0"/>
              </a:defRPr>
            </a:lvl5pPr>
          </a:lstStyle>
          <a:p>
            <a:pPr lvl="0"/>
            <a:r>
              <a:rPr lang="de-DE" dirty="0"/>
              <a:t>Mastertextformat bearbeiten</a:t>
            </a:r>
          </a:p>
        </p:txBody>
      </p:sp>
      <p:sp>
        <p:nvSpPr>
          <p:cNvPr id="17" name="Rectangle 16" descr="Eye">
            <a:extLst>
              <a:ext uri="{FF2B5EF4-FFF2-40B4-BE49-F238E27FC236}">
                <a16:creationId xmlns:a16="http://schemas.microsoft.com/office/drawing/2014/main" id="{DB1A32EE-84BB-40E5-A061-29D1A239A153}"/>
              </a:ext>
            </a:extLst>
          </p:cNvPr>
          <p:cNvSpPr/>
          <p:nvPr userDrawn="1"/>
        </p:nvSpPr>
        <p:spPr>
          <a:xfrm>
            <a:off x="1173110" y="2882750"/>
            <a:ext cx="1092500" cy="1092500"/>
          </a:xfrm>
          <a:prstGeom prst="rect">
            <a:avLst/>
          </a:prstGeom>
          <a: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p:spPr>
        <p:style>
          <a:lnRef idx="2">
            <a:scrgbClr r="0" g="0" b="0"/>
          </a:lnRef>
          <a:fillRef idx="1">
            <a:scrgbClr r="0" g="0" b="0"/>
          </a:fillRef>
          <a:effectRef idx="0">
            <a:schemeClr val="accent3">
              <a:hueOff val="0"/>
              <a:satOff val="0"/>
              <a:lumOff val="0"/>
              <a:alphaOff val="0"/>
            </a:schemeClr>
          </a:effectRef>
          <a:fontRef idx="minor">
            <a:schemeClr val="lt1"/>
          </a:fontRef>
        </p:style>
      </p:sp>
      <p:sp>
        <p:nvSpPr>
          <p:cNvPr id="18" name="Rectangle 17" descr="Judge">
            <a:extLst>
              <a:ext uri="{FF2B5EF4-FFF2-40B4-BE49-F238E27FC236}">
                <a16:creationId xmlns:a16="http://schemas.microsoft.com/office/drawing/2014/main" id="{9C52B481-3F39-4BEB-97A5-DDCC255E474A}"/>
              </a:ext>
            </a:extLst>
          </p:cNvPr>
          <p:cNvSpPr/>
          <p:nvPr userDrawn="1"/>
        </p:nvSpPr>
        <p:spPr>
          <a:xfrm>
            <a:off x="4025749" y="2882750"/>
            <a:ext cx="1092500" cy="1092500"/>
          </a:xfrm>
          <a:prstGeom prst="rect">
            <a:avLst/>
          </a:prstGeom>
          <a: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p:spPr>
        <p:style>
          <a:lnRef idx="2">
            <a:scrgbClr r="0" g="0" b="0"/>
          </a:lnRef>
          <a:fillRef idx="1">
            <a:scrgbClr r="0" g="0" b="0"/>
          </a:fillRef>
          <a:effectRef idx="0">
            <a:schemeClr val="accent3">
              <a:hueOff val="0"/>
              <a:satOff val="0"/>
              <a:lumOff val="0"/>
              <a:alphaOff val="0"/>
            </a:schemeClr>
          </a:effectRef>
          <a:fontRef idx="minor">
            <a:schemeClr val="lt1"/>
          </a:fontRef>
        </p:style>
      </p:sp>
      <p:sp>
        <p:nvSpPr>
          <p:cNvPr id="19" name="Rectangle 18" descr="Scales of Justice">
            <a:extLst>
              <a:ext uri="{FF2B5EF4-FFF2-40B4-BE49-F238E27FC236}">
                <a16:creationId xmlns:a16="http://schemas.microsoft.com/office/drawing/2014/main" id="{3FF708FA-DC14-4A10-AA1E-CF376131D58A}"/>
              </a:ext>
            </a:extLst>
          </p:cNvPr>
          <p:cNvSpPr/>
          <p:nvPr userDrawn="1"/>
        </p:nvSpPr>
        <p:spPr>
          <a:xfrm>
            <a:off x="6878389" y="2882750"/>
            <a:ext cx="1092500" cy="1092500"/>
          </a:xfrm>
          <a:prstGeom prst="rect">
            <a:avLst/>
          </a:prstGeom>
          <a: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a:noFill/>
          </a:ln>
        </p:spPr>
        <p:style>
          <a:lnRef idx="2">
            <a:scrgbClr r="0" g="0" b="0"/>
          </a:lnRef>
          <a:fillRef idx="1">
            <a:scrgbClr r="0" g="0" b="0"/>
          </a:fillRef>
          <a:effectRef idx="0">
            <a:schemeClr val="accent3">
              <a:hueOff val="0"/>
              <a:satOff val="0"/>
              <a:lumOff val="0"/>
              <a:alphaOff val="0"/>
            </a:schemeClr>
          </a:effectRef>
          <a:fontRef idx="minor">
            <a:schemeClr val="lt1"/>
          </a:fontRef>
        </p:style>
      </p:sp>
    </p:spTree>
    <p:extLst>
      <p:ext uri="{BB962C8B-B14F-4D97-AF65-F5344CB8AC3E}">
        <p14:creationId xmlns:p14="http://schemas.microsoft.com/office/powerpoint/2010/main" val="423660329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5_Titel und Inhalt">
    <p:spTree>
      <p:nvGrpSpPr>
        <p:cNvPr id="1" name=""/>
        <p:cNvGrpSpPr/>
        <p:nvPr/>
      </p:nvGrpSpPr>
      <p:grpSpPr>
        <a:xfrm>
          <a:off x="0" y="0"/>
          <a:ext cx="0" cy="0"/>
          <a:chOff x="0" y="0"/>
          <a:chExt cx="0" cy="0"/>
        </a:xfrm>
      </p:grpSpPr>
      <p:pic>
        <p:nvPicPr>
          <p:cNvPr id="4" name="Grafik 6">
            <a:extLst>
              <a:ext uri="{FF2B5EF4-FFF2-40B4-BE49-F238E27FC236}">
                <a16:creationId xmlns:a16="http://schemas.microsoft.com/office/drawing/2014/main" id="{3AA3E0B1-0C36-4B3B-964F-77F177AA7385}"/>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t="24950"/>
          <a:stretch>
            <a:fillRect/>
          </a:stretch>
        </p:blipFill>
        <p:spPr bwMode="auto">
          <a:xfrm>
            <a:off x="-16625" y="0"/>
            <a:ext cx="9160625"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el 1"/>
          <p:cNvSpPr>
            <a:spLocks noGrp="1"/>
          </p:cNvSpPr>
          <p:nvPr>
            <p:ph type="title" hasCustomPrompt="1"/>
          </p:nvPr>
        </p:nvSpPr>
        <p:spPr>
          <a:xfrm>
            <a:off x="0" y="365125"/>
            <a:ext cx="9144000" cy="1325563"/>
          </a:xfrm>
          <a:prstGeom prst="rect">
            <a:avLst/>
          </a:prstGeom>
          <a:solidFill>
            <a:srgbClr val="E85B22">
              <a:alpha val="80000"/>
            </a:srgbClr>
          </a:solidFill>
        </p:spPr>
        <p:txBody>
          <a:bodyPr anchor="ctr">
            <a:normAutofit/>
          </a:bodyPr>
          <a:lstStyle>
            <a:lvl1pPr algn="ctr">
              <a:defRPr sz="2800">
                <a:solidFill>
                  <a:schemeClr val="bg1"/>
                </a:solidFill>
                <a:latin typeface="Arial" panose="020B0604020202020204" pitchFamily="34" charset="0"/>
                <a:cs typeface="Arial" panose="020B0604020202020204" pitchFamily="34" charset="0"/>
              </a:defRPr>
            </a:lvl1pPr>
          </a:lstStyle>
          <a:p>
            <a:r>
              <a:rPr lang="de-DE" dirty="0"/>
              <a:t>Mastertitelformat bearbeiten</a:t>
            </a:r>
          </a:p>
        </p:txBody>
      </p:sp>
      <p:sp>
        <p:nvSpPr>
          <p:cNvPr id="3" name="Inhaltsplatzhalter 2"/>
          <p:cNvSpPr>
            <a:spLocks noGrp="1"/>
          </p:cNvSpPr>
          <p:nvPr>
            <p:ph idx="1" hasCustomPrompt="1"/>
          </p:nvPr>
        </p:nvSpPr>
        <p:spPr>
          <a:xfrm>
            <a:off x="639240" y="3941577"/>
            <a:ext cx="2160240" cy="1224136"/>
          </a:xfrm>
          <a:noFill/>
          <a:ln>
            <a:noFill/>
          </a:ln>
        </p:spPr>
        <p:txBody>
          <a:bodyPr anchor="ctr">
            <a:normAutofit/>
          </a:bodyPr>
          <a:lstStyle>
            <a:lvl1pPr marL="0" indent="0" algn="ctr">
              <a:buFont typeface="Wingdings" panose="05000000000000000000" pitchFamily="2" charset="2"/>
              <a:buNone/>
              <a:defRPr sz="1600">
                <a:latin typeface="Arial" panose="020B0604020202020204" pitchFamily="34" charset="0"/>
                <a:cs typeface="Arial" panose="020B0604020202020204" pitchFamily="34" charset="0"/>
              </a:defRPr>
            </a:lvl1pPr>
            <a:lvl2pPr marL="320040" indent="0" algn="ctr">
              <a:buFont typeface="Wingdings" panose="05000000000000000000" pitchFamily="2" charset="2"/>
              <a:buNone/>
              <a:defRPr sz="1600">
                <a:latin typeface="Arial" panose="020B0604020202020204" pitchFamily="34" charset="0"/>
                <a:cs typeface="Arial" panose="020B0604020202020204" pitchFamily="34" charset="0"/>
              </a:defRPr>
            </a:lvl2pPr>
            <a:lvl3pPr marL="594360" indent="0" algn="ctr">
              <a:buFont typeface="Wingdings" panose="05000000000000000000" pitchFamily="2" charset="2"/>
              <a:buNone/>
              <a:defRPr sz="1600">
                <a:latin typeface="Arial" panose="020B0604020202020204" pitchFamily="34" charset="0"/>
                <a:cs typeface="Arial" panose="020B0604020202020204" pitchFamily="34" charset="0"/>
              </a:defRPr>
            </a:lvl3pPr>
            <a:lvl4pPr marL="868680" indent="0" algn="ctr">
              <a:buFont typeface="Wingdings" panose="05000000000000000000" pitchFamily="2" charset="2"/>
              <a:buNone/>
              <a:defRPr sz="1600">
                <a:latin typeface="Arial" panose="020B0604020202020204" pitchFamily="34" charset="0"/>
                <a:cs typeface="Arial" panose="020B0604020202020204" pitchFamily="34" charset="0"/>
              </a:defRPr>
            </a:lvl4pPr>
            <a:lvl5pPr marL="1143000" indent="0" algn="ctr">
              <a:buFont typeface="Wingdings" panose="05000000000000000000" pitchFamily="2" charset="2"/>
              <a:buNone/>
              <a:defRPr sz="1600">
                <a:latin typeface="Arial" panose="020B0604020202020204" pitchFamily="34" charset="0"/>
                <a:cs typeface="Arial" panose="020B0604020202020204" pitchFamily="34" charset="0"/>
              </a:defRPr>
            </a:lvl5pPr>
          </a:lstStyle>
          <a:p>
            <a:pPr lvl="0"/>
            <a:r>
              <a:rPr lang="de-DE" dirty="0"/>
              <a:t>Mastertextformat bearbeiten</a:t>
            </a:r>
          </a:p>
        </p:txBody>
      </p:sp>
      <p:sp>
        <p:nvSpPr>
          <p:cNvPr id="10" name="Titel 1">
            <a:extLst>
              <a:ext uri="{FF2B5EF4-FFF2-40B4-BE49-F238E27FC236}">
                <a16:creationId xmlns:a16="http://schemas.microsoft.com/office/drawing/2014/main" id="{4153E0B1-8C44-4B09-9B5A-F83AE80ABDAE}"/>
              </a:ext>
            </a:extLst>
          </p:cNvPr>
          <p:cNvSpPr txBox="1">
            <a:spLocks/>
          </p:cNvSpPr>
          <p:nvPr userDrawn="1"/>
        </p:nvSpPr>
        <p:spPr>
          <a:xfrm>
            <a:off x="-9708" y="6356176"/>
            <a:ext cx="505008" cy="457200"/>
          </a:xfrm>
          <a:prstGeom prst="rect">
            <a:avLst/>
          </a:prstGeom>
          <a:solidFill>
            <a:srgbClr val="E85B22">
              <a:alpha val="80000"/>
            </a:srgbClr>
          </a:solidFill>
        </p:spPr>
        <p:txBody>
          <a:bodyPr bIns="91440" anchor="b" anchorCtr="0">
            <a:normAutofit/>
          </a:bodyPr>
          <a:lstStyle>
            <a:lvl1pPr algn="ctr" rtl="0" eaLnBrk="1" latinLnBrk="0" hangingPunct="1">
              <a:spcBef>
                <a:spcPct val="0"/>
              </a:spcBef>
              <a:buNone/>
              <a:defRPr kumimoji="0" sz="2800" kern="1200">
                <a:solidFill>
                  <a:schemeClr val="bg1"/>
                </a:solidFill>
                <a:latin typeface="Arial" panose="020B0604020202020204" pitchFamily="34" charset="0"/>
                <a:ea typeface="+mj-ea"/>
                <a:cs typeface="Arial" panose="020B0604020202020204" pitchFamily="34" charset="0"/>
              </a:defRPr>
            </a:lvl1pPr>
          </a:lstStyle>
          <a:p>
            <a:fld id="{38200DDA-E8F9-4C26-A0F2-77BA06451EC4}" type="slidenum">
              <a:rPr lang="de-DE" sz="1000" smtClean="0"/>
              <a:pPr/>
              <a:t>‹Nr.›</a:t>
            </a:fld>
            <a:endParaRPr lang="de-DE" sz="1000" dirty="0"/>
          </a:p>
        </p:txBody>
      </p:sp>
      <p:sp>
        <p:nvSpPr>
          <p:cNvPr id="11" name="Datumsplatzhalter 13">
            <a:extLst>
              <a:ext uri="{FF2B5EF4-FFF2-40B4-BE49-F238E27FC236}">
                <a16:creationId xmlns:a16="http://schemas.microsoft.com/office/drawing/2014/main" id="{CAA7AE86-2550-4091-8127-8AEFFDD78FBE}"/>
              </a:ext>
            </a:extLst>
          </p:cNvPr>
          <p:cNvSpPr>
            <a:spLocks noGrp="1"/>
          </p:cNvSpPr>
          <p:nvPr>
            <p:ph type="dt" sz="half" idx="2"/>
          </p:nvPr>
        </p:nvSpPr>
        <p:spPr>
          <a:xfrm>
            <a:off x="6667500" y="6337126"/>
            <a:ext cx="2476500" cy="476250"/>
          </a:xfrm>
          <a:prstGeom prst="rect">
            <a:avLst/>
          </a:prstGeom>
        </p:spPr>
        <p:txBody>
          <a:bodyPr anchor="b" anchorCtr="0"/>
          <a:lstStyle>
            <a:lvl1pPr algn="r" eaLnBrk="1" latinLnBrk="0" hangingPunct="1">
              <a:defRPr kumimoji="0" sz="1000" b="1">
                <a:solidFill>
                  <a:srgbClr val="E85B22"/>
                </a:solidFill>
                <a:latin typeface="Arial" panose="020B0604020202020204" pitchFamily="34" charset="0"/>
                <a:cs typeface="Arial" panose="020B0604020202020204" pitchFamily="34" charset="0"/>
              </a:defRPr>
            </a:lvl1pPr>
          </a:lstStyle>
          <a:p>
            <a:endParaRPr lang="de-DE" dirty="0"/>
          </a:p>
        </p:txBody>
      </p:sp>
      <p:sp>
        <p:nvSpPr>
          <p:cNvPr id="12" name="Fußzeilenplatzhalter 2">
            <a:extLst>
              <a:ext uri="{FF2B5EF4-FFF2-40B4-BE49-F238E27FC236}">
                <a16:creationId xmlns:a16="http://schemas.microsoft.com/office/drawing/2014/main" id="{E6C10F26-1307-424A-B6B4-40890F66FCAD}"/>
              </a:ext>
            </a:extLst>
          </p:cNvPr>
          <p:cNvSpPr>
            <a:spLocks noGrp="1"/>
          </p:cNvSpPr>
          <p:nvPr>
            <p:ph type="ftr" sz="quarter" idx="3"/>
          </p:nvPr>
        </p:nvSpPr>
        <p:spPr>
          <a:xfrm>
            <a:off x="914400" y="6356176"/>
            <a:ext cx="3962400" cy="457200"/>
          </a:xfrm>
          <a:prstGeom prst="rect">
            <a:avLst/>
          </a:prstGeom>
        </p:spPr>
        <p:txBody>
          <a:bodyPr anchor="b" anchorCtr="0"/>
          <a:lstStyle>
            <a:lvl1pPr eaLnBrk="1" latinLnBrk="0" hangingPunct="1">
              <a:defRPr kumimoji="0" sz="1000" b="1">
                <a:solidFill>
                  <a:srgbClr val="E85B22"/>
                </a:solidFill>
                <a:latin typeface="Arial" panose="020B0604020202020204" pitchFamily="34" charset="0"/>
                <a:cs typeface="Arial" panose="020B0604020202020204" pitchFamily="34" charset="0"/>
              </a:defRPr>
            </a:lvl1pPr>
          </a:lstStyle>
          <a:p>
            <a:endParaRPr lang="de-DE" dirty="0"/>
          </a:p>
        </p:txBody>
      </p:sp>
      <p:sp>
        <p:nvSpPr>
          <p:cNvPr id="8" name="Rectangle 7" descr="Doctor">
            <a:extLst>
              <a:ext uri="{FF2B5EF4-FFF2-40B4-BE49-F238E27FC236}">
                <a16:creationId xmlns:a16="http://schemas.microsoft.com/office/drawing/2014/main" id="{10C83F5C-F9C8-4177-9302-927B262C8B98}"/>
              </a:ext>
            </a:extLst>
          </p:cNvPr>
          <p:cNvSpPr/>
          <p:nvPr userDrawn="1"/>
        </p:nvSpPr>
        <p:spPr>
          <a:xfrm>
            <a:off x="1173110" y="2882750"/>
            <a:ext cx="1092500" cy="1092500"/>
          </a:xfrm>
          <a:prstGeom prst="rect">
            <a:avLst/>
          </a:prstGeom>
          <a: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p:spPr>
        <p:style>
          <a:lnRef idx="2">
            <a:scrgbClr r="0" g="0" b="0"/>
          </a:lnRef>
          <a:fillRef idx="1">
            <a:scrgbClr r="0" g="0" b="0"/>
          </a:fillRef>
          <a:effectRef idx="0">
            <a:schemeClr val="accent3">
              <a:hueOff val="0"/>
              <a:satOff val="0"/>
              <a:lumOff val="0"/>
              <a:alphaOff val="0"/>
            </a:schemeClr>
          </a:effectRef>
          <a:fontRef idx="minor">
            <a:schemeClr val="lt1"/>
          </a:fontRef>
        </p:style>
      </p:sp>
      <p:sp>
        <p:nvSpPr>
          <p:cNvPr id="9" name="Rectangle 8" descr="Users">
            <a:extLst>
              <a:ext uri="{FF2B5EF4-FFF2-40B4-BE49-F238E27FC236}">
                <a16:creationId xmlns:a16="http://schemas.microsoft.com/office/drawing/2014/main" id="{ACC4F5AE-E54D-4665-A3D7-FFDC4CB0C4D6}"/>
              </a:ext>
            </a:extLst>
          </p:cNvPr>
          <p:cNvSpPr/>
          <p:nvPr userDrawn="1"/>
        </p:nvSpPr>
        <p:spPr>
          <a:xfrm>
            <a:off x="4025749" y="2882750"/>
            <a:ext cx="1092500" cy="1092500"/>
          </a:xfrm>
          <a:prstGeom prst="rect">
            <a:avLst/>
          </a:prstGeom>
          <a: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p:spPr>
        <p:style>
          <a:lnRef idx="2">
            <a:scrgbClr r="0" g="0" b="0"/>
          </a:lnRef>
          <a:fillRef idx="1">
            <a:scrgbClr r="0" g="0" b="0"/>
          </a:fillRef>
          <a:effectRef idx="0">
            <a:schemeClr val="accent3">
              <a:hueOff val="0"/>
              <a:satOff val="0"/>
              <a:lumOff val="0"/>
              <a:alphaOff val="0"/>
            </a:schemeClr>
          </a:effectRef>
          <a:fontRef idx="minor">
            <a:schemeClr val="lt1"/>
          </a:fontRef>
        </p:style>
      </p:sp>
      <p:sp>
        <p:nvSpPr>
          <p:cNvPr id="13" name="Rectangle 12" descr="Workflow">
            <a:extLst>
              <a:ext uri="{FF2B5EF4-FFF2-40B4-BE49-F238E27FC236}">
                <a16:creationId xmlns:a16="http://schemas.microsoft.com/office/drawing/2014/main" id="{2570CCEC-8CC5-43ED-BB01-755B9EF70E2C}"/>
              </a:ext>
            </a:extLst>
          </p:cNvPr>
          <p:cNvSpPr/>
          <p:nvPr userDrawn="1"/>
        </p:nvSpPr>
        <p:spPr>
          <a:xfrm>
            <a:off x="6878389" y="2882750"/>
            <a:ext cx="1092500" cy="1092500"/>
          </a:xfrm>
          <a:prstGeom prst="rect">
            <a:avLst/>
          </a:prstGeom>
          <a: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a:noFill/>
          </a:ln>
        </p:spPr>
        <p:style>
          <a:lnRef idx="2">
            <a:scrgbClr r="0" g="0" b="0"/>
          </a:lnRef>
          <a:fillRef idx="1">
            <a:scrgbClr r="0" g="0" b="0"/>
          </a:fillRef>
          <a:effectRef idx="0">
            <a:schemeClr val="accent3">
              <a:hueOff val="0"/>
              <a:satOff val="0"/>
              <a:lumOff val="0"/>
              <a:alphaOff val="0"/>
            </a:schemeClr>
          </a:effectRef>
          <a:fontRef idx="minor">
            <a:schemeClr val="lt1"/>
          </a:fontRef>
        </p:style>
      </p:sp>
      <p:sp>
        <p:nvSpPr>
          <p:cNvPr id="14" name="Inhaltsplatzhalter 2">
            <a:extLst>
              <a:ext uri="{FF2B5EF4-FFF2-40B4-BE49-F238E27FC236}">
                <a16:creationId xmlns:a16="http://schemas.microsoft.com/office/drawing/2014/main" id="{76ADD17A-36D4-4221-AB4F-590AA2EC9F6D}"/>
              </a:ext>
            </a:extLst>
          </p:cNvPr>
          <p:cNvSpPr>
            <a:spLocks noGrp="1"/>
          </p:cNvSpPr>
          <p:nvPr>
            <p:ph idx="10" hasCustomPrompt="1"/>
          </p:nvPr>
        </p:nvSpPr>
        <p:spPr>
          <a:xfrm>
            <a:off x="3491879" y="3941577"/>
            <a:ext cx="2160240" cy="1224136"/>
          </a:xfrm>
          <a:noFill/>
          <a:ln>
            <a:noFill/>
          </a:ln>
        </p:spPr>
        <p:txBody>
          <a:bodyPr anchor="ctr">
            <a:normAutofit/>
          </a:bodyPr>
          <a:lstStyle>
            <a:lvl1pPr marL="0" indent="0" algn="ctr">
              <a:buFont typeface="Wingdings" panose="05000000000000000000" pitchFamily="2" charset="2"/>
              <a:buNone/>
              <a:defRPr sz="1600">
                <a:latin typeface="Arial" panose="020B0604020202020204" pitchFamily="34" charset="0"/>
                <a:cs typeface="Arial" panose="020B0604020202020204" pitchFamily="34" charset="0"/>
              </a:defRPr>
            </a:lvl1pPr>
            <a:lvl2pPr marL="320040" indent="0" algn="ctr">
              <a:buFont typeface="Wingdings" panose="05000000000000000000" pitchFamily="2" charset="2"/>
              <a:buNone/>
              <a:defRPr sz="1600">
                <a:latin typeface="Arial" panose="020B0604020202020204" pitchFamily="34" charset="0"/>
                <a:cs typeface="Arial" panose="020B0604020202020204" pitchFamily="34" charset="0"/>
              </a:defRPr>
            </a:lvl2pPr>
            <a:lvl3pPr marL="594360" indent="0" algn="ctr">
              <a:buFont typeface="Wingdings" panose="05000000000000000000" pitchFamily="2" charset="2"/>
              <a:buNone/>
              <a:defRPr sz="1600">
                <a:latin typeface="Arial" panose="020B0604020202020204" pitchFamily="34" charset="0"/>
                <a:cs typeface="Arial" panose="020B0604020202020204" pitchFamily="34" charset="0"/>
              </a:defRPr>
            </a:lvl3pPr>
            <a:lvl4pPr marL="868680" indent="0" algn="ctr">
              <a:buFont typeface="Wingdings" panose="05000000000000000000" pitchFamily="2" charset="2"/>
              <a:buNone/>
              <a:defRPr sz="1600">
                <a:latin typeface="Arial" panose="020B0604020202020204" pitchFamily="34" charset="0"/>
                <a:cs typeface="Arial" panose="020B0604020202020204" pitchFamily="34" charset="0"/>
              </a:defRPr>
            </a:lvl4pPr>
            <a:lvl5pPr marL="1143000" indent="0" algn="ctr">
              <a:buFont typeface="Wingdings" panose="05000000000000000000" pitchFamily="2" charset="2"/>
              <a:buNone/>
              <a:defRPr sz="1600">
                <a:latin typeface="Arial" panose="020B0604020202020204" pitchFamily="34" charset="0"/>
                <a:cs typeface="Arial" panose="020B0604020202020204" pitchFamily="34" charset="0"/>
              </a:defRPr>
            </a:lvl5pPr>
          </a:lstStyle>
          <a:p>
            <a:pPr lvl="0"/>
            <a:r>
              <a:rPr lang="de-DE" dirty="0"/>
              <a:t>Mastertextformat bearbeiten</a:t>
            </a:r>
          </a:p>
        </p:txBody>
      </p:sp>
      <p:sp>
        <p:nvSpPr>
          <p:cNvPr id="15" name="Inhaltsplatzhalter 2">
            <a:extLst>
              <a:ext uri="{FF2B5EF4-FFF2-40B4-BE49-F238E27FC236}">
                <a16:creationId xmlns:a16="http://schemas.microsoft.com/office/drawing/2014/main" id="{98B577BA-6EF7-4D9D-A60D-69E7ECB9B7BB}"/>
              </a:ext>
            </a:extLst>
          </p:cNvPr>
          <p:cNvSpPr>
            <a:spLocks noGrp="1"/>
          </p:cNvSpPr>
          <p:nvPr>
            <p:ph idx="11" hasCustomPrompt="1"/>
          </p:nvPr>
        </p:nvSpPr>
        <p:spPr>
          <a:xfrm>
            <a:off x="6344518" y="3941577"/>
            <a:ext cx="2160240" cy="1224136"/>
          </a:xfrm>
          <a:noFill/>
          <a:ln>
            <a:noFill/>
          </a:ln>
        </p:spPr>
        <p:txBody>
          <a:bodyPr anchor="ctr">
            <a:normAutofit/>
          </a:bodyPr>
          <a:lstStyle>
            <a:lvl1pPr marL="0" indent="0" algn="ctr">
              <a:buFont typeface="Wingdings" panose="05000000000000000000" pitchFamily="2" charset="2"/>
              <a:buNone/>
              <a:defRPr sz="1600">
                <a:latin typeface="Arial" panose="020B0604020202020204" pitchFamily="34" charset="0"/>
                <a:cs typeface="Arial" panose="020B0604020202020204" pitchFamily="34" charset="0"/>
              </a:defRPr>
            </a:lvl1pPr>
            <a:lvl2pPr marL="320040" indent="0" algn="ctr">
              <a:buFont typeface="Wingdings" panose="05000000000000000000" pitchFamily="2" charset="2"/>
              <a:buNone/>
              <a:defRPr sz="1600">
                <a:latin typeface="Arial" panose="020B0604020202020204" pitchFamily="34" charset="0"/>
                <a:cs typeface="Arial" panose="020B0604020202020204" pitchFamily="34" charset="0"/>
              </a:defRPr>
            </a:lvl2pPr>
            <a:lvl3pPr marL="594360" indent="0" algn="ctr">
              <a:buFont typeface="Wingdings" panose="05000000000000000000" pitchFamily="2" charset="2"/>
              <a:buNone/>
              <a:defRPr sz="1600">
                <a:latin typeface="Arial" panose="020B0604020202020204" pitchFamily="34" charset="0"/>
                <a:cs typeface="Arial" panose="020B0604020202020204" pitchFamily="34" charset="0"/>
              </a:defRPr>
            </a:lvl3pPr>
            <a:lvl4pPr marL="868680" indent="0" algn="ctr">
              <a:buFont typeface="Wingdings" panose="05000000000000000000" pitchFamily="2" charset="2"/>
              <a:buNone/>
              <a:defRPr sz="1600">
                <a:latin typeface="Arial" panose="020B0604020202020204" pitchFamily="34" charset="0"/>
                <a:cs typeface="Arial" panose="020B0604020202020204" pitchFamily="34" charset="0"/>
              </a:defRPr>
            </a:lvl4pPr>
            <a:lvl5pPr marL="1143000" indent="0" algn="ctr">
              <a:buFont typeface="Wingdings" panose="05000000000000000000" pitchFamily="2" charset="2"/>
              <a:buNone/>
              <a:defRPr sz="1600">
                <a:latin typeface="Arial" panose="020B0604020202020204" pitchFamily="34" charset="0"/>
                <a:cs typeface="Arial" panose="020B0604020202020204" pitchFamily="34" charset="0"/>
              </a:defRPr>
            </a:lvl5pPr>
          </a:lstStyle>
          <a:p>
            <a:pPr lvl="0"/>
            <a:r>
              <a:rPr lang="de-DE" dirty="0"/>
              <a:t>Mastertextformat bearbeiten</a:t>
            </a:r>
          </a:p>
        </p:txBody>
      </p:sp>
    </p:spTree>
    <p:extLst>
      <p:ext uri="{BB962C8B-B14F-4D97-AF65-F5344CB8AC3E}">
        <p14:creationId xmlns:p14="http://schemas.microsoft.com/office/powerpoint/2010/main" val="93282978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4_Titel und Inhalt">
    <p:spTree>
      <p:nvGrpSpPr>
        <p:cNvPr id="1" name=""/>
        <p:cNvGrpSpPr/>
        <p:nvPr/>
      </p:nvGrpSpPr>
      <p:grpSpPr>
        <a:xfrm>
          <a:off x="0" y="0"/>
          <a:ext cx="0" cy="0"/>
          <a:chOff x="0" y="0"/>
          <a:chExt cx="0" cy="0"/>
        </a:xfrm>
      </p:grpSpPr>
      <p:pic>
        <p:nvPicPr>
          <p:cNvPr id="4" name="Grafik 6">
            <a:extLst>
              <a:ext uri="{FF2B5EF4-FFF2-40B4-BE49-F238E27FC236}">
                <a16:creationId xmlns:a16="http://schemas.microsoft.com/office/drawing/2014/main" id="{3AA3E0B1-0C36-4B3B-964F-77F177AA7385}"/>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t="24950"/>
          <a:stretch>
            <a:fillRect/>
          </a:stretch>
        </p:blipFill>
        <p:spPr bwMode="auto">
          <a:xfrm>
            <a:off x="-16625" y="0"/>
            <a:ext cx="9160625"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el 1"/>
          <p:cNvSpPr>
            <a:spLocks noGrp="1"/>
          </p:cNvSpPr>
          <p:nvPr>
            <p:ph type="title" hasCustomPrompt="1"/>
          </p:nvPr>
        </p:nvSpPr>
        <p:spPr>
          <a:xfrm>
            <a:off x="0" y="365125"/>
            <a:ext cx="9144000" cy="1325563"/>
          </a:xfrm>
          <a:prstGeom prst="rect">
            <a:avLst/>
          </a:prstGeom>
          <a:solidFill>
            <a:srgbClr val="E85B22">
              <a:alpha val="80000"/>
            </a:srgbClr>
          </a:solidFill>
        </p:spPr>
        <p:txBody>
          <a:bodyPr anchor="ctr">
            <a:normAutofit/>
          </a:bodyPr>
          <a:lstStyle>
            <a:lvl1pPr algn="ctr">
              <a:defRPr sz="2800">
                <a:solidFill>
                  <a:schemeClr val="bg1"/>
                </a:solidFill>
                <a:latin typeface="Arial" panose="020B0604020202020204" pitchFamily="34" charset="0"/>
                <a:cs typeface="Arial" panose="020B0604020202020204" pitchFamily="34" charset="0"/>
              </a:defRPr>
            </a:lvl1pPr>
          </a:lstStyle>
          <a:p>
            <a:r>
              <a:rPr lang="de-DE" dirty="0"/>
              <a:t>Mastertitelformat bearbeiten</a:t>
            </a:r>
          </a:p>
        </p:txBody>
      </p:sp>
      <p:sp>
        <p:nvSpPr>
          <p:cNvPr id="3" name="Inhaltsplatzhalter 2"/>
          <p:cNvSpPr>
            <a:spLocks noGrp="1"/>
          </p:cNvSpPr>
          <p:nvPr>
            <p:ph idx="1" hasCustomPrompt="1"/>
          </p:nvPr>
        </p:nvSpPr>
        <p:spPr>
          <a:xfrm>
            <a:off x="1815480" y="4149080"/>
            <a:ext cx="2160240" cy="1224136"/>
          </a:xfrm>
          <a:noFill/>
          <a:ln>
            <a:noFill/>
          </a:ln>
        </p:spPr>
        <p:txBody>
          <a:bodyPr anchor="ctr">
            <a:normAutofit/>
          </a:bodyPr>
          <a:lstStyle>
            <a:lvl1pPr marL="0" indent="0" algn="ctr">
              <a:buFont typeface="Wingdings" panose="05000000000000000000" pitchFamily="2" charset="2"/>
              <a:buNone/>
              <a:defRPr sz="1600">
                <a:latin typeface="Arial" panose="020B0604020202020204" pitchFamily="34" charset="0"/>
                <a:cs typeface="Arial" panose="020B0604020202020204" pitchFamily="34" charset="0"/>
              </a:defRPr>
            </a:lvl1pPr>
            <a:lvl2pPr marL="320040" indent="0" algn="ctr">
              <a:buFont typeface="Wingdings" panose="05000000000000000000" pitchFamily="2" charset="2"/>
              <a:buNone/>
              <a:defRPr sz="1600">
                <a:latin typeface="Arial" panose="020B0604020202020204" pitchFamily="34" charset="0"/>
                <a:cs typeface="Arial" panose="020B0604020202020204" pitchFamily="34" charset="0"/>
              </a:defRPr>
            </a:lvl2pPr>
            <a:lvl3pPr marL="594360" indent="0" algn="ctr">
              <a:buFont typeface="Wingdings" panose="05000000000000000000" pitchFamily="2" charset="2"/>
              <a:buNone/>
              <a:defRPr sz="1600">
                <a:latin typeface="Arial" panose="020B0604020202020204" pitchFamily="34" charset="0"/>
                <a:cs typeface="Arial" panose="020B0604020202020204" pitchFamily="34" charset="0"/>
              </a:defRPr>
            </a:lvl3pPr>
            <a:lvl4pPr marL="868680" indent="0" algn="ctr">
              <a:buFont typeface="Wingdings" panose="05000000000000000000" pitchFamily="2" charset="2"/>
              <a:buNone/>
              <a:defRPr sz="1600">
                <a:latin typeface="Arial" panose="020B0604020202020204" pitchFamily="34" charset="0"/>
                <a:cs typeface="Arial" panose="020B0604020202020204" pitchFamily="34" charset="0"/>
              </a:defRPr>
            </a:lvl4pPr>
            <a:lvl5pPr marL="1143000" indent="0" algn="ctr">
              <a:buFont typeface="Wingdings" panose="05000000000000000000" pitchFamily="2" charset="2"/>
              <a:buNone/>
              <a:defRPr sz="1600">
                <a:latin typeface="Arial" panose="020B0604020202020204" pitchFamily="34" charset="0"/>
                <a:cs typeface="Arial" panose="020B0604020202020204" pitchFamily="34" charset="0"/>
              </a:defRPr>
            </a:lvl5pPr>
          </a:lstStyle>
          <a:p>
            <a:pPr lvl="0"/>
            <a:r>
              <a:rPr lang="de-DE" dirty="0"/>
              <a:t>Mastertextformat bearbeiten</a:t>
            </a:r>
          </a:p>
        </p:txBody>
      </p:sp>
      <p:sp>
        <p:nvSpPr>
          <p:cNvPr id="10" name="Titel 1">
            <a:extLst>
              <a:ext uri="{FF2B5EF4-FFF2-40B4-BE49-F238E27FC236}">
                <a16:creationId xmlns:a16="http://schemas.microsoft.com/office/drawing/2014/main" id="{4153E0B1-8C44-4B09-9B5A-F83AE80ABDAE}"/>
              </a:ext>
            </a:extLst>
          </p:cNvPr>
          <p:cNvSpPr txBox="1">
            <a:spLocks/>
          </p:cNvSpPr>
          <p:nvPr userDrawn="1"/>
        </p:nvSpPr>
        <p:spPr>
          <a:xfrm>
            <a:off x="-9708" y="6356176"/>
            <a:ext cx="505008" cy="457200"/>
          </a:xfrm>
          <a:prstGeom prst="rect">
            <a:avLst/>
          </a:prstGeom>
          <a:solidFill>
            <a:srgbClr val="E85B22">
              <a:alpha val="80000"/>
            </a:srgbClr>
          </a:solidFill>
        </p:spPr>
        <p:txBody>
          <a:bodyPr bIns="91440" anchor="b" anchorCtr="0">
            <a:normAutofit/>
          </a:bodyPr>
          <a:lstStyle>
            <a:lvl1pPr algn="ctr" rtl="0" eaLnBrk="1" latinLnBrk="0" hangingPunct="1">
              <a:spcBef>
                <a:spcPct val="0"/>
              </a:spcBef>
              <a:buNone/>
              <a:defRPr kumimoji="0" sz="2800" kern="1200">
                <a:solidFill>
                  <a:schemeClr val="bg1"/>
                </a:solidFill>
                <a:latin typeface="Arial" panose="020B0604020202020204" pitchFamily="34" charset="0"/>
                <a:ea typeface="+mj-ea"/>
                <a:cs typeface="Arial" panose="020B0604020202020204" pitchFamily="34" charset="0"/>
              </a:defRPr>
            </a:lvl1pPr>
          </a:lstStyle>
          <a:p>
            <a:fld id="{38200DDA-E8F9-4C26-A0F2-77BA06451EC4}" type="slidenum">
              <a:rPr lang="de-DE" sz="1000" smtClean="0"/>
              <a:pPr/>
              <a:t>‹Nr.›</a:t>
            </a:fld>
            <a:endParaRPr lang="de-DE" sz="1000" dirty="0"/>
          </a:p>
        </p:txBody>
      </p:sp>
      <p:sp>
        <p:nvSpPr>
          <p:cNvPr id="11" name="Datumsplatzhalter 13">
            <a:extLst>
              <a:ext uri="{FF2B5EF4-FFF2-40B4-BE49-F238E27FC236}">
                <a16:creationId xmlns:a16="http://schemas.microsoft.com/office/drawing/2014/main" id="{CAA7AE86-2550-4091-8127-8AEFFDD78FBE}"/>
              </a:ext>
            </a:extLst>
          </p:cNvPr>
          <p:cNvSpPr>
            <a:spLocks noGrp="1"/>
          </p:cNvSpPr>
          <p:nvPr>
            <p:ph type="dt" sz="half" idx="2"/>
          </p:nvPr>
        </p:nvSpPr>
        <p:spPr>
          <a:xfrm>
            <a:off x="6667500" y="6337126"/>
            <a:ext cx="2476500" cy="476250"/>
          </a:xfrm>
          <a:prstGeom prst="rect">
            <a:avLst/>
          </a:prstGeom>
        </p:spPr>
        <p:txBody>
          <a:bodyPr anchor="b" anchorCtr="0"/>
          <a:lstStyle>
            <a:lvl1pPr algn="r" eaLnBrk="1" latinLnBrk="0" hangingPunct="1">
              <a:defRPr kumimoji="0" sz="1000" b="1">
                <a:solidFill>
                  <a:srgbClr val="E85B22"/>
                </a:solidFill>
                <a:latin typeface="Arial" panose="020B0604020202020204" pitchFamily="34" charset="0"/>
                <a:cs typeface="Arial" panose="020B0604020202020204" pitchFamily="34" charset="0"/>
              </a:defRPr>
            </a:lvl1pPr>
          </a:lstStyle>
          <a:p>
            <a:endParaRPr lang="de-DE" dirty="0"/>
          </a:p>
        </p:txBody>
      </p:sp>
      <p:sp>
        <p:nvSpPr>
          <p:cNvPr id="12" name="Fußzeilenplatzhalter 2">
            <a:extLst>
              <a:ext uri="{FF2B5EF4-FFF2-40B4-BE49-F238E27FC236}">
                <a16:creationId xmlns:a16="http://schemas.microsoft.com/office/drawing/2014/main" id="{E6C10F26-1307-424A-B6B4-40890F66FCAD}"/>
              </a:ext>
            </a:extLst>
          </p:cNvPr>
          <p:cNvSpPr>
            <a:spLocks noGrp="1"/>
          </p:cNvSpPr>
          <p:nvPr>
            <p:ph type="ftr" sz="quarter" idx="3"/>
          </p:nvPr>
        </p:nvSpPr>
        <p:spPr>
          <a:xfrm>
            <a:off x="914400" y="6356176"/>
            <a:ext cx="3962400" cy="457200"/>
          </a:xfrm>
          <a:prstGeom prst="rect">
            <a:avLst/>
          </a:prstGeom>
        </p:spPr>
        <p:txBody>
          <a:bodyPr anchor="b" anchorCtr="0"/>
          <a:lstStyle>
            <a:lvl1pPr eaLnBrk="1" latinLnBrk="0" hangingPunct="1">
              <a:defRPr kumimoji="0" sz="1000" b="1">
                <a:solidFill>
                  <a:srgbClr val="E85B22"/>
                </a:solidFill>
                <a:latin typeface="Arial" panose="020B0604020202020204" pitchFamily="34" charset="0"/>
                <a:cs typeface="Arial" panose="020B0604020202020204" pitchFamily="34" charset="0"/>
              </a:defRPr>
            </a:lvl1pPr>
          </a:lstStyle>
          <a:p>
            <a:endParaRPr lang="de-DE" dirty="0"/>
          </a:p>
        </p:txBody>
      </p:sp>
      <p:sp>
        <p:nvSpPr>
          <p:cNvPr id="15" name="Inhaltsplatzhalter 2">
            <a:extLst>
              <a:ext uri="{FF2B5EF4-FFF2-40B4-BE49-F238E27FC236}">
                <a16:creationId xmlns:a16="http://schemas.microsoft.com/office/drawing/2014/main" id="{98B577BA-6EF7-4D9D-A60D-69E7ECB9B7BB}"/>
              </a:ext>
            </a:extLst>
          </p:cNvPr>
          <p:cNvSpPr>
            <a:spLocks noGrp="1"/>
          </p:cNvSpPr>
          <p:nvPr>
            <p:ph idx="11" hasCustomPrompt="1"/>
          </p:nvPr>
        </p:nvSpPr>
        <p:spPr>
          <a:xfrm>
            <a:off x="5264398" y="4149080"/>
            <a:ext cx="2160240" cy="1224136"/>
          </a:xfrm>
          <a:noFill/>
          <a:ln>
            <a:noFill/>
          </a:ln>
        </p:spPr>
        <p:txBody>
          <a:bodyPr anchor="ctr">
            <a:normAutofit/>
          </a:bodyPr>
          <a:lstStyle>
            <a:lvl1pPr marL="0" indent="0" algn="ctr">
              <a:buFont typeface="Wingdings" panose="05000000000000000000" pitchFamily="2" charset="2"/>
              <a:buNone/>
              <a:defRPr sz="1600">
                <a:latin typeface="Arial" panose="020B0604020202020204" pitchFamily="34" charset="0"/>
                <a:cs typeface="Arial" panose="020B0604020202020204" pitchFamily="34" charset="0"/>
              </a:defRPr>
            </a:lvl1pPr>
            <a:lvl2pPr marL="320040" indent="0" algn="ctr">
              <a:buFont typeface="Wingdings" panose="05000000000000000000" pitchFamily="2" charset="2"/>
              <a:buNone/>
              <a:defRPr sz="1600">
                <a:latin typeface="Arial" panose="020B0604020202020204" pitchFamily="34" charset="0"/>
                <a:cs typeface="Arial" panose="020B0604020202020204" pitchFamily="34" charset="0"/>
              </a:defRPr>
            </a:lvl2pPr>
            <a:lvl3pPr marL="594360" indent="0" algn="ctr">
              <a:buFont typeface="Wingdings" panose="05000000000000000000" pitchFamily="2" charset="2"/>
              <a:buNone/>
              <a:defRPr sz="1600">
                <a:latin typeface="Arial" panose="020B0604020202020204" pitchFamily="34" charset="0"/>
                <a:cs typeface="Arial" panose="020B0604020202020204" pitchFamily="34" charset="0"/>
              </a:defRPr>
            </a:lvl3pPr>
            <a:lvl4pPr marL="868680" indent="0" algn="ctr">
              <a:buFont typeface="Wingdings" panose="05000000000000000000" pitchFamily="2" charset="2"/>
              <a:buNone/>
              <a:defRPr sz="1600">
                <a:latin typeface="Arial" panose="020B0604020202020204" pitchFamily="34" charset="0"/>
                <a:cs typeface="Arial" panose="020B0604020202020204" pitchFamily="34" charset="0"/>
              </a:defRPr>
            </a:lvl4pPr>
            <a:lvl5pPr marL="1143000" indent="0" algn="ctr">
              <a:buFont typeface="Wingdings" panose="05000000000000000000" pitchFamily="2" charset="2"/>
              <a:buNone/>
              <a:defRPr sz="1600">
                <a:latin typeface="Arial" panose="020B0604020202020204" pitchFamily="34" charset="0"/>
                <a:cs typeface="Arial" panose="020B0604020202020204" pitchFamily="34" charset="0"/>
              </a:defRPr>
            </a:lvl5pPr>
          </a:lstStyle>
          <a:p>
            <a:pPr lvl="0"/>
            <a:r>
              <a:rPr lang="de-DE" dirty="0"/>
              <a:t>Mastertextformat bearbeiten</a:t>
            </a:r>
          </a:p>
        </p:txBody>
      </p:sp>
      <p:sp>
        <p:nvSpPr>
          <p:cNvPr id="16" name="Rectangle 15" descr="Checkmark">
            <a:extLst>
              <a:ext uri="{FF2B5EF4-FFF2-40B4-BE49-F238E27FC236}">
                <a16:creationId xmlns:a16="http://schemas.microsoft.com/office/drawing/2014/main" id="{AC1B73A9-792A-4535-A17B-8EB0483B0A78}"/>
              </a:ext>
            </a:extLst>
          </p:cNvPr>
          <p:cNvSpPr/>
          <p:nvPr userDrawn="1"/>
        </p:nvSpPr>
        <p:spPr>
          <a:xfrm>
            <a:off x="2212690" y="2673648"/>
            <a:ext cx="1365820" cy="1365820"/>
          </a:xfrm>
          <a:prstGeom prst="rect">
            <a:avLst/>
          </a:prstGeom>
          <a: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sp>
      <p:sp>
        <p:nvSpPr>
          <p:cNvPr id="17" name="Rectangle 16" descr="Pencil">
            <a:extLst>
              <a:ext uri="{FF2B5EF4-FFF2-40B4-BE49-F238E27FC236}">
                <a16:creationId xmlns:a16="http://schemas.microsoft.com/office/drawing/2014/main" id="{2585CA7D-B449-4929-AED5-F28DA9B74F47}"/>
              </a:ext>
            </a:extLst>
          </p:cNvPr>
          <p:cNvSpPr/>
          <p:nvPr userDrawn="1"/>
        </p:nvSpPr>
        <p:spPr>
          <a:xfrm>
            <a:off x="5661608" y="2503749"/>
            <a:ext cx="1365820" cy="1365820"/>
          </a:xfrm>
          <a:prstGeom prst="rect">
            <a:avLst/>
          </a:prstGeom>
          <a: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sp>
    </p:spTree>
    <p:extLst>
      <p:ext uri="{BB962C8B-B14F-4D97-AF65-F5344CB8AC3E}">
        <p14:creationId xmlns:p14="http://schemas.microsoft.com/office/powerpoint/2010/main" val="327052659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_Leer">
    <p:spTree>
      <p:nvGrpSpPr>
        <p:cNvPr id="1" name=""/>
        <p:cNvGrpSpPr/>
        <p:nvPr/>
      </p:nvGrpSpPr>
      <p:grpSpPr>
        <a:xfrm>
          <a:off x="0" y="0"/>
          <a:ext cx="0" cy="0"/>
          <a:chOff x="0" y="0"/>
          <a:chExt cx="0" cy="0"/>
        </a:xfrm>
      </p:grpSpPr>
      <p:pic>
        <p:nvPicPr>
          <p:cNvPr id="4" name="Grafik 6">
            <a:extLst>
              <a:ext uri="{FF2B5EF4-FFF2-40B4-BE49-F238E27FC236}">
                <a16:creationId xmlns:a16="http://schemas.microsoft.com/office/drawing/2014/main" id="{1D5F467A-236E-40C6-93C1-8B39E0D62D7F}"/>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l="5556" r="5722"/>
          <a:stretch>
            <a:fillRect/>
          </a:stretch>
        </p:blipFill>
        <p:spPr bwMode="auto">
          <a:xfrm>
            <a:off x="-17139" y="0"/>
            <a:ext cx="916114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itel 1"/>
          <p:cNvSpPr>
            <a:spLocks noGrp="1"/>
          </p:cNvSpPr>
          <p:nvPr>
            <p:ph type="title"/>
          </p:nvPr>
        </p:nvSpPr>
        <p:spPr>
          <a:xfrm>
            <a:off x="-17140" y="1844824"/>
            <a:ext cx="9144000" cy="3168352"/>
          </a:xfrm>
          <a:prstGeom prst="rect">
            <a:avLst/>
          </a:prstGeom>
          <a:solidFill>
            <a:srgbClr val="E85B22">
              <a:alpha val="80000"/>
            </a:srgbClr>
          </a:solidFill>
          <a:ln>
            <a:noFill/>
          </a:ln>
        </p:spPr>
        <p:txBody>
          <a:bodyPr>
            <a:normAutofit/>
          </a:bodyPr>
          <a:lstStyle>
            <a:lvl1pPr algn="ctr">
              <a:defRPr sz="2600">
                <a:solidFill>
                  <a:schemeClr val="bg1"/>
                </a:solidFill>
                <a:latin typeface="Arial" panose="020B0604020202020204" pitchFamily="34" charset="0"/>
                <a:cs typeface="Arial" panose="020B0604020202020204" pitchFamily="34" charset="0"/>
              </a:defRPr>
            </a:lvl1pPr>
          </a:lstStyle>
          <a:p>
            <a:pPr lvl="0"/>
            <a:r>
              <a:rPr lang="en-US"/>
              <a:t>Click to edit Master title style</a:t>
            </a:r>
            <a:endParaRPr lang="de-DE" dirty="0"/>
          </a:p>
        </p:txBody>
      </p:sp>
      <p:sp>
        <p:nvSpPr>
          <p:cNvPr id="6" name="Inhaltsplatzhalter 2"/>
          <p:cNvSpPr>
            <a:spLocks noGrp="1"/>
          </p:cNvSpPr>
          <p:nvPr>
            <p:ph idx="1"/>
          </p:nvPr>
        </p:nvSpPr>
        <p:spPr>
          <a:xfrm>
            <a:off x="2771800" y="692696"/>
            <a:ext cx="6372200" cy="1296144"/>
          </a:xfrm>
          <a:solidFill>
            <a:schemeClr val="bg1">
              <a:alpha val="80000"/>
            </a:schemeClr>
          </a:solidFill>
          <a:ln w="12700">
            <a:solidFill>
              <a:schemeClr val="tx1"/>
            </a:solidFill>
          </a:ln>
        </p:spPr>
        <p:txBody>
          <a:bodyPr anchor="ctr">
            <a:normAutofit/>
          </a:bodyPr>
          <a:lstStyle>
            <a:lvl1pPr marL="0" indent="0" algn="l">
              <a:buNone/>
              <a:defRPr sz="2800" b="1">
                <a:solidFill>
                  <a:schemeClr val="tx1"/>
                </a:solidFill>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a:t>Click to edit Master text styles</a:t>
            </a:r>
          </a:p>
        </p:txBody>
      </p:sp>
      <p:sp>
        <p:nvSpPr>
          <p:cNvPr id="7" name="Titel 1">
            <a:extLst>
              <a:ext uri="{FF2B5EF4-FFF2-40B4-BE49-F238E27FC236}">
                <a16:creationId xmlns:a16="http://schemas.microsoft.com/office/drawing/2014/main" id="{16599599-4826-46E3-8EBB-617B71DF31F1}"/>
              </a:ext>
            </a:extLst>
          </p:cNvPr>
          <p:cNvSpPr txBox="1">
            <a:spLocks/>
          </p:cNvSpPr>
          <p:nvPr userDrawn="1"/>
        </p:nvSpPr>
        <p:spPr>
          <a:xfrm>
            <a:off x="-17140" y="6356176"/>
            <a:ext cx="512440" cy="457200"/>
          </a:xfrm>
          <a:prstGeom prst="rect">
            <a:avLst/>
          </a:prstGeom>
          <a:solidFill>
            <a:srgbClr val="E85B22">
              <a:alpha val="80000"/>
            </a:srgbClr>
          </a:solidFill>
        </p:spPr>
        <p:txBody>
          <a:bodyPr bIns="91440" anchor="b" anchorCtr="0">
            <a:normAutofit/>
          </a:bodyPr>
          <a:lstStyle>
            <a:lvl1pPr algn="ctr" rtl="0" eaLnBrk="1" latinLnBrk="0" hangingPunct="1">
              <a:spcBef>
                <a:spcPct val="0"/>
              </a:spcBef>
              <a:buNone/>
              <a:defRPr kumimoji="0" sz="2800" kern="1200">
                <a:solidFill>
                  <a:schemeClr val="bg1"/>
                </a:solidFill>
                <a:latin typeface="Arial" panose="020B0604020202020204" pitchFamily="34" charset="0"/>
                <a:ea typeface="+mj-ea"/>
                <a:cs typeface="Arial" panose="020B0604020202020204" pitchFamily="34" charset="0"/>
              </a:defRPr>
            </a:lvl1pPr>
          </a:lstStyle>
          <a:p>
            <a:fld id="{38200DDA-E8F9-4C26-A0F2-77BA06451EC4}" type="slidenum">
              <a:rPr lang="de-DE" sz="1000" smtClean="0"/>
              <a:pPr/>
              <a:t>‹Nr.›</a:t>
            </a:fld>
            <a:endParaRPr lang="de-DE" sz="1000" dirty="0"/>
          </a:p>
        </p:txBody>
      </p:sp>
    </p:spTree>
    <p:extLst>
      <p:ext uri="{BB962C8B-B14F-4D97-AF65-F5344CB8AC3E}">
        <p14:creationId xmlns:p14="http://schemas.microsoft.com/office/powerpoint/2010/main" val="240041003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2_Titel und Inhalt">
    <p:spTree>
      <p:nvGrpSpPr>
        <p:cNvPr id="1" name=""/>
        <p:cNvGrpSpPr/>
        <p:nvPr/>
      </p:nvGrpSpPr>
      <p:grpSpPr>
        <a:xfrm>
          <a:off x="0" y="0"/>
          <a:ext cx="0" cy="0"/>
          <a:chOff x="0" y="0"/>
          <a:chExt cx="0" cy="0"/>
        </a:xfrm>
      </p:grpSpPr>
      <p:pic>
        <p:nvPicPr>
          <p:cNvPr id="4" name="Grafik 6">
            <a:extLst>
              <a:ext uri="{FF2B5EF4-FFF2-40B4-BE49-F238E27FC236}">
                <a16:creationId xmlns:a16="http://schemas.microsoft.com/office/drawing/2014/main" id="{3AA3E0B1-0C36-4B3B-964F-77F177AA7385}"/>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t="24950"/>
          <a:stretch>
            <a:fillRect/>
          </a:stretch>
        </p:blipFill>
        <p:spPr bwMode="auto">
          <a:xfrm>
            <a:off x="-16625" y="0"/>
            <a:ext cx="9160625"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6" descr="A person smiling for the camera&#10;&#10;Description automatically generated">
            <a:extLst>
              <a:ext uri="{FF2B5EF4-FFF2-40B4-BE49-F238E27FC236}">
                <a16:creationId xmlns:a16="http://schemas.microsoft.com/office/drawing/2014/main" id="{6AB2CBAF-2478-482F-AFEA-551490DED57E}"/>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5293642" y="3511426"/>
            <a:ext cx="1345169" cy="2017753"/>
          </a:xfrm>
          <a:prstGeom prst="rect">
            <a:avLst/>
          </a:prstGeom>
        </p:spPr>
      </p:pic>
      <p:pic>
        <p:nvPicPr>
          <p:cNvPr id="23" name="Picture 22" descr="A person sitting at a table using a computer&#10;&#10;Description automatically generated">
            <a:extLst>
              <a:ext uri="{FF2B5EF4-FFF2-40B4-BE49-F238E27FC236}">
                <a16:creationId xmlns:a16="http://schemas.microsoft.com/office/drawing/2014/main" id="{092B72C0-4105-4334-BBFD-342FC236B653}"/>
              </a:ext>
            </a:extLst>
          </p:cNvPr>
          <p:cNvPicPr>
            <a:picLocks noChangeAspect="1"/>
          </p:cNvPicPr>
          <p:nvPr userDrawn="1"/>
        </p:nvPicPr>
        <p:blipFill rotWithShape="1">
          <a:blip r:embed="rId4">
            <a:extLst>
              <a:ext uri="{28A0092B-C50C-407E-A947-70E740481C1C}">
                <a14:useLocalDpi xmlns:a14="http://schemas.microsoft.com/office/drawing/2010/main" val="0"/>
              </a:ext>
            </a:extLst>
          </a:blip>
          <a:srcRect l="18194" r="5178" b="14730"/>
          <a:stretch/>
        </p:blipFill>
        <p:spPr>
          <a:xfrm>
            <a:off x="6212745" y="1168207"/>
            <a:ext cx="1829486" cy="2340000"/>
          </a:xfrm>
          <a:prstGeom prst="rect">
            <a:avLst/>
          </a:prstGeom>
        </p:spPr>
      </p:pic>
      <p:pic>
        <p:nvPicPr>
          <p:cNvPr id="13" name="Picture 12" descr="A person posing for the camera&#10;&#10;Description automatically generated">
            <a:extLst>
              <a:ext uri="{FF2B5EF4-FFF2-40B4-BE49-F238E27FC236}">
                <a16:creationId xmlns:a16="http://schemas.microsoft.com/office/drawing/2014/main" id="{684D1FB9-4D07-4592-B85F-DA4B17814E3B}"/>
              </a:ext>
            </a:extLst>
          </p:cNvPr>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4874160" y="1167921"/>
            <a:ext cx="1560000" cy="2340000"/>
          </a:xfrm>
          <a:prstGeom prst="rect">
            <a:avLst/>
          </a:prstGeom>
        </p:spPr>
      </p:pic>
      <p:pic>
        <p:nvPicPr>
          <p:cNvPr id="19" name="Picture 18" descr="A person wearing a suit and tie&#10;&#10;Description automatically generated">
            <a:extLst>
              <a:ext uri="{FF2B5EF4-FFF2-40B4-BE49-F238E27FC236}">
                <a16:creationId xmlns:a16="http://schemas.microsoft.com/office/drawing/2014/main" id="{D1D79D14-3E1F-47F4-8642-53815B4FF405}"/>
              </a:ext>
            </a:extLst>
          </p:cNvPr>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3624003" y="1167921"/>
            <a:ext cx="1560000" cy="2340000"/>
          </a:xfrm>
          <a:prstGeom prst="rect">
            <a:avLst/>
          </a:prstGeom>
        </p:spPr>
      </p:pic>
      <p:pic>
        <p:nvPicPr>
          <p:cNvPr id="8" name="Picture 7" descr="A person wearing a suit and tie&#10;&#10;Description automatically generated">
            <a:extLst>
              <a:ext uri="{FF2B5EF4-FFF2-40B4-BE49-F238E27FC236}">
                <a16:creationId xmlns:a16="http://schemas.microsoft.com/office/drawing/2014/main" id="{758C3501-879D-4655-8FBA-74FEFE258D26}"/>
              </a:ext>
            </a:extLst>
          </p:cNvPr>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2313794" y="1167921"/>
            <a:ext cx="1560000" cy="2340000"/>
          </a:xfrm>
          <a:prstGeom prst="rect">
            <a:avLst/>
          </a:prstGeom>
        </p:spPr>
      </p:pic>
      <p:pic>
        <p:nvPicPr>
          <p:cNvPr id="6" name="Picture 5" descr="A person wearing a suit and tie smiling at the camera&#10;&#10;Description automatically generated">
            <a:extLst>
              <a:ext uri="{FF2B5EF4-FFF2-40B4-BE49-F238E27FC236}">
                <a16:creationId xmlns:a16="http://schemas.microsoft.com/office/drawing/2014/main" id="{CE9BB2BC-3936-4BBA-A23F-8CFC5B080A38}"/>
              </a:ext>
            </a:extLst>
          </p:cNvPr>
          <p:cNvPicPr>
            <a:picLocks noChangeAspect="1"/>
          </p:cNvPicPr>
          <p:nvPr userDrawn="1"/>
        </p:nvPicPr>
        <p:blipFill rotWithShape="1">
          <a:blip r:embed="rId8" cstate="print">
            <a:extLst>
              <a:ext uri="{28A0092B-C50C-407E-A947-70E740481C1C}">
                <a14:useLocalDpi xmlns:a14="http://schemas.microsoft.com/office/drawing/2010/main" val="0"/>
              </a:ext>
            </a:extLst>
          </a:blip>
          <a:srcRect l="15921"/>
          <a:stretch/>
        </p:blipFill>
        <p:spPr>
          <a:xfrm>
            <a:off x="1073848" y="1167921"/>
            <a:ext cx="1311622" cy="2340000"/>
          </a:xfrm>
          <a:prstGeom prst="rect">
            <a:avLst/>
          </a:prstGeom>
        </p:spPr>
      </p:pic>
      <p:sp>
        <p:nvSpPr>
          <p:cNvPr id="25" name="Rechteck 8">
            <a:extLst>
              <a:ext uri="{FF2B5EF4-FFF2-40B4-BE49-F238E27FC236}">
                <a16:creationId xmlns:a16="http://schemas.microsoft.com/office/drawing/2014/main" id="{E84AC294-6B6F-49A1-AE8B-336ABD0BF75C}"/>
              </a:ext>
            </a:extLst>
          </p:cNvPr>
          <p:cNvSpPr/>
          <p:nvPr userDrawn="1"/>
        </p:nvSpPr>
        <p:spPr>
          <a:xfrm>
            <a:off x="0" y="-26988"/>
            <a:ext cx="9144000" cy="1196976"/>
          </a:xfrm>
          <a:prstGeom prst="rect">
            <a:avLst/>
          </a:prstGeom>
          <a:solidFill>
            <a:srgbClr val="E85B2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de-DE" dirty="0"/>
          </a:p>
        </p:txBody>
      </p:sp>
      <p:pic>
        <p:nvPicPr>
          <p:cNvPr id="17" name="Picture 16" descr="A person wearing a suit and tie&#10;&#10;Description automatically generated">
            <a:extLst>
              <a:ext uri="{FF2B5EF4-FFF2-40B4-BE49-F238E27FC236}">
                <a16:creationId xmlns:a16="http://schemas.microsoft.com/office/drawing/2014/main" id="{AD395970-D199-4C01-AE56-E09885807527}"/>
              </a:ext>
            </a:extLst>
          </p:cNvPr>
          <p:cNvPicPr>
            <a:picLocks noChangeAspect="1"/>
          </p:cNvPicPr>
          <p:nvPr userDrawn="1"/>
        </p:nvPicPr>
        <p:blipFill rotWithShape="1">
          <a:blip r:embed="rId9" cstate="print">
            <a:extLst>
              <a:ext uri="{28A0092B-C50C-407E-A947-70E740481C1C}">
                <a14:useLocalDpi xmlns:a14="http://schemas.microsoft.com/office/drawing/2010/main" val="0"/>
              </a:ext>
            </a:extLst>
          </a:blip>
          <a:srcRect/>
          <a:stretch/>
        </p:blipFill>
        <p:spPr>
          <a:xfrm>
            <a:off x="4148999" y="3512660"/>
            <a:ext cx="1345169" cy="2017754"/>
          </a:xfrm>
          <a:prstGeom prst="rect">
            <a:avLst/>
          </a:prstGeom>
        </p:spPr>
      </p:pic>
      <p:pic>
        <p:nvPicPr>
          <p:cNvPr id="3" name="Picture 2" descr="A person wearing glasses and smiling at the camera&#10;&#10;Description automatically generated">
            <a:extLst>
              <a:ext uri="{FF2B5EF4-FFF2-40B4-BE49-F238E27FC236}">
                <a16:creationId xmlns:a16="http://schemas.microsoft.com/office/drawing/2014/main" id="{69638F39-5590-47CD-9993-B0365F098A01}"/>
              </a:ext>
            </a:extLst>
          </p:cNvPr>
          <p:cNvPicPr>
            <a:picLocks noChangeAspect="1"/>
          </p:cNvPicPr>
          <p:nvPr userDrawn="1"/>
        </p:nvPicPr>
        <p:blipFill>
          <a:blip r:embed="rId10" cstate="print">
            <a:extLst>
              <a:ext uri="{28A0092B-C50C-407E-A947-70E740481C1C}">
                <a14:useLocalDpi xmlns:a14="http://schemas.microsoft.com/office/drawing/2010/main" val="0"/>
              </a:ext>
            </a:extLst>
          </a:blip>
          <a:stretch>
            <a:fillRect/>
          </a:stretch>
        </p:blipFill>
        <p:spPr>
          <a:xfrm>
            <a:off x="3056939" y="3511331"/>
            <a:ext cx="1345296" cy="2017944"/>
          </a:xfrm>
          <a:prstGeom prst="rect">
            <a:avLst/>
          </a:prstGeom>
        </p:spPr>
      </p:pic>
      <p:pic>
        <p:nvPicPr>
          <p:cNvPr id="15" name="Picture 14" descr="A person wearing glasses and smiling at the camera&#10;&#10;Description automatically generated">
            <a:extLst>
              <a:ext uri="{FF2B5EF4-FFF2-40B4-BE49-F238E27FC236}">
                <a16:creationId xmlns:a16="http://schemas.microsoft.com/office/drawing/2014/main" id="{3084B7EC-041F-4578-A911-5CD2E41D1606}"/>
              </a:ext>
            </a:extLst>
          </p:cNvPr>
          <p:cNvPicPr>
            <a:picLocks noChangeAspect="1"/>
          </p:cNvPicPr>
          <p:nvPr userDrawn="1"/>
        </p:nvPicPr>
        <p:blipFill>
          <a:blip r:embed="rId11" cstate="print">
            <a:extLst>
              <a:ext uri="{28A0092B-C50C-407E-A947-70E740481C1C}">
                <a14:useLocalDpi xmlns:a14="http://schemas.microsoft.com/office/drawing/2010/main" val="0"/>
              </a:ext>
            </a:extLst>
          </a:blip>
          <a:stretch>
            <a:fillRect/>
          </a:stretch>
        </p:blipFill>
        <p:spPr>
          <a:xfrm>
            <a:off x="2123728" y="3513105"/>
            <a:ext cx="1360962" cy="2041443"/>
          </a:xfrm>
          <a:prstGeom prst="rect">
            <a:avLst/>
          </a:prstGeom>
        </p:spPr>
      </p:pic>
      <p:sp>
        <p:nvSpPr>
          <p:cNvPr id="32" name="TextBox 31">
            <a:extLst>
              <a:ext uri="{FF2B5EF4-FFF2-40B4-BE49-F238E27FC236}">
                <a16:creationId xmlns:a16="http://schemas.microsoft.com/office/drawing/2014/main" id="{F4A36C8E-4476-4757-9191-AC63726B8AE4}"/>
              </a:ext>
            </a:extLst>
          </p:cNvPr>
          <p:cNvSpPr txBox="1"/>
          <p:nvPr userDrawn="1"/>
        </p:nvSpPr>
        <p:spPr>
          <a:xfrm>
            <a:off x="-21886" y="5535598"/>
            <a:ext cx="4283545" cy="1323439"/>
          </a:xfrm>
          <a:prstGeom prst="rect">
            <a:avLst/>
          </a:prstGeom>
          <a:solidFill>
            <a:schemeClr val="bg1"/>
          </a:solidFill>
        </p:spPr>
        <p:txBody>
          <a:bodyPr wrap="none" rtlCol="0">
            <a:spAutoFit/>
          </a:bodyPr>
          <a:lstStyle/>
          <a:p>
            <a:pPr lvl="0"/>
            <a:endParaRPr lang="de-DE" sz="1000" b="1" dirty="0">
              <a:solidFill>
                <a:srgbClr val="E85B22"/>
              </a:solidFill>
              <a:latin typeface="Arial" panose="020B0604020202020204" pitchFamily="34" charset="0"/>
              <a:cs typeface="Arial" panose="020B0604020202020204" pitchFamily="34" charset="0"/>
            </a:endParaRPr>
          </a:p>
          <a:p>
            <a:pPr lvl="0"/>
            <a:r>
              <a:rPr lang="de-DE" sz="1000" b="1" dirty="0">
                <a:solidFill>
                  <a:srgbClr val="E85B22"/>
                </a:solidFill>
                <a:latin typeface="Arial" panose="020B0604020202020204" pitchFamily="34" charset="0"/>
                <a:cs typeface="Arial" panose="020B0604020202020204" pitchFamily="34" charset="0"/>
              </a:rPr>
              <a:t>UNSERE KANZLEI IN DARMSTADT</a:t>
            </a:r>
          </a:p>
          <a:p>
            <a:pPr lvl="0"/>
            <a:endParaRPr lang="de-DE" sz="1000" dirty="0">
              <a:latin typeface="Arial" panose="020B0604020202020204" pitchFamily="34" charset="0"/>
              <a:cs typeface="Arial" panose="020B0604020202020204" pitchFamily="34" charset="0"/>
            </a:endParaRPr>
          </a:p>
          <a:p>
            <a:pPr lvl="0"/>
            <a:r>
              <a:rPr lang="de-DE" sz="1000" dirty="0">
                <a:latin typeface="Arial" panose="020B0604020202020204" pitchFamily="34" charset="0"/>
                <a:cs typeface="Arial" panose="020B0604020202020204" pitchFamily="34" charset="0"/>
              </a:rPr>
              <a:t>Mansholt &amp; Lodzik, Schäfer, Raane, Cornelius GbR</a:t>
            </a:r>
          </a:p>
          <a:p>
            <a:pPr lvl="0"/>
            <a:r>
              <a:rPr lang="de-DE" sz="1000" dirty="0">
                <a:latin typeface="Arial" panose="020B0604020202020204" pitchFamily="34" charset="0"/>
                <a:cs typeface="Arial" panose="020B0604020202020204" pitchFamily="34" charset="0"/>
              </a:rPr>
              <a:t>Rheinstrasse 30, 64283 Darmstadt</a:t>
            </a:r>
          </a:p>
          <a:p>
            <a:pPr lvl="0"/>
            <a:endParaRPr lang="de-DE" sz="1000" dirty="0">
              <a:latin typeface="Arial" panose="020B0604020202020204" pitchFamily="34" charset="0"/>
              <a:cs typeface="Arial" panose="020B0604020202020204" pitchFamily="34" charset="0"/>
            </a:endParaRPr>
          </a:p>
          <a:p>
            <a:pPr lvl="0"/>
            <a:r>
              <a:rPr lang="de-DE" sz="1000" dirty="0">
                <a:latin typeface="Arial" panose="020B0604020202020204" pitchFamily="34" charset="0"/>
                <a:cs typeface="Arial" panose="020B0604020202020204" pitchFamily="34" charset="0"/>
              </a:rPr>
              <a:t>     Tel: 06151 26264 Fax: 06151 25461        kanzlei@mansholt-lodzik.de</a:t>
            </a:r>
          </a:p>
          <a:p>
            <a:pPr lvl="0"/>
            <a:endParaRPr lang="de-DE" sz="1000" dirty="0">
              <a:latin typeface="Arial" panose="020B0604020202020204" pitchFamily="34" charset="0"/>
              <a:cs typeface="Arial" panose="020B0604020202020204" pitchFamily="34" charset="0"/>
            </a:endParaRPr>
          </a:p>
        </p:txBody>
      </p:sp>
      <p:pic>
        <p:nvPicPr>
          <p:cNvPr id="38" name="Picture 37" descr="A picture containing light&#10;&#10;Description automatically generated">
            <a:extLst>
              <a:ext uri="{FF2B5EF4-FFF2-40B4-BE49-F238E27FC236}">
                <a16:creationId xmlns:a16="http://schemas.microsoft.com/office/drawing/2014/main" id="{B6E2197B-BD48-4275-BB30-40557C562D8E}"/>
              </a:ext>
            </a:extLst>
          </p:cNvPr>
          <p:cNvPicPr>
            <a:picLocks noChangeAspect="1"/>
          </p:cNvPicPr>
          <p:nvPr userDrawn="1"/>
        </p:nvPicPr>
        <p:blipFill>
          <a:blip r:embed="rId12" cstate="print">
            <a:extLst>
              <a:ext uri="{28A0092B-C50C-407E-A947-70E740481C1C}">
                <a14:useLocalDpi xmlns:a14="http://schemas.microsoft.com/office/drawing/2010/main" val="0"/>
              </a:ext>
            </a:extLst>
          </a:blip>
          <a:stretch>
            <a:fillRect/>
          </a:stretch>
        </p:blipFill>
        <p:spPr>
          <a:xfrm>
            <a:off x="102669" y="6520882"/>
            <a:ext cx="115200" cy="115200"/>
          </a:xfrm>
          <a:prstGeom prst="rect">
            <a:avLst/>
          </a:prstGeom>
        </p:spPr>
      </p:pic>
      <p:pic>
        <p:nvPicPr>
          <p:cNvPr id="39" name="Picture 38" descr="A close up of a sign&#10;&#10;Description automatically generated">
            <a:extLst>
              <a:ext uri="{FF2B5EF4-FFF2-40B4-BE49-F238E27FC236}">
                <a16:creationId xmlns:a16="http://schemas.microsoft.com/office/drawing/2014/main" id="{ACFC6A77-AB1D-4F30-9EF9-020ED755ACF1}"/>
              </a:ext>
            </a:extLst>
          </p:cNvPr>
          <p:cNvPicPr>
            <a:picLocks noChangeAspect="1"/>
          </p:cNvPicPr>
          <p:nvPr userDrawn="1"/>
        </p:nvPicPr>
        <p:blipFill>
          <a:blip r:embed="rId13" cstate="print">
            <a:extLst>
              <a:ext uri="{28A0092B-C50C-407E-A947-70E740481C1C}">
                <a14:useLocalDpi xmlns:a14="http://schemas.microsoft.com/office/drawing/2010/main" val="0"/>
              </a:ext>
            </a:extLst>
          </a:blip>
          <a:stretch>
            <a:fillRect/>
          </a:stretch>
        </p:blipFill>
        <p:spPr>
          <a:xfrm>
            <a:off x="2405623" y="6523324"/>
            <a:ext cx="116210" cy="116210"/>
          </a:xfrm>
          <a:prstGeom prst="rect">
            <a:avLst/>
          </a:prstGeom>
        </p:spPr>
      </p:pic>
      <p:sp>
        <p:nvSpPr>
          <p:cNvPr id="40" name="TextBox 39">
            <a:extLst>
              <a:ext uri="{FF2B5EF4-FFF2-40B4-BE49-F238E27FC236}">
                <a16:creationId xmlns:a16="http://schemas.microsoft.com/office/drawing/2014/main" id="{0D520924-D329-476E-AA86-2D6817A1E005}"/>
              </a:ext>
            </a:extLst>
          </p:cNvPr>
          <p:cNvSpPr txBox="1"/>
          <p:nvPr userDrawn="1"/>
        </p:nvSpPr>
        <p:spPr>
          <a:xfrm>
            <a:off x="4437910" y="5534561"/>
            <a:ext cx="4706738" cy="1323439"/>
          </a:xfrm>
          <a:prstGeom prst="rect">
            <a:avLst/>
          </a:prstGeom>
          <a:solidFill>
            <a:schemeClr val="bg1"/>
          </a:solidFill>
        </p:spPr>
        <p:txBody>
          <a:bodyPr wrap="none" rtlCol="0">
            <a:spAutoFit/>
          </a:bodyPr>
          <a:lstStyle/>
          <a:p>
            <a:pPr lvl="0"/>
            <a:endParaRPr lang="de-DE" sz="1000" b="1" dirty="0">
              <a:solidFill>
                <a:srgbClr val="E85B22"/>
              </a:solidFill>
              <a:latin typeface="Arial" panose="020B0604020202020204" pitchFamily="34" charset="0"/>
              <a:cs typeface="Arial" panose="020B0604020202020204" pitchFamily="34" charset="0"/>
            </a:endParaRPr>
          </a:p>
          <a:p>
            <a:pPr lvl="0"/>
            <a:r>
              <a:rPr lang="de-DE" sz="1000" b="1" dirty="0">
                <a:solidFill>
                  <a:srgbClr val="E85B22"/>
                </a:solidFill>
                <a:latin typeface="Arial" panose="020B0604020202020204" pitchFamily="34" charset="0"/>
                <a:cs typeface="Arial" panose="020B0604020202020204" pitchFamily="34" charset="0"/>
              </a:rPr>
              <a:t>UNSERE KANZLEI IN VIERNHEIM</a:t>
            </a:r>
          </a:p>
          <a:p>
            <a:pPr lvl="0"/>
            <a:endParaRPr lang="de-DE" sz="1000" dirty="0">
              <a:latin typeface="Arial" panose="020B0604020202020204" pitchFamily="34" charset="0"/>
              <a:cs typeface="Arial" panose="020B0604020202020204" pitchFamily="34" charset="0"/>
            </a:endParaRPr>
          </a:p>
          <a:p>
            <a:pPr lvl="0"/>
            <a:r>
              <a:rPr lang="de-DE" sz="1000" dirty="0">
                <a:latin typeface="Arial" panose="020B0604020202020204" pitchFamily="34" charset="0"/>
                <a:cs typeface="Arial" panose="020B0604020202020204" pitchFamily="34" charset="0"/>
              </a:rPr>
              <a:t>Mansholt &amp; Lodzik, Schäfer, Raane, Cornelius GbR</a:t>
            </a:r>
          </a:p>
          <a:p>
            <a:pPr lvl="0"/>
            <a:r>
              <a:rPr lang="de-DE" sz="1000" dirty="0">
                <a:latin typeface="Arial" panose="020B0604020202020204" pitchFamily="34" charset="0"/>
                <a:cs typeface="Arial" panose="020B0604020202020204" pitchFamily="34" charset="0"/>
              </a:rPr>
              <a:t>Rechtsanwalt Daniel Schäfer, Kettlerstraße 5, 68519 Viernheim</a:t>
            </a:r>
          </a:p>
          <a:p>
            <a:pPr lvl="0"/>
            <a:endParaRPr lang="de-DE" sz="1000" dirty="0">
              <a:latin typeface="Arial" panose="020B0604020202020204" pitchFamily="34" charset="0"/>
              <a:cs typeface="Arial" panose="020B0604020202020204" pitchFamily="34" charset="0"/>
            </a:endParaRPr>
          </a:p>
          <a:p>
            <a:pPr lvl="0"/>
            <a:r>
              <a:rPr lang="de-DE" sz="1000" dirty="0">
                <a:latin typeface="Arial" panose="020B0604020202020204" pitchFamily="34" charset="0"/>
                <a:cs typeface="Arial" panose="020B0604020202020204" pitchFamily="34" charset="0"/>
              </a:rPr>
              <a:t>     Tel: 06204 7011070 Fax: 06204 7011071        kanzlei@mansholt-lodzik.de</a:t>
            </a:r>
          </a:p>
          <a:p>
            <a:pPr lvl="0"/>
            <a:endParaRPr lang="de-DE" sz="1000" dirty="0">
              <a:latin typeface="Arial" panose="020B0604020202020204" pitchFamily="34" charset="0"/>
              <a:cs typeface="Arial" panose="020B0604020202020204" pitchFamily="34" charset="0"/>
            </a:endParaRPr>
          </a:p>
        </p:txBody>
      </p:sp>
      <p:pic>
        <p:nvPicPr>
          <p:cNvPr id="41" name="Picture 40" descr="A picture containing light&#10;&#10;Description automatically generated">
            <a:extLst>
              <a:ext uri="{FF2B5EF4-FFF2-40B4-BE49-F238E27FC236}">
                <a16:creationId xmlns:a16="http://schemas.microsoft.com/office/drawing/2014/main" id="{223F193D-E8B8-400C-9C1E-0F1A484E9936}"/>
              </a:ext>
            </a:extLst>
          </p:cNvPr>
          <p:cNvPicPr>
            <a:picLocks noChangeAspect="1"/>
          </p:cNvPicPr>
          <p:nvPr userDrawn="1"/>
        </p:nvPicPr>
        <p:blipFill>
          <a:blip r:embed="rId12" cstate="print">
            <a:extLst>
              <a:ext uri="{28A0092B-C50C-407E-A947-70E740481C1C}">
                <a14:useLocalDpi xmlns:a14="http://schemas.microsoft.com/office/drawing/2010/main" val="0"/>
              </a:ext>
            </a:extLst>
          </a:blip>
          <a:stretch>
            <a:fillRect/>
          </a:stretch>
        </p:blipFill>
        <p:spPr>
          <a:xfrm>
            <a:off x="4550621" y="6524334"/>
            <a:ext cx="115200" cy="115200"/>
          </a:xfrm>
          <a:prstGeom prst="rect">
            <a:avLst/>
          </a:prstGeom>
        </p:spPr>
      </p:pic>
      <p:pic>
        <p:nvPicPr>
          <p:cNvPr id="42" name="Picture 41" descr="A close up of a sign&#10;&#10;Description automatically generated">
            <a:extLst>
              <a:ext uri="{FF2B5EF4-FFF2-40B4-BE49-F238E27FC236}">
                <a16:creationId xmlns:a16="http://schemas.microsoft.com/office/drawing/2014/main" id="{94F40AD8-CA7A-4695-91D6-AF3890FAA56B}"/>
              </a:ext>
            </a:extLst>
          </p:cNvPr>
          <p:cNvPicPr>
            <a:picLocks noChangeAspect="1"/>
          </p:cNvPicPr>
          <p:nvPr userDrawn="1"/>
        </p:nvPicPr>
        <p:blipFill>
          <a:blip r:embed="rId13" cstate="print">
            <a:extLst>
              <a:ext uri="{28A0092B-C50C-407E-A947-70E740481C1C}">
                <a14:useLocalDpi xmlns:a14="http://schemas.microsoft.com/office/drawing/2010/main" val="0"/>
              </a:ext>
            </a:extLst>
          </a:blip>
          <a:stretch>
            <a:fillRect/>
          </a:stretch>
        </p:blipFill>
        <p:spPr>
          <a:xfrm>
            <a:off x="7145515" y="6524334"/>
            <a:ext cx="116210" cy="116210"/>
          </a:xfrm>
          <a:prstGeom prst="rect">
            <a:avLst/>
          </a:prstGeom>
        </p:spPr>
      </p:pic>
      <p:pic>
        <p:nvPicPr>
          <p:cNvPr id="43" name="Picture 42" descr="A picture containing building, window&#10;&#10;Description automatically generated">
            <a:extLst>
              <a:ext uri="{FF2B5EF4-FFF2-40B4-BE49-F238E27FC236}">
                <a16:creationId xmlns:a16="http://schemas.microsoft.com/office/drawing/2014/main" id="{B2CD97A4-CB6F-47C5-A114-A0CFB83FD704}"/>
              </a:ext>
            </a:extLst>
          </p:cNvPr>
          <p:cNvPicPr>
            <a:picLocks noChangeAspect="1"/>
          </p:cNvPicPr>
          <p:nvPr userDrawn="1"/>
        </p:nvPicPr>
        <p:blipFill>
          <a:blip r:embed="rId14" cstate="print">
            <a:extLst>
              <a:ext uri="{BEBA8EAE-BF5A-486C-A8C5-ECC9F3942E4B}">
                <a14:imgProps xmlns:a14="http://schemas.microsoft.com/office/drawing/2010/main">
                  <a14:imgLayer r:embed="rId15">
                    <a14:imgEffect>
                      <a14:backgroundRemoval t="8056" b="91250" l="10000" r="90000">
                        <a14:foregroundMark x1="45233" y1="8056" x2="45233" y2="8056"/>
                        <a14:foregroundMark x1="56628" y1="91250" x2="56628" y2="91250"/>
                      </a14:backgroundRemoval>
                    </a14:imgEffect>
                  </a14:imgLayer>
                </a14:imgProps>
              </a:ext>
              <a:ext uri="{28A0092B-C50C-407E-A947-70E740481C1C}">
                <a14:useLocalDpi xmlns:a14="http://schemas.microsoft.com/office/drawing/2010/main" val="0"/>
              </a:ext>
            </a:extLst>
          </a:blip>
          <a:stretch>
            <a:fillRect/>
          </a:stretch>
        </p:blipFill>
        <p:spPr>
          <a:xfrm flipV="1">
            <a:off x="6723048" y="5667197"/>
            <a:ext cx="279326" cy="233854"/>
          </a:xfrm>
          <a:prstGeom prst="rect">
            <a:avLst/>
          </a:prstGeom>
        </p:spPr>
      </p:pic>
      <p:sp>
        <p:nvSpPr>
          <p:cNvPr id="44" name="TextBox 43">
            <a:extLst>
              <a:ext uri="{FF2B5EF4-FFF2-40B4-BE49-F238E27FC236}">
                <a16:creationId xmlns:a16="http://schemas.microsoft.com/office/drawing/2014/main" id="{788CD662-205D-4E8C-9A27-BF561A9A953D}"/>
              </a:ext>
            </a:extLst>
          </p:cNvPr>
          <p:cNvSpPr txBox="1"/>
          <p:nvPr userDrawn="1"/>
        </p:nvSpPr>
        <p:spPr>
          <a:xfrm>
            <a:off x="7003670" y="5660116"/>
            <a:ext cx="2140330" cy="246221"/>
          </a:xfrm>
          <a:prstGeom prst="rect">
            <a:avLst/>
          </a:prstGeom>
          <a:noFill/>
        </p:spPr>
        <p:txBody>
          <a:bodyPr wrap="none" rtlCol="0">
            <a:spAutoFit/>
          </a:bodyPr>
          <a:lstStyle/>
          <a:p>
            <a:r>
              <a:rPr lang="en-GB" sz="1000" b="1" dirty="0">
                <a:solidFill>
                  <a:srgbClr val="E85B22"/>
                </a:solidFill>
                <a:latin typeface="Arial" panose="020B0604020202020204" pitchFamily="34" charset="0"/>
                <a:cs typeface="Arial" panose="020B0604020202020204" pitchFamily="34" charset="0"/>
              </a:rPr>
              <a:t>https://www.mansholt-lodzik.de/</a:t>
            </a:r>
          </a:p>
        </p:txBody>
      </p:sp>
      <p:pic>
        <p:nvPicPr>
          <p:cNvPr id="20" name="Picture 2">
            <a:extLst>
              <a:ext uri="{FF2B5EF4-FFF2-40B4-BE49-F238E27FC236}">
                <a16:creationId xmlns:a16="http://schemas.microsoft.com/office/drawing/2014/main" id="{2A1734A2-E85F-42B3-9DA7-28D7F1AB928C}"/>
              </a:ext>
            </a:extLst>
          </p:cNvPr>
          <p:cNvPicPr>
            <a:picLocks noChangeAspect="1" noChangeArrowheads="1"/>
          </p:cNvPicPr>
          <p:nvPr userDrawn="1"/>
        </p:nvPicPr>
        <p:blipFill>
          <a:blip r:embed="rId16">
            <a:extLst>
              <a:ext uri="{28A0092B-C50C-407E-A947-70E740481C1C}">
                <a14:useLocalDpi xmlns:a14="http://schemas.microsoft.com/office/drawing/2010/main" val="0"/>
              </a:ext>
            </a:extLst>
          </a:blip>
          <a:srcRect/>
          <a:stretch>
            <a:fillRect/>
          </a:stretch>
        </p:blipFill>
        <p:spPr bwMode="auto">
          <a:xfrm>
            <a:off x="2375756" y="84947"/>
            <a:ext cx="4392488" cy="9731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7" name="Picture 26" descr="A person smiling for the camera&#10;&#10;Description automatically generated">
            <a:extLst>
              <a:ext uri="{FF2B5EF4-FFF2-40B4-BE49-F238E27FC236}">
                <a16:creationId xmlns:a16="http://schemas.microsoft.com/office/drawing/2014/main" id="{D805E208-84E0-47DC-BA4C-D2B5BF88EF0C}"/>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5616043" y="3511426"/>
            <a:ext cx="1345169" cy="2017753"/>
          </a:xfrm>
          <a:prstGeom prst="rect">
            <a:avLst/>
          </a:prstGeom>
        </p:spPr>
      </p:pic>
      <p:pic>
        <p:nvPicPr>
          <p:cNvPr id="28" name="Picture 27" descr="A person wearing a suit and tie&#10;&#10;Description automatically generated">
            <a:extLst>
              <a:ext uri="{FF2B5EF4-FFF2-40B4-BE49-F238E27FC236}">
                <a16:creationId xmlns:a16="http://schemas.microsoft.com/office/drawing/2014/main" id="{33E238E8-1431-47A4-83A9-B7550D0F0D79}"/>
              </a:ext>
            </a:extLst>
          </p:cNvPr>
          <p:cNvPicPr>
            <a:picLocks noChangeAspect="1"/>
          </p:cNvPicPr>
          <p:nvPr userDrawn="1"/>
        </p:nvPicPr>
        <p:blipFill rotWithShape="1">
          <a:blip r:embed="rId9" cstate="print">
            <a:extLst>
              <a:ext uri="{28A0092B-C50C-407E-A947-70E740481C1C}">
                <a14:useLocalDpi xmlns:a14="http://schemas.microsoft.com/office/drawing/2010/main" val="0"/>
              </a:ext>
            </a:extLst>
          </a:blip>
          <a:srcRect/>
          <a:stretch/>
        </p:blipFill>
        <p:spPr>
          <a:xfrm>
            <a:off x="4471400" y="3512660"/>
            <a:ext cx="1345169" cy="2017754"/>
          </a:xfrm>
          <a:prstGeom prst="rect">
            <a:avLst/>
          </a:prstGeom>
        </p:spPr>
      </p:pic>
      <p:pic>
        <p:nvPicPr>
          <p:cNvPr id="29" name="Picture 28" descr="A person wearing glasses and smiling at the camera&#10;&#10;Description automatically generated">
            <a:extLst>
              <a:ext uri="{FF2B5EF4-FFF2-40B4-BE49-F238E27FC236}">
                <a16:creationId xmlns:a16="http://schemas.microsoft.com/office/drawing/2014/main" id="{E3ACECA1-98EE-42E4-8B69-56F9745F5FA9}"/>
              </a:ext>
            </a:extLst>
          </p:cNvPr>
          <p:cNvPicPr>
            <a:picLocks noChangeAspect="1"/>
          </p:cNvPicPr>
          <p:nvPr userDrawn="1"/>
        </p:nvPicPr>
        <p:blipFill>
          <a:blip r:embed="rId10" cstate="print">
            <a:extLst>
              <a:ext uri="{28A0092B-C50C-407E-A947-70E740481C1C}">
                <a14:useLocalDpi xmlns:a14="http://schemas.microsoft.com/office/drawing/2010/main" val="0"/>
              </a:ext>
            </a:extLst>
          </a:blip>
          <a:stretch>
            <a:fillRect/>
          </a:stretch>
        </p:blipFill>
        <p:spPr>
          <a:xfrm>
            <a:off x="3379340" y="3511331"/>
            <a:ext cx="1345296" cy="2017944"/>
          </a:xfrm>
          <a:prstGeom prst="rect">
            <a:avLst/>
          </a:prstGeom>
        </p:spPr>
      </p:pic>
    </p:spTree>
    <p:extLst>
      <p:ext uri="{BB962C8B-B14F-4D97-AF65-F5344CB8AC3E}">
        <p14:creationId xmlns:p14="http://schemas.microsoft.com/office/powerpoint/2010/main" val="16502905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2_Titelfolie">
    <p:spTree>
      <p:nvGrpSpPr>
        <p:cNvPr id="1" name=""/>
        <p:cNvGrpSpPr/>
        <p:nvPr/>
      </p:nvGrpSpPr>
      <p:grpSpPr>
        <a:xfrm>
          <a:off x="0" y="0"/>
          <a:ext cx="0" cy="0"/>
          <a:chOff x="0" y="0"/>
          <a:chExt cx="0" cy="0"/>
        </a:xfrm>
      </p:grpSpPr>
      <p:pic>
        <p:nvPicPr>
          <p:cNvPr id="3" name="Grafik 6">
            <a:extLst>
              <a:ext uri="{FF2B5EF4-FFF2-40B4-BE49-F238E27FC236}">
                <a16:creationId xmlns:a16="http://schemas.microsoft.com/office/drawing/2014/main" id="{5FD4DC5F-C16F-4D5C-ACF1-76037C3789F5}"/>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r="6883"/>
          <a:stretch>
            <a:fillRect/>
          </a:stretch>
        </p:blipFill>
        <p:spPr bwMode="auto">
          <a:xfrm>
            <a:off x="1" y="1089025"/>
            <a:ext cx="9144000" cy="5103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echteck 7">
            <a:extLst>
              <a:ext uri="{FF2B5EF4-FFF2-40B4-BE49-F238E27FC236}">
                <a16:creationId xmlns:a16="http://schemas.microsoft.com/office/drawing/2014/main" id="{C2A9CBD0-37B4-4C42-8CEB-E3AAC24E17F8}"/>
              </a:ext>
            </a:extLst>
          </p:cNvPr>
          <p:cNvSpPr/>
          <p:nvPr userDrawn="1"/>
        </p:nvSpPr>
        <p:spPr>
          <a:xfrm>
            <a:off x="0" y="6170525"/>
            <a:ext cx="9144000" cy="792163"/>
          </a:xfrm>
          <a:prstGeom prst="rect">
            <a:avLst/>
          </a:prstGeom>
          <a:solidFill>
            <a:srgbClr val="E85B2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de-DE" dirty="0"/>
          </a:p>
        </p:txBody>
      </p:sp>
      <p:sp>
        <p:nvSpPr>
          <p:cNvPr id="5" name="Rechteck 8">
            <a:extLst>
              <a:ext uri="{FF2B5EF4-FFF2-40B4-BE49-F238E27FC236}">
                <a16:creationId xmlns:a16="http://schemas.microsoft.com/office/drawing/2014/main" id="{CCA9CFC1-D4D3-420B-8712-9FFFA46DF4B7}"/>
              </a:ext>
            </a:extLst>
          </p:cNvPr>
          <p:cNvSpPr/>
          <p:nvPr userDrawn="1"/>
        </p:nvSpPr>
        <p:spPr>
          <a:xfrm>
            <a:off x="0" y="-26988"/>
            <a:ext cx="9144000" cy="1196976"/>
          </a:xfrm>
          <a:prstGeom prst="rect">
            <a:avLst/>
          </a:prstGeom>
          <a:solidFill>
            <a:srgbClr val="E85B2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de-DE" dirty="0"/>
          </a:p>
        </p:txBody>
      </p:sp>
      <p:sp>
        <p:nvSpPr>
          <p:cNvPr id="8" name="Titel 1">
            <a:extLst>
              <a:ext uri="{FF2B5EF4-FFF2-40B4-BE49-F238E27FC236}">
                <a16:creationId xmlns:a16="http://schemas.microsoft.com/office/drawing/2014/main" id="{A60C9DC9-EB5F-410C-8B5F-D6CF32F2DFCB}"/>
              </a:ext>
            </a:extLst>
          </p:cNvPr>
          <p:cNvSpPr txBox="1">
            <a:spLocks/>
          </p:cNvSpPr>
          <p:nvPr userDrawn="1"/>
        </p:nvSpPr>
        <p:spPr bwMode="auto">
          <a:xfrm>
            <a:off x="179388" y="2291085"/>
            <a:ext cx="4537075" cy="777875"/>
          </a:xfrm>
          <a:prstGeom prst="rect">
            <a:avLst/>
          </a:prstGeom>
          <a:solidFill>
            <a:schemeClr val="bg1">
              <a:alpha val="60000"/>
            </a:schemeClr>
          </a:solidFill>
          <a:ln>
            <a:solidFill>
              <a:schemeClr val="tx1"/>
            </a:solidFill>
          </a:ln>
        </p:spPr>
        <p:txBody>
          <a:bodyPr anchor="ctr">
            <a:normAutofit/>
          </a:bodyPr>
          <a:lstStyle>
            <a:lvl1pPr algn="l" rtl="0" fontAlgn="base">
              <a:lnSpc>
                <a:spcPct val="90000"/>
              </a:lnSpc>
              <a:spcBef>
                <a:spcPct val="0"/>
              </a:spcBef>
              <a:spcAft>
                <a:spcPct val="0"/>
              </a:spcAft>
              <a:defRPr lang="de-DE" sz="1800" b="0" i="0" u="none" strike="noStrike" kern="1200" smtClean="0">
                <a:solidFill>
                  <a:schemeClr val="bg1"/>
                </a:solidFill>
                <a:effectLst/>
                <a:latin typeface="Arial" panose="020B0604020202020204" pitchFamily="34" charset="0"/>
                <a:ea typeface="+mj-ea"/>
                <a:cs typeface="Arial" panose="020B0604020202020204" pitchFamily="34" charset="0"/>
              </a:defRPr>
            </a:lvl1pPr>
            <a:lvl2pPr algn="l" rtl="0" fontAlgn="base">
              <a:lnSpc>
                <a:spcPct val="90000"/>
              </a:lnSpc>
              <a:spcBef>
                <a:spcPct val="0"/>
              </a:spcBef>
              <a:spcAft>
                <a:spcPct val="0"/>
              </a:spcAft>
              <a:defRPr sz="3600">
                <a:solidFill>
                  <a:schemeClr val="bg1"/>
                </a:solidFill>
                <a:latin typeface="Arial" panose="020B0604020202020204" pitchFamily="34" charset="0"/>
                <a:cs typeface="Arial" panose="020B0604020202020204" pitchFamily="34" charset="0"/>
              </a:defRPr>
            </a:lvl2pPr>
            <a:lvl3pPr algn="l" rtl="0" fontAlgn="base">
              <a:lnSpc>
                <a:spcPct val="90000"/>
              </a:lnSpc>
              <a:spcBef>
                <a:spcPct val="0"/>
              </a:spcBef>
              <a:spcAft>
                <a:spcPct val="0"/>
              </a:spcAft>
              <a:defRPr sz="3600">
                <a:solidFill>
                  <a:schemeClr val="bg1"/>
                </a:solidFill>
                <a:latin typeface="Arial" panose="020B0604020202020204" pitchFamily="34" charset="0"/>
                <a:cs typeface="Arial" panose="020B0604020202020204" pitchFamily="34" charset="0"/>
              </a:defRPr>
            </a:lvl3pPr>
            <a:lvl4pPr algn="l" rtl="0" fontAlgn="base">
              <a:lnSpc>
                <a:spcPct val="90000"/>
              </a:lnSpc>
              <a:spcBef>
                <a:spcPct val="0"/>
              </a:spcBef>
              <a:spcAft>
                <a:spcPct val="0"/>
              </a:spcAft>
              <a:defRPr sz="3600">
                <a:solidFill>
                  <a:schemeClr val="bg1"/>
                </a:solidFill>
                <a:latin typeface="Arial" panose="020B0604020202020204" pitchFamily="34" charset="0"/>
                <a:cs typeface="Arial" panose="020B0604020202020204" pitchFamily="34" charset="0"/>
              </a:defRPr>
            </a:lvl4pPr>
            <a:lvl5pPr algn="l" rtl="0" fontAlgn="base">
              <a:lnSpc>
                <a:spcPct val="90000"/>
              </a:lnSpc>
              <a:spcBef>
                <a:spcPct val="0"/>
              </a:spcBef>
              <a:spcAft>
                <a:spcPct val="0"/>
              </a:spcAft>
              <a:defRPr sz="3600">
                <a:solidFill>
                  <a:schemeClr val="bg1"/>
                </a:solidFill>
                <a:latin typeface="Arial" panose="020B0604020202020204" pitchFamily="34" charset="0"/>
                <a:cs typeface="Arial" panose="020B0604020202020204" pitchFamily="34" charset="0"/>
              </a:defRPr>
            </a:lvl5pPr>
            <a:lvl6pPr marL="457200" algn="l" rtl="0" fontAlgn="base">
              <a:lnSpc>
                <a:spcPct val="90000"/>
              </a:lnSpc>
              <a:spcBef>
                <a:spcPct val="0"/>
              </a:spcBef>
              <a:spcAft>
                <a:spcPct val="0"/>
              </a:spcAft>
              <a:defRPr sz="3600">
                <a:solidFill>
                  <a:schemeClr val="bg1"/>
                </a:solidFill>
                <a:latin typeface="Arial" panose="020B0604020202020204" pitchFamily="34" charset="0"/>
                <a:cs typeface="Arial" panose="020B0604020202020204" pitchFamily="34" charset="0"/>
              </a:defRPr>
            </a:lvl6pPr>
            <a:lvl7pPr marL="914400" algn="l" rtl="0" fontAlgn="base">
              <a:lnSpc>
                <a:spcPct val="90000"/>
              </a:lnSpc>
              <a:spcBef>
                <a:spcPct val="0"/>
              </a:spcBef>
              <a:spcAft>
                <a:spcPct val="0"/>
              </a:spcAft>
              <a:defRPr sz="3600">
                <a:solidFill>
                  <a:schemeClr val="bg1"/>
                </a:solidFill>
                <a:latin typeface="Arial" panose="020B0604020202020204" pitchFamily="34" charset="0"/>
                <a:cs typeface="Arial" panose="020B0604020202020204" pitchFamily="34" charset="0"/>
              </a:defRPr>
            </a:lvl7pPr>
            <a:lvl8pPr marL="1371600" algn="l" rtl="0" fontAlgn="base">
              <a:lnSpc>
                <a:spcPct val="90000"/>
              </a:lnSpc>
              <a:spcBef>
                <a:spcPct val="0"/>
              </a:spcBef>
              <a:spcAft>
                <a:spcPct val="0"/>
              </a:spcAft>
              <a:defRPr sz="3600">
                <a:solidFill>
                  <a:schemeClr val="bg1"/>
                </a:solidFill>
                <a:latin typeface="Arial" panose="020B0604020202020204" pitchFamily="34" charset="0"/>
                <a:cs typeface="Arial" panose="020B0604020202020204" pitchFamily="34" charset="0"/>
              </a:defRPr>
            </a:lvl8pPr>
            <a:lvl9pPr marL="1828800" algn="l" rtl="0" fontAlgn="base">
              <a:lnSpc>
                <a:spcPct val="90000"/>
              </a:lnSpc>
              <a:spcBef>
                <a:spcPct val="0"/>
              </a:spcBef>
              <a:spcAft>
                <a:spcPct val="0"/>
              </a:spcAft>
              <a:defRPr sz="3600">
                <a:solidFill>
                  <a:schemeClr val="bg1"/>
                </a:solidFill>
                <a:latin typeface="Arial" panose="020B0604020202020204" pitchFamily="34" charset="0"/>
                <a:cs typeface="Arial" panose="020B0604020202020204" pitchFamily="34" charset="0"/>
              </a:defRPr>
            </a:lvl9pPr>
          </a:lstStyle>
          <a:p>
            <a:pPr eaLnBrk="1" hangingPunct="1">
              <a:defRPr/>
            </a:pPr>
            <a:r>
              <a:rPr b="1" dirty="0">
                <a:solidFill>
                  <a:schemeClr val="tx1"/>
                </a:solidFill>
              </a:rPr>
              <a:t>Vielen Dank für die Aufmerksamkeit!</a:t>
            </a:r>
          </a:p>
        </p:txBody>
      </p:sp>
      <p:sp>
        <p:nvSpPr>
          <p:cNvPr id="2" name="Titel 1"/>
          <p:cNvSpPr>
            <a:spLocks noGrp="1"/>
          </p:cNvSpPr>
          <p:nvPr>
            <p:ph type="ctrTitle"/>
          </p:nvPr>
        </p:nvSpPr>
        <p:spPr>
          <a:xfrm>
            <a:off x="0" y="2996952"/>
            <a:ext cx="6228184" cy="1656184"/>
          </a:xfrm>
          <a:prstGeom prst="rect">
            <a:avLst/>
          </a:prstGeom>
          <a:solidFill>
            <a:srgbClr val="E85B22">
              <a:alpha val="80000"/>
            </a:srgbClr>
          </a:solidFill>
        </p:spPr>
        <p:txBody>
          <a:bodyPr>
            <a:noAutofit/>
          </a:bodyPr>
          <a:lstStyle>
            <a:lvl1pPr algn="l">
              <a:defRPr lang="de-DE" sz="1400" b="0" i="0" u="none" strike="noStrike" smtClean="0">
                <a:solidFill>
                  <a:schemeClr val="bg1"/>
                </a:solidFill>
                <a:effectLst/>
                <a:latin typeface="+mj-lt"/>
              </a:defRPr>
            </a:lvl1pPr>
          </a:lstStyle>
          <a:p>
            <a:r>
              <a:rPr lang="en-US"/>
              <a:t>Click to edit Master title style</a:t>
            </a:r>
            <a:endParaRPr lang="de-DE" dirty="0"/>
          </a:p>
        </p:txBody>
      </p:sp>
      <p:pic>
        <p:nvPicPr>
          <p:cNvPr id="9" name="Picture 2">
            <a:extLst>
              <a:ext uri="{FF2B5EF4-FFF2-40B4-BE49-F238E27FC236}">
                <a16:creationId xmlns:a16="http://schemas.microsoft.com/office/drawing/2014/main" id="{952D8767-B533-4D51-BC15-042A33D7CF68}"/>
              </a:ext>
            </a:extLst>
          </p:cNvPr>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2375756" y="84947"/>
            <a:ext cx="4392488" cy="9731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2909106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2_Leer">
    <p:spTree>
      <p:nvGrpSpPr>
        <p:cNvPr id="1" name=""/>
        <p:cNvGrpSpPr/>
        <p:nvPr/>
      </p:nvGrpSpPr>
      <p:grpSpPr>
        <a:xfrm>
          <a:off x="0" y="0"/>
          <a:ext cx="0" cy="0"/>
          <a:chOff x="0" y="0"/>
          <a:chExt cx="0" cy="0"/>
        </a:xfrm>
      </p:grpSpPr>
      <p:sp>
        <p:nvSpPr>
          <p:cNvPr id="5" name="Titel 1"/>
          <p:cNvSpPr>
            <a:spLocks noGrp="1"/>
          </p:cNvSpPr>
          <p:nvPr>
            <p:ph type="title"/>
          </p:nvPr>
        </p:nvSpPr>
        <p:spPr>
          <a:xfrm>
            <a:off x="0" y="1412776"/>
            <a:ext cx="9144000" cy="4752528"/>
          </a:xfrm>
          <a:prstGeom prst="rect">
            <a:avLst/>
          </a:prstGeom>
          <a:solidFill>
            <a:srgbClr val="E85B22"/>
          </a:solidFill>
        </p:spPr>
        <p:txBody>
          <a:bodyPr>
            <a:normAutofit/>
          </a:bodyPr>
          <a:lstStyle>
            <a:lvl1pPr algn="ctr">
              <a:defRPr sz="2600">
                <a:solidFill>
                  <a:schemeClr val="bg1"/>
                </a:solidFill>
                <a:latin typeface="Arial" panose="020B0604020202020204" pitchFamily="34" charset="0"/>
                <a:cs typeface="Arial" panose="020B0604020202020204" pitchFamily="34" charset="0"/>
              </a:defRPr>
            </a:lvl1pPr>
          </a:lstStyle>
          <a:p>
            <a:pPr lvl="0"/>
            <a:r>
              <a:rPr lang="en-US"/>
              <a:t>Click to edit Master title style</a:t>
            </a:r>
            <a:endParaRPr lang="de-DE" dirty="0"/>
          </a:p>
        </p:txBody>
      </p:sp>
      <p:sp>
        <p:nvSpPr>
          <p:cNvPr id="6" name="Inhaltsplatzhalter 2"/>
          <p:cNvSpPr>
            <a:spLocks noGrp="1"/>
          </p:cNvSpPr>
          <p:nvPr>
            <p:ph idx="1"/>
          </p:nvPr>
        </p:nvSpPr>
        <p:spPr>
          <a:xfrm>
            <a:off x="323528" y="548680"/>
            <a:ext cx="8496944" cy="1224136"/>
          </a:xfrm>
          <a:ln>
            <a:solidFill>
              <a:schemeClr val="tx1"/>
            </a:solidFill>
          </a:ln>
        </p:spPr>
        <p:txBody>
          <a:bodyPr anchor="ctr">
            <a:normAutofit/>
          </a:bodyPr>
          <a:lstStyle>
            <a:lvl1pPr marL="0" indent="0" algn="ctr">
              <a:buNone/>
              <a:defRPr sz="2800">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a:t>Click to edit Master text styles</a:t>
            </a:r>
          </a:p>
        </p:txBody>
      </p:sp>
    </p:spTree>
    <p:extLst>
      <p:ext uri="{BB962C8B-B14F-4D97-AF65-F5344CB8AC3E}">
        <p14:creationId xmlns:p14="http://schemas.microsoft.com/office/powerpoint/2010/main" val="297767597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2" name="Titelplatzhalter 21"/>
          <p:cNvSpPr>
            <a:spLocks noGrp="1"/>
          </p:cNvSpPr>
          <p:nvPr>
            <p:ph type="title"/>
          </p:nvPr>
        </p:nvSpPr>
        <p:spPr>
          <a:xfrm>
            <a:off x="-9708" y="274638"/>
            <a:ext cx="9153708" cy="1143000"/>
          </a:xfrm>
          <a:prstGeom prst="rect">
            <a:avLst/>
          </a:prstGeom>
          <a:solidFill>
            <a:srgbClr val="E85B22">
              <a:alpha val="80000"/>
            </a:srgbClr>
          </a:solidFill>
        </p:spPr>
        <p:txBody>
          <a:bodyPr bIns="91440" anchor="ctr" anchorCtr="0">
            <a:normAutofit/>
          </a:bodyPr>
          <a:lstStyle/>
          <a:p>
            <a:pPr lvl="0" algn="ctr"/>
            <a:r>
              <a:rPr kumimoji="0" lang="de-DE" dirty="0"/>
              <a:t>Titelmasterformat durch Klicken bearbeiten</a:t>
            </a:r>
            <a:endParaRPr kumimoji="0" lang="en-US" dirty="0"/>
          </a:p>
        </p:txBody>
      </p:sp>
      <p:sp>
        <p:nvSpPr>
          <p:cNvPr id="13" name="Textplatzhalter 12"/>
          <p:cNvSpPr>
            <a:spLocks noGrp="1"/>
          </p:cNvSpPr>
          <p:nvPr>
            <p:ph type="body" idx="1"/>
          </p:nvPr>
        </p:nvSpPr>
        <p:spPr>
          <a:xfrm>
            <a:off x="914400" y="1447800"/>
            <a:ext cx="7772400" cy="4789512"/>
          </a:xfrm>
          <a:prstGeom prst="rect">
            <a:avLst/>
          </a:prstGeom>
        </p:spPr>
        <p:txBody>
          <a:bodyPr>
            <a:normAutofit/>
          </a:bodyPr>
          <a:lstStyle/>
          <a:p>
            <a:pPr lvl="0" eaLnBrk="1" latinLnBrk="0" hangingPunct="1"/>
            <a:r>
              <a:rPr kumimoji="0" lang="de-DE" dirty="0"/>
              <a:t>Textmasterformate durch Klicken bearbeiten</a:t>
            </a:r>
          </a:p>
          <a:p>
            <a:pPr lvl="1" eaLnBrk="1" latinLnBrk="0" hangingPunct="1"/>
            <a:r>
              <a:rPr kumimoji="0" lang="de-DE" dirty="0"/>
              <a:t>Zweite Ebene</a:t>
            </a:r>
          </a:p>
          <a:p>
            <a:pPr lvl="2" eaLnBrk="1" latinLnBrk="0" hangingPunct="1"/>
            <a:r>
              <a:rPr kumimoji="0" lang="de-DE" dirty="0"/>
              <a:t>Dritte Ebene</a:t>
            </a:r>
          </a:p>
          <a:p>
            <a:pPr lvl="3" eaLnBrk="1" latinLnBrk="0" hangingPunct="1"/>
            <a:r>
              <a:rPr kumimoji="0" lang="de-DE" dirty="0"/>
              <a:t>Vierte Ebene</a:t>
            </a:r>
          </a:p>
          <a:p>
            <a:pPr lvl="4" eaLnBrk="1" latinLnBrk="0" hangingPunct="1"/>
            <a:r>
              <a:rPr kumimoji="0" lang="de-DE" dirty="0"/>
              <a:t>Fünfte Ebene</a:t>
            </a:r>
            <a:endParaRPr kumimoji="0" lang="en-US" dirty="0"/>
          </a:p>
        </p:txBody>
      </p:sp>
      <p:sp>
        <p:nvSpPr>
          <p:cNvPr id="14" name="Datumsplatzhalter 13"/>
          <p:cNvSpPr>
            <a:spLocks noGrp="1"/>
          </p:cNvSpPr>
          <p:nvPr>
            <p:ph type="dt" sz="half" idx="2"/>
          </p:nvPr>
        </p:nvSpPr>
        <p:spPr>
          <a:xfrm>
            <a:off x="6667500" y="6337126"/>
            <a:ext cx="2476500" cy="476250"/>
          </a:xfrm>
          <a:prstGeom prst="rect">
            <a:avLst/>
          </a:prstGeom>
        </p:spPr>
        <p:txBody>
          <a:bodyPr anchor="b" anchorCtr="0"/>
          <a:lstStyle>
            <a:lvl1pPr algn="r" eaLnBrk="1" latinLnBrk="0" hangingPunct="1">
              <a:defRPr kumimoji="0" sz="1000" b="1">
                <a:solidFill>
                  <a:srgbClr val="E85B22"/>
                </a:solidFill>
                <a:latin typeface="Arial" panose="020B0604020202020204" pitchFamily="34" charset="0"/>
                <a:cs typeface="Arial" panose="020B0604020202020204" pitchFamily="34" charset="0"/>
              </a:defRPr>
            </a:lvl1pPr>
          </a:lstStyle>
          <a:p>
            <a:endParaRPr lang="de-DE" dirty="0"/>
          </a:p>
        </p:txBody>
      </p:sp>
      <p:sp>
        <p:nvSpPr>
          <p:cNvPr id="3" name="Fußzeilenplatzhalter 2"/>
          <p:cNvSpPr>
            <a:spLocks noGrp="1"/>
          </p:cNvSpPr>
          <p:nvPr>
            <p:ph type="ftr" sz="quarter" idx="3"/>
          </p:nvPr>
        </p:nvSpPr>
        <p:spPr>
          <a:xfrm>
            <a:off x="914400" y="6356176"/>
            <a:ext cx="3962400" cy="457200"/>
          </a:xfrm>
          <a:prstGeom prst="rect">
            <a:avLst/>
          </a:prstGeom>
        </p:spPr>
        <p:txBody>
          <a:bodyPr anchor="b" anchorCtr="0"/>
          <a:lstStyle>
            <a:lvl1pPr eaLnBrk="1" latinLnBrk="0" hangingPunct="1">
              <a:defRPr kumimoji="0" sz="1000" b="1">
                <a:solidFill>
                  <a:srgbClr val="E85B22"/>
                </a:solidFill>
                <a:latin typeface="Arial" panose="020B0604020202020204" pitchFamily="34" charset="0"/>
                <a:cs typeface="Arial" panose="020B0604020202020204" pitchFamily="34" charset="0"/>
              </a:defRPr>
            </a:lvl1pPr>
          </a:lstStyle>
          <a:p>
            <a:endParaRPr lang="de-DE" dirty="0"/>
          </a:p>
        </p:txBody>
      </p:sp>
      <p:sp>
        <p:nvSpPr>
          <p:cNvPr id="10" name="Titel 1">
            <a:extLst>
              <a:ext uri="{FF2B5EF4-FFF2-40B4-BE49-F238E27FC236}">
                <a16:creationId xmlns:a16="http://schemas.microsoft.com/office/drawing/2014/main" id="{0216A655-42E6-44C3-9B15-5A792851308F}"/>
              </a:ext>
            </a:extLst>
          </p:cNvPr>
          <p:cNvSpPr txBox="1">
            <a:spLocks/>
          </p:cNvSpPr>
          <p:nvPr userDrawn="1"/>
        </p:nvSpPr>
        <p:spPr>
          <a:xfrm>
            <a:off x="-183" y="6356176"/>
            <a:ext cx="505008" cy="457200"/>
          </a:xfrm>
          <a:prstGeom prst="rect">
            <a:avLst/>
          </a:prstGeom>
          <a:solidFill>
            <a:srgbClr val="E85B22">
              <a:alpha val="80000"/>
            </a:srgbClr>
          </a:solidFill>
        </p:spPr>
        <p:txBody>
          <a:bodyPr bIns="91440" anchor="b" anchorCtr="0">
            <a:normAutofit/>
          </a:bodyPr>
          <a:lstStyle>
            <a:lvl1pPr algn="ctr" rtl="0" eaLnBrk="1" latinLnBrk="0" hangingPunct="1">
              <a:spcBef>
                <a:spcPct val="0"/>
              </a:spcBef>
              <a:buNone/>
              <a:defRPr kumimoji="0" sz="2800" kern="1200">
                <a:solidFill>
                  <a:schemeClr val="bg1"/>
                </a:solidFill>
                <a:latin typeface="Arial" panose="020B0604020202020204" pitchFamily="34" charset="0"/>
                <a:ea typeface="+mj-ea"/>
                <a:cs typeface="Arial" panose="020B0604020202020204" pitchFamily="34" charset="0"/>
              </a:defRPr>
            </a:lvl1pPr>
          </a:lstStyle>
          <a:p>
            <a:fld id="{38200DDA-E8F9-4C26-A0F2-77BA06451EC4}" type="slidenum">
              <a:rPr lang="de-DE" sz="1000" smtClean="0"/>
              <a:pPr/>
              <a:t>‹Nr.›</a:t>
            </a:fld>
            <a:endParaRPr lang="de-DE" sz="1000" dirty="0"/>
          </a:p>
        </p:txBody>
      </p:sp>
    </p:spTree>
  </p:cSld>
  <p:clrMap bg1="lt1" tx1="dk1" bg2="lt2" tx2="dk2" accent1="accent1" accent2="accent2" accent3="accent3" accent4="accent4" accent5="accent5" accent6="accent6" hlink="hlink" folHlink="folHlink"/>
  <p:sldLayoutIdLst>
    <p:sldLayoutId id="2147483672" r:id="rId1"/>
    <p:sldLayoutId id="2147483674" r:id="rId2"/>
    <p:sldLayoutId id="2147483686" r:id="rId3"/>
    <p:sldLayoutId id="2147483688" r:id="rId4"/>
    <p:sldLayoutId id="2147483687" r:id="rId5"/>
    <p:sldLayoutId id="2147483675" r:id="rId6"/>
    <p:sldLayoutId id="2147483685" r:id="rId7"/>
    <p:sldLayoutId id="2147483673" r:id="rId8"/>
    <p:sldLayoutId id="2147483676" r:id="rId9"/>
    <p:sldLayoutId id="2147483677" r:id="rId10"/>
    <p:sldLayoutId id="2147483678" r:id="rId11"/>
    <p:sldLayoutId id="2147483679" r:id="rId12"/>
    <p:sldLayoutId id="2147483680" r:id="rId13"/>
    <p:sldLayoutId id="2147483681" r:id="rId14"/>
    <p:sldLayoutId id="2147483682" r:id="rId15"/>
    <p:sldLayoutId id="2147483683" r:id="rId16"/>
    <p:sldLayoutId id="2147483684" r:id="rId17"/>
  </p:sldLayoutIdLst>
  <p:hf hdr="0" dt="0"/>
  <p:txStyles>
    <p:titleStyle>
      <a:lvl1pPr algn="l" rtl="0" eaLnBrk="1" latinLnBrk="0" hangingPunct="1">
        <a:spcBef>
          <a:spcPct val="0"/>
        </a:spcBef>
        <a:buNone/>
        <a:defRPr kumimoji="0" lang="en-US" sz="2800" kern="1200" dirty="0">
          <a:solidFill>
            <a:schemeClr val="bg1"/>
          </a:solidFill>
          <a:latin typeface="Arial" panose="020B0604020202020204" pitchFamily="34" charset="0"/>
          <a:ea typeface="+mj-ea"/>
          <a:cs typeface="Arial" panose="020B0604020202020204" pitchFamily="34" charset="0"/>
        </a:defRPr>
      </a:lvl1pPr>
    </p:titleStyle>
    <p:bodyStyle>
      <a:lvl1pPr marL="274320" indent="-274320" algn="l" rtl="0" eaLnBrk="1" latinLnBrk="0" hangingPunct="1">
        <a:spcBef>
          <a:spcPts val="580"/>
        </a:spcBef>
        <a:buClr>
          <a:schemeClr val="accent1"/>
        </a:buClr>
        <a:buSzPct val="85000"/>
        <a:buFont typeface="Wingdings" panose="05000000000000000000" pitchFamily="2" charset="2"/>
        <a:buChar char="§"/>
        <a:defRPr kumimoji="0" sz="2600" kern="1200">
          <a:solidFill>
            <a:schemeClr val="tx1"/>
          </a:solidFill>
          <a:latin typeface="Arial" panose="020B0604020202020204" pitchFamily="34" charset="0"/>
          <a:ea typeface="+mn-ea"/>
          <a:cs typeface="Arial" panose="020B0604020202020204" pitchFamily="34" charset="0"/>
        </a:defRPr>
      </a:lvl1pPr>
      <a:lvl2pPr marL="548640" indent="-228600" algn="l" rtl="0" eaLnBrk="1" latinLnBrk="0" hangingPunct="1">
        <a:spcBef>
          <a:spcPts val="370"/>
        </a:spcBef>
        <a:buClr>
          <a:schemeClr val="accent2"/>
        </a:buClr>
        <a:buSzPct val="85000"/>
        <a:buFont typeface="Wingdings" panose="05000000000000000000" pitchFamily="2" charset="2"/>
        <a:buChar char="§"/>
        <a:defRPr kumimoji="0" sz="2400" kern="1200">
          <a:solidFill>
            <a:schemeClr val="tx1"/>
          </a:solidFill>
          <a:latin typeface="Arial" panose="020B0604020202020204" pitchFamily="34" charset="0"/>
          <a:ea typeface="+mn-ea"/>
          <a:cs typeface="Arial" panose="020B0604020202020204" pitchFamily="34" charset="0"/>
        </a:defRPr>
      </a:lvl2pPr>
      <a:lvl3pPr marL="822960" indent="-228600" algn="l" rtl="0" eaLnBrk="1" latinLnBrk="0" hangingPunct="1">
        <a:spcBef>
          <a:spcPts val="370"/>
        </a:spcBef>
        <a:buClr>
          <a:schemeClr val="accent1">
            <a:tint val="60000"/>
          </a:schemeClr>
        </a:buClr>
        <a:buSzPct val="85000"/>
        <a:buFont typeface="Wingdings" panose="05000000000000000000" pitchFamily="2" charset="2"/>
        <a:buChar char="§"/>
        <a:defRPr kumimoji="0" sz="2000" kern="1200">
          <a:solidFill>
            <a:schemeClr val="tx1"/>
          </a:solidFill>
          <a:latin typeface="Arial" panose="020B0604020202020204" pitchFamily="34" charset="0"/>
          <a:ea typeface="+mn-ea"/>
          <a:cs typeface="Arial" panose="020B0604020202020204" pitchFamily="34" charset="0"/>
        </a:defRPr>
      </a:lvl3pPr>
      <a:lvl4pPr marL="1097280" indent="-228600" algn="l" rtl="0" eaLnBrk="1" latinLnBrk="0" hangingPunct="1">
        <a:spcBef>
          <a:spcPts val="370"/>
        </a:spcBef>
        <a:buClr>
          <a:schemeClr val="accent3"/>
        </a:buClr>
        <a:buSzPct val="80000"/>
        <a:buFont typeface="Wingdings" panose="05000000000000000000" pitchFamily="2" charset="2"/>
        <a:buChar char="§"/>
        <a:defRPr kumimoji="0" sz="2000" kern="1200">
          <a:solidFill>
            <a:schemeClr val="tx1"/>
          </a:solidFill>
          <a:latin typeface="Arial" panose="020B0604020202020204" pitchFamily="34" charset="0"/>
          <a:ea typeface="+mn-ea"/>
          <a:cs typeface="Arial" panose="020B0604020202020204" pitchFamily="34" charset="0"/>
        </a:defRPr>
      </a:lvl4pPr>
      <a:lvl5pPr marL="1371600" indent="-228600" algn="l" rtl="0" eaLnBrk="1" latinLnBrk="0" hangingPunct="1">
        <a:spcBef>
          <a:spcPts val="370"/>
        </a:spcBef>
        <a:buClr>
          <a:schemeClr val="accent3"/>
        </a:buClr>
        <a:buFont typeface="Wingdings" panose="05000000000000000000" pitchFamily="2" charset="2"/>
        <a:buChar char="§"/>
        <a:defRPr kumimoji="0" sz="2000" kern="1200">
          <a:solidFill>
            <a:schemeClr val="tx1"/>
          </a:solidFill>
          <a:latin typeface="Arial" panose="020B0604020202020204" pitchFamily="34" charset="0"/>
          <a:ea typeface="+mn-ea"/>
          <a:cs typeface="Arial" panose="020B0604020202020204" pitchFamily="34" charset="0"/>
        </a:defRPr>
      </a:lvl5pPr>
      <a:lvl6pPr marL="1645920" indent="-228600" algn="l" rtl="0" eaLnBrk="1" latinLnBrk="0" hangingPunct="1">
        <a:spcBef>
          <a:spcPts val="370"/>
        </a:spcBef>
        <a:buClr>
          <a:schemeClr val="accent3"/>
        </a:buClr>
        <a:buChar char="•"/>
        <a:defRPr kumimoji="0" sz="1800" kern="1200" baseline="0">
          <a:solidFill>
            <a:schemeClr val="tx1"/>
          </a:solidFill>
          <a:latin typeface="+mn-lt"/>
          <a:ea typeface="+mn-ea"/>
          <a:cs typeface="+mn-cs"/>
        </a:defRPr>
      </a:lvl6pPr>
      <a:lvl7pPr marL="1920240" indent="-228600" algn="l" rtl="0" eaLnBrk="1" latinLnBrk="0" hangingPunct="1">
        <a:spcBef>
          <a:spcPts val="370"/>
        </a:spcBef>
        <a:buClr>
          <a:schemeClr val="accent2"/>
        </a:buClr>
        <a:buChar char="•"/>
        <a:defRPr kumimoji="0" sz="1800" kern="1200">
          <a:solidFill>
            <a:schemeClr val="tx1"/>
          </a:solidFill>
          <a:latin typeface="+mn-lt"/>
          <a:ea typeface="+mn-ea"/>
          <a:cs typeface="+mn-cs"/>
        </a:defRPr>
      </a:lvl7pPr>
      <a:lvl8pPr marL="2194560" indent="-228600" algn="l" rtl="0" eaLnBrk="1" latinLnBrk="0" hangingPunct="1">
        <a:spcBef>
          <a:spcPts val="370"/>
        </a:spcBef>
        <a:buClr>
          <a:schemeClr val="accent1">
            <a:tint val="60000"/>
          </a:schemeClr>
        </a:buClr>
        <a:buChar char="•"/>
        <a:defRPr kumimoji="0" sz="1800" kern="1200">
          <a:solidFill>
            <a:schemeClr val="tx1"/>
          </a:solidFill>
          <a:latin typeface="+mn-lt"/>
          <a:ea typeface="+mn-ea"/>
          <a:cs typeface="+mn-cs"/>
        </a:defRPr>
      </a:lvl8pPr>
      <a:lvl9pPr marL="2468880" indent="-228600" algn="l" rtl="0" eaLnBrk="1" latinLnBrk="0" hangingPunct="1">
        <a:spcBef>
          <a:spcPts val="370"/>
        </a:spcBef>
        <a:buClr>
          <a:schemeClr val="accent2">
            <a:tint val="60000"/>
          </a:schemeClr>
        </a:buClr>
        <a:buChar char="•"/>
        <a:defRPr kumimoji="0" sz="18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AC97E7-0C4C-4D5A-A161-9EEDEC87280E}"/>
              </a:ext>
            </a:extLst>
          </p:cNvPr>
          <p:cNvSpPr>
            <a:spLocks noGrp="1"/>
          </p:cNvSpPr>
          <p:nvPr>
            <p:ph type="ctrTitle"/>
          </p:nvPr>
        </p:nvSpPr>
        <p:spPr/>
        <p:txBody>
          <a:bodyPr/>
          <a:lstStyle/>
          <a:p>
            <a:r>
              <a:rPr lang="de-DE" sz="3600" b="1" dirty="0"/>
              <a:t>Fachtagung</a:t>
            </a:r>
            <a:br>
              <a:rPr lang="de-DE" sz="3600" b="1" dirty="0"/>
            </a:br>
            <a:r>
              <a:rPr lang="de-DE" sz="3600" b="1" dirty="0"/>
              <a:t>Betriebsräte in Sportorganisationen</a:t>
            </a:r>
            <a:endParaRPr lang="en-GB" dirty="0"/>
          </a:p>
        </p:txBody>
      </p:sp>
      <p:sp>
        <p:nvSpPr>
          <p:cNvPr id="3" name="Subtitle 2">
            <a:extLst>
              <a:ext uri="{FF2B5EF4-FFF2-40B4-BE49-F238E27FC236}">
                <a16:creationId xmlns:a16="http://schemas.microsoft.com/office/drawing/2014/main" id="{2BB8FD96-A582-4DB6-B8D0-5FF5F7C453FD}"/>
              </a:ext>
            </a:extLst>
          </p:cNvPr>
          <p:cNvSpPr>
            <a:spLocks noGrp="1"/>
          </p:cNvSpPr>
          <p:nvPr>
            <p:ph type="subTitle" idx="1"/>
          </p:nvPr>
        </p:nvSpPr>
        <p:spPr/>
        <p:txBody>
          <a:bodyPr/>
          <a:lstStyle/>
          <a:p>
            <a:r>
              <a:rPr lang="en-GB" dirty="0"/>
              <a:t>Referent: Rechtsanwalt und FA f. </a:t>
            </a:r>
            <a:r>
              <a:rPr lang="en-GB" dirty="0" err="1"/>
              <a:t>ArbR</a:t>
            </a:r>
            <a:r>
              <a:rPr lang="en-GB" dirty="0"/>
              <a:t> </a:t>
            </a:r>
          </a:p>
          <a:p>
            <a:r>
              <a:rPr lang="en-GB" dirty="0"/>
              <a:t>Daniel Schäfer</a:t>
            </a:r>
          </a:p>
        </p:txBody>
      </p:sp>
    </p:spTree>
    <p:extLst>
      <p:ext uri="{BB962C8B-B14F-4D97-AF65-F5344CB8AC3E}">
        <p14:creationId xmlns:p14="http://schemas.microsoft.com/office/powerpoint/2010/main" val="159000656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3" name="Rectangle 2">
            <a:extLst>
              <a:ext uri="{FF2B5EF4-FFF2-40B4-BE49-F238E27FC236}">
                <a16:creationId xmlns:a16="http://schemas.microsoft.com/office/drawing/2014/main" id="{22C7A7C3-0D38-47DF-B342-131F94470603}"/>
              </a:ext>
            </a:extLst>
          </p:cNvPr>
          <p:cNvSpPr>
            <a:spLocks noGrp="1" noChangeArrowheads="1"/>
          </p:cNvSpPr>
          <p:nvPr>
            <p:ph type="body" idx="1"/>
          </p:nvPr>
        </p:nvSpPr>
        <p:spPr>
          <a:xfrm>
            <a:off x="468313" y="1844824"/>
            <a:ext cx="8229600" cy="4320479"/>
          </a:xfrm>
          <a:solidFill>
            <a:schemeClr val="bg1"/>
          </a:solidFill>
          <a:ln>
            <a:noFill/>
          </a:ln>
        </p:spPr>
        <p:txBody>
          <a:bodyPr/>
          <a:lstStyle/>
          <a:p>
            <a:pPr marL="765175" lvl="1" indent="-296863" eaLnBrk="1" hangingPunct="1">
              <a:buFont typeface="Wingdings" panose="05000000000000000000" pitchFamily="2" charset="2"/>
              <a:buChar char="§"/>
            </a:pPr>
            <a:r>
              <a:rPr lang="de-DE" altLang="de-DE" sz="1800" dirty="0">
                <a:cs typeface="Arial" panose="020B0604020202020204" pitchFamily="34" charset="0"/>
              </a:rPr>
              <a:t>Arbeitsbereich = </a:t>
            </a:r>
            <a:r>
              <a:rPr lang="de-DE" altLang="de-DE" sz="1800" b="1" dirty="0">
                <a:cs typeface="Arial" panose="020B0604020202020204" pitchFamily="34" charset="0"/>
              </a:rPr>
              <a:t>konkreter Arbeitsplatz</a:t>
            </a:r>
            <a:r>
              <a:rPr lang="de-DE" altLang="de-DE" sz="1800" dirty="0">
                <a:cs typeface="Arial" panose="020B0604020202020204" pitchFamily="34" charset="0"/>
              </a:rPr>
              <a:t> und seine Einbettung in die </a:t>
            </a:r>
            <a:r>
              <a:rPr lang="de-DE" altLang="de-DE" sz="1800" b="1" dirty="0">
                <a:cs typeface="Arial" panose="020B0604020202020204" pitchFamily="34" charset="0"/>
              </a:rPr>
              <a:t>betriebliche Umgebung</a:t>
            </a:r>
            <a:r>
              <a:rPr lang="de-DE" altLang="de-DE" sz="1800" dirty="0">
                <a:cs typeface="Arial" panose="020B0604020202020204" pitchFamily="34" charset="0"/>
              </a:rPr>
              <a:t> in räumlicher, technischer und organisatorischer Hinsicht</a:t>
            </a:r>
          </a:p>
          <a:p>
            <a:pPr marL="765175" lvl="1" indent="-296863" eaLnBrk="1" hangingPunct="1">
              <a:buFontTx/>
              <a:buNone/>
            </a:pPr>
            <a:endParaRPr lang="de-DE" altLang="de-DE" sz="1800" dirty="0">
              <a:cs typeface="Arial" panose="020B0604020202020204" pitchFamily="34" charset="0"/>
            </a:endParaRPr>
          </a:p>
          <a:p>
            <a:pPr marL="765175" lvl="1" indent="-296863" eaLnBrk="1" hangingPunct="1">
              <a:buFont typeface="Wingdings" panose="05000000000000000000" pitchFamily="2" charset="2"/>
              <a:buChar char="§"/>
            </a:pPr>
            <a:r>
              <a:rPr lang="de-DE" altLang="de-DE" sz="1800" b="1" dirty="0">
                <a:cs typeface="Arial" panose="020B0604020202020204" pitchFamily="34" charset="0"/>
              </a:rPr>
              <a:t>Beispiele:</a:t>
            </a:r>
          </a:p>
          <a:p>
            <a:pPr marL="765175" lvl="1" indent="-296863" eaLnBrk="1" hangingPunct="1">
              <a:buFontTx/>
              <a:buNone/>
            </a:pPr>
            <a:r>
              <a:rPr lang="de-DE" altLang="de-DE" sz="1800" b="1" dirty="0">
                <a:cs typeface="Arial" panose="020B0604020202020204" pitchFamily="34" charset="0"/>
              </a:rPr>
              <a:t>	</a:t>
            </a:r>
            <a:r>
              <a:rPr lang="de-DE" altLang="de-DE" sz="1800" dirty="0">
                <a:cs typeface="Arial" panose="020B0604020202020204" pitchFamily="34" charset="0"/>
              </a:rPr>
              <a:t>- Veränderung des Arbeitsortes</a:t>
            </a:r>
          </a:p>
          <a:p>
            <a:pPr marL="765175" lvl="1" indent="-296863" eaLnBrk="1" hangingPunct="1">
              <a:buFontTx/>
              <a:buNone/>
            </a:pPr>
            <a:r>
              <a:rPr lang="de-DE" altLang="de-DE" sz="1800" dirty="0">
                <a:cs typeface="Arial" panose="020B0604020202020204" pitchFamily="34" charset="0"/>
              </a:rPr>
              <a:t>	- Veränderung von Arbeitsaufgaben und –inhalt</a:t>
            </a:r>
          </a:p>
          <a:p>
            <a:pPr marL="765175" lvl="1" indent="-296863" eaLnBrk="1" hangingPunct="1">
              <a:buFontTx/>
              <a:buNone/>
            </a:pPr>
            <a:r>
              <a:rPr lang="de-DE" altLang="de-DE" sz="1800" dirty="0">
                <a:cs typeface="Arial" panose="020B0604020202020204" pitchFamily="34" charset="0"/>
              </a:rPr>
              <a:t>	- Veränderung des Platzes in der betrieblichen Organisation</a:t>
            </a:r>
          </a:p>
          <a:p>
            <a:pPr marL="765175" lvl="1" indent="-296863" eaLnBrk="1" hangingPunct="1">
              <a:buFontTx/>
              <a:buNone/>
            </a:pPr>
            <a:r>
              <a:rPr lang="de-DE" altLang="de-DE" sz="1800" dirty="0">
                <a:cs typeface="Arial" panose="020B0604020202020204" pitchFamily="34" charset="0"/>
              </a:rPr>
              <a:t>	- Veränderung der Arbeitsumgebung am selben Arbeitsort und 	unveränderte Arbeitsaufgaben und –inhalten</a:t>
            </a:r>
          </a:p>
        </p:txBody>
      </p:sp>
      <p:sp>
        <p:nvSpPr>
          <p:cNvPr id="5" name="Title 1">
            <a:extLst>
              <a:ext uri="{FF2B5EF4-FFF2-40B4-BE49-F238E27FC236}">
                <a16:creationId xmlns:a16="http://schemas.microsoft.com/office/drawing/2014/main" id="{E363AB9F-CDA4-4563-A7F2-0F78C7144CA4}"/>
              </a:ext>
            </a:extLst>
          </p:cNvPr>
          <p:cNvSpPr>
            <a:spLocks noGrp="1"/>
          </p:cNvSpPr>
          <p:nvPr>
            <p:ph type="title"/>
          </p:nvPr>
        </p:nvSpPr>
        <p:spPr>
          <a:xfrm>
            <a:off x="0" y="365125"/>
            <a:ext cx="9144000" cy="1325563"/>
          </a:xfrm>
        </p:spPr>
        <p:txBody>
          <a:bodyPr/>
          <a:lstStyle/>
          <a:p>
            <a:pPr algn="ctr" eaLnBrk="1" hangingPunct="1">
              <a:spcBef>
                <a:spcPct val="0"/>
              </a:spcBef>
              <a:buClrTx/>
              <a:buSzTx/>
              <a:buFontTx/>
              <a:buNone/>
            </a:pPr>
            <a:r>
              <a:rPr lang="de-DE" altLang="de-DE" sz="2800" dirty="0"/>
              <a:t>Versetzung</a:t>
            </a:r>
          </a:p>
        </p:txBody>
      </p:sp>
    </p:spTree>
  </p:cSld>
  <p:clrMapOvr>
    <a:masterClrMapping/>
  </p:clrMapOvr>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7" name="Rectangle 2">
            <a:extLst>
              <a:ext uri="{FF2B5EF4-FFF2-40B4-BE49-F238E27FC236}">
                <a16:creationId xmlns:a16="http://schemas.microsoft.com/office/drawing/2014/main" id="{75B624D4-5FFB-42E8-A22B-40AB56E57B40}"/>
              </a:ext>
            </a:extLst>
          </p:cNvPr>
          <p:cNvSpPr>
            <a:spLocks noGrp="1" noChangeArrowheads="1"/>
          </p:cNvSpPr>
          <p:nvPr>
            <p:ph type="body" idx="1"/>
          </p:nvPr>
        </p:nvSpPr>
        <p:spPr>
          <a:xfrm>
            <a:off x="395288" y="1905025"/>
            <a:ext cx="8229600" cy="4332287"/>
          </a:xfrm>
          <a:solidFill>
            <a:schemeClr val="bg1"/>
          </a:solidFill>
          <a:ln>
            <a:noFill/>
          </a:ln>
        </p:spPr>
        <p:txBody>
          <a:bodyPr/>
          <a:lstStyle/>
          <a:p>
            <a:pPr marL="765175" lvl="1" indent="-296863" eaLnBrk="1" hangingPunct="1">
              <a:buFont typeface="Wingdings" panose="05000000000000000000" pitchFamily="2" charset="2"/>
              <a:buChar char="§"/>
            </a:pPr>
            <a:r>
              <a:rPr lang="de-DE" altLang="de-DE" sz="1800" b="1" dirty="0">
                <a:cs typeface="Arial" panose="020B0604020202020204" pitchFamily="34" charset="0"/>
              </a:rPr>
              <a:t>Zuweisung an einen anderen Ort </a:t>
            </a:r>
            <a:r>
              <a:rPr lang="de-DE" altLang="de-DE" sz="1800" dirty="0">
                <a:cs typeface="Arial" panose="020B0604020202020204" pitchFamily="34" charset="0"/>
              </a:rPr>
              <a:t>ist immer eine Versetzung; ebenso bei Tätigwerden in einem anderen Betrieb </a:t>
            </a:r>
          </a:p>
          <a:p>
            <a:pPr marL="765175" lvl="1" indent="-296863" eaLnBrk="1" hangingPunct="1">
              <a:buFontTx/>
              <a:buNone/>
            </a:pPr>
            <a:endParaRPr lang="de-DE" altLang="de-DE" sz="1800" dirty="0">
              <a:cs typeface="Arial" panose="020B0604020202020204" pitchFamily="34" charset="0"/>
            </a:endParaRPr>
          </a:p>
          <a:p>
            <a:pPr marL="765175" lvl="1" indent="-296863" eaLnBrk="1" hangingPunct="1">
              <a:buFont typeface="Wingdings" panose="05000000000000000000" pitchFamily="2" charset="2"/>
              <a:buChar char="§"/>
            </a:pPr>
            <a:r>
              <a:rPr lang="de-DE" altLang="de-DE" sz="1800" b="1" dirty="0">
                <a:cs typeface="Arial" panose="020B0604020202020204" pitchFamily="34" charset="0"/>
              </a:rPr>
              <a:t>Ebenso bei Wechsel von einem Betriebsteil zu einem räumlich</a:t>
            </a:r>
          </a:p>
          <a:p>
            <a:pPr marL="765175" lvl="1" indent="-296863" eaLnBrk="1" hangingPunct="1">
              <a:buFontTx/>
              <a:buNone/>
            </a:pPr>
            <a:r>
              <a:rPr lang="de-DE" altLang="de-DE" sz="1800" b="1" dirty="0">
                <a:cs typeface="Arial" panose="020B0604020202020204" pitchFamily="34" charset="0"/>
              </a:rPr>
              <a:t>	entfernten Betriebsteil</a:t>
            </a:r>
          </a:p>
          <a:p>
            <a:pPr marL="765175" lvl="1" indent="-296863" eaLnBrk="1" hangingPunct="1">
              <a:buFontTx/>
              <a:buNone/>
            </a:pPr>
            <a:endParaRPr lang="de-DE" altLang="de-DE" sz="1800" dirty="0">
              <a:cs typeface="Arial" panose="020B0604020202020204" pitchFamily="34" charset="0"/>
            </a:endParaRPr>
          </a:p>
          <a:p>
            <a:pPr marL="765175" lvl="1" indent="-296863" eaLnBrk="1" hangingPunct="1">
              <a:buFont typeface="Wingdings" panose="05000000000000000000" pitchFamily="2" charset="2"/>
              <a:buChar char="§"/>
            </a:pPr>
            <a:r>
              <a:rPr lang="de-DE" altLang="de-DE" sz="1800" b="1" dirty="0">
                <a:cs typeface="Arial" panose="020B0604020202020204" pitchFamily="34" charset="0"/>
              </a:rPr>
              <a:t>Versetzungsklausel im Arbeitsvertrag</a:t>
            </a:r>
            <a:endParaRPr lang="de-DE" altLang="de-DE" sz="1800" dirty="0">
              <a:cs typeface="Arial" panose="020B0604020202020204" pitchFamily="34" charset="0"/>
            </a:endParaRPr>
          </a:p>
          <a:p>
            <a:pPr marL="765175" lvl="1" indent="-296863" eaLnBrk="1" hangingPunct="1">
              <a:buFontTx/>
              <a:buNone/>
            </a:pPr>
            <a:r>
              <a:rPr lang="de-DE" altLang="de-DE" sz="1800" dirty="0">
                <a:cs typeface="Arial" panose="020B0604020202020204" pitchFamily="34" charset="0"/>
              </a:rPr>
              <a:t>	- Regelung unter welchen Voraussetzungen einem AN ein anderer 	Arbeitsplatz zugewiesen werden darf (Direktionsrecht)</a:t>
            </a:r>
          </a:p>
          <a:p>
            <a:pPr marL="765175" lvl="1" indent="-296863" eaLnBrk="1" hangingPunct="1">
              <a:buFontTx/>
              <a:buNone/>
            </a:pPr>
            <a:r>
              <a:rPr lang="de-DE" altLang="de-DE" sz="1800" dirty="0">
                <a:cs typeface="Arial" panose="020B0604020202020204" pitchFamily="34" charset="0"/>
              </a:rPr>
              <a:t>	- Versetzung dann arbeitsvertraglich nur in diesem Rahmen möglich;</a:t>
            </a:r>
          </a:p>
          <a:p>
            <a:pPr marL="765175" lvl="1" indent="-296863" eaLnBrk="1" hangingPunct="1">
              <a:buFontTx/>
              <a:buNone/>
            </a:pPr>
            <a:r>
              <a:rPr lang="de-DE" altLang="de-DE" sz="1800" dirty="0">
                <a:cs typeface="Arial" panose="020B0604020202020204" pitchFamily="34" charset="0"/>
              </a:rPr>
              <a:t>	  anderenfalls bedarf es einer </a:t>
            </a:r>
            <a:r>
              <a:rPr lang="de-DE" altLang="de-DE" sz="1800" b="1" dirty="0">
                <a:cs typeface="Arial" panose="020B0604020202020204" pitchFamily="34" charset="0"/>
              </a:rPr>
              <a:t>Änderungskündigung</a:t>
            </a:r>
          </a:p>
        </p:txBody>
      </p:sp>
      <p:sp>
        <p:nvSpPr>
          <p:cNvPr id="5" name="Title 1">
            <a:extLst>
              <a:ext uri="{FF2B5EF4-FFF2-40B4-BE49-F238E27FC236}">
                <a16:creationId xmlns:a16="http://schemas.microsoft.com/office/drawing/2014/main" id="{AE52AD82-DAA2-43C0-831E-E95EC01F7075}"/>
              </a:ext>
            </a:extLst>
          </p:cNvPr>
          <p:cNvSpPr>
            <a:spLocks noGrp="1"/>
          </p:cNvSpPr>
          <p:nvPr>
            <p:ph type="title"/>
          </p:nvPr>
        </p:nvSpPr>
        <p:spPr>
          <a:xfrm>
            <a:off x="0" y="365125"/>
            <a:ext cx="9144000" cy="1325563"/>
          </a:xfrm>
        </p:spPr>
        <p:txBody>
          <a:bodyPr/>
          <a:lstStyle/>
          <a:p>
            <a:pPr algn="ctr" eaLnBrk="1" hangingPunct="1">
              <a:spcBef>
                <a:spcPct val="0"/>
              </a:spcBef>
              <a:buClrTx/>
              <a:buSzTx/>
              <a:buFontTx/>
              <a:buNone/>
            </a:pPr>
            <a:r>
              <a:rPr lang="de-DE" altLang="de-DE" sz="2800" dirty="0"/>
              <a:t>Versetzung</a:t>
            </a:r>
          </a:p>
        </p:txBody>
      </p:sp>
    </p:spTree>
  </p:cSld>
  <p:clrMapOvr>
    <a:masterClrMapping/>
  </p:clrMapOvr>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3" name="Rectangle 2">
            <a:extLst>
              <a:ext uri="{FF2B5EF4-FFF2-40B4-BE49-F238E27FC236}">
                <a16:creationId xmlns:a16="http://schemas.microsoft.com/office/drawing/2014/main" id="{9A3DF3D9-4CB3-46DB-A842-E90F1F8D7E5A}"/>
              </a:ext>
            </a:extLst>
          </p:cNvPr>
          <p:cNvSpPr>
            <a:spLocks noGrp="1" noChangeArrowheads="1"/>
          </p:cNvSpPr>
          <p:nvPr>
            <p:ph type="body" idx="1"/>
          </p:nvPr>
        </p:nvSpPr>
        <p:spPr>
          <a:xfrm>
            <a:off x="468313" y="2205038"/>
            <a:ext cx="8229600" cy="3744242"/>
          </a:xfrm>
          <a:solidFill>
            <a:schemeClr val="bg1"/>
          </a:solidFill>
          <a:ln>
            <a:noFill/>
          </a:ln>
        </p:spPr>
        <p:txBody>
          <a:bodyPr/>
          <a:lstStyle/>
          <a:p>
            <a:pPr marL="765175" lvl="1" indent="-296863" eaLnBrk="1" hangingPunct="1">
              <a:buFont typeface="Wingdings" panose="05000000000000000000" pitchFamily="2" charset="2"/>
              <a:buChar char="§"/>
            </a:pPr>
            <a:r>
              <a:rPr lang="de-DE" altLang="de-DE" sz="1800" dirty="0">
                <a:cs typeface="Arial" panose="020B0604020202020204" pitchFamily="34" charset="0"/>
              </a:rPr>
              <a:t>Versetzung kraft Direktionsrecht des AG </a:t>
            </a:r>
          </a:p>
          <a:p>
            <a:pPr marL="765175" lvl="1" indent="-296863" eaLnBrk="1" hangingPunct="1">
              <a:buFontTx/>
              <a:buNone/>
            </a:pPr>
            <a:endParaRPr lang="de-DE" altLang="de-DE" sz="1800" dirty="0">
              <a:cs typeface="Arial" panose="020B0604020202020204" pitchFamily="34" charset="0"/>
            </a:endParaRPr>
          </a:p>
          <a:p>
            <a:pPr marL="765175" lvl="1" indent="-296863" eaLnBrk="1" hangingPunct="1">
              <a:buFont typeface="Wingdings" panose="05000000000000000000" pitchFamily="2" charset="2"/>
              <a:buChar char="§"/>
            </a:pPr>
            <a:r>
              <a:rPr lang="de-DE" altLang="de-DE" sz="1800" dirty="0">
                <a:cs typeface="Arial" panose="020B0604020202020204" pitchFamily="34" charset="0"/>
              </a:rPr>
              <a:t>Beteiligungsrechte des BR bleiben von arbeitsvertraglicher </a:t>
            </a:r>
          </a:p>
          <a:p>
            <a:pPr marL="765175" lvl="1" indent="-296863" eaLnBrk="1" hangingPunct="1">
              <a:buFontTx/>
              <a:buNone/>
            </a:pPr>
            <a:r>
              <a:rPr lang="de-DE" altLang="de-DE" sz="1800" dirty="0">
                <a:cs typeface="Arial" panose="020B0604020202020204" pitchFamily="34" charset="0"/>
              </a:rPr>
              <a:t>    Versetzungsklausel und Direktionsrecht unberührt</a:t>
            </a:r>
          </a:p>
          <a:p>
            <a:pPr marL="765175" lvl="1" indent="-296863" eaLnBrk="1" hangingPunct="1">
              <a:buFontTx/>
              <a:buNone/>
            </a:pPr>
            <a:endParaRPr lang="de-DE" altLang="de-DE" sz="1800" dirty="0">
              <a:cs typeface="Arial" panose="020B0604020202020204" pitchFamily="34" charset="0"/>
            </a:endParaRPr>
          </a:p>
          <a:p>
            <a:pPr marL="765175" lvl="1" indent="-296863" eaLnBrk="1" hangingPunct="1">
              <a:buFont typeface="Wingdings" panose="05000000000000000000" pitchFamily="2" charset="2"/>
              <a:buChar char="§"/>
            </a:pPr>
            <a:r>
              <a:rPr lang="de-DE" altLang="de-DE" sz="1800" dirty="0">
                <a:cs typeface="Arial" panose="020B0604020202020204" pitchFamily="34" charset="0"/>
              </a:rPr>
              <a:t>Selbst eine individualrechtlich zulässige Versetzung ist ohne Beteiligung des BR unwirksam!</a:t>
            </a:r>
          </a:p>
        </p:txBody>
      </p:sp>
      <p:sp>
        <p:nvSpPr>
          <p:cNvPr id="5" name="Title 1">
            <a:extLst>
              <a:ext uri="{FF2B5EF4-FFF2-40B4-BE49-F238E27FC236}">
                <a16:creationId xmlns:a16="http://schemas.microsoft.com/office/drawing/2014/main" id="{FF423E46-A66F-40A6-8860-90F9E73E8AE4}"/>
              </a:ext>
            </a:extLst>
          </p:cNvPr>
          <p:cNvSpPr>
            <a:spLocks noGrp="1"/>
          </p:cNvSpPr>
          <p:nvPr>
            <p:ph type="title"/>
          </p:nvPr>
        </p:nvSpPr>
        <p:spPr>
          <a:xfrm>
            <a:off x="0" y="365125"/>
            <a:ext cx="9144000" cy="1325563"/>
          </a:xfrm>
        </p:spPr>
        <p:txBody>
          <a:bodyPr/>
          <a:lstStyle/>
          <a:p>
            <a:pPr algn="ctr" eaLnBrk="1" hangingPunct="1">
              <a:spcBef>
                <a:spcPct val="0"/>
              </a:spcBef>
              <a:buClrTx/>
              <a:buSzTx/>
              <a:buFontTx/>
              <a:buNone/>
            </a:pPr>
            <a:r>
              <a:rPr lang="de-DE" altLang="de-DE" sz="2800" dirty="0"/>
              <a:t>Beispiel Versetzung</a:t>
            </a:r>
          </a:p>
        </p:txBody>
      </p:sp>
    </p:spTree>
  </p:cSld>
  <p:clrMapOvr>
    <a:masterClrMapping/>
  </p:clrMapOvr>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7" name="Rectangle 2">
            <a:extLst>
              <a:ext uri="{FF2B5EF4-FFF2-40B4-BE49-F238E27FC236}">
                <a16:creationId xmlns:a16="http://schemas.microsoft.com/office/drawing/2014/main" id="{3166B363-FF7B-48C5-BBE9-5123A3FCE5F3}"/>
              </a:ext>
            </a:extLst>
          </p:cNvPr>
          <p:cNvSpPr>
            <a:spLocks noGrp="1" noChangeArrowheads="1"/>
          </p:cNvSpPr>
          <p:nvPr>
            <p:ph type="body" idx="1"/>
          </p:nvPr>
        </p:nvSpPr>
        <p:spPr>
          <a:xfrm>
            <a:off x="323850" y="1988840"/>
            <a:ext cx="8661400" cy="4170660"/>
          </a:xfrm>
          <a:solidFill>
            <a:schemeClr val="bg1"/>
          </a:solidFill>
          <a:ln>
            <a:noFill/>
          </a:ln>
        </p:spPr>
        <p:txBody>
          <a:bodyPr/>
          <a:lstStyle/>
          <a:p>
            <a:pPr marL="765175" lvl="1" indent="-296863" eaLnBrk="1" hangingPunct="1">
              <a:buFont typeface="Wingdings" panose="05000000000000000000" pitchFamily="2" charset="2"/>
              <a:buChar char="§"/>
            </a:pPr>
            <a:r>
              <a:rPr lang="de-DE" altLang="de-DE" sz="1800" b="1" dirty="0">
                <a:cs typeface="Arial" panose="020B0604020202020204" pitchFamily="34" charset="0"/>
              </a:rPr>
              <a:t>Grundsätze</a:t>
            </a:r>
            <a:endParaRPr lang="de-DE" altLang="de-DE" sz="1800" dirty="0">
              <a:cs typeface="Arial" panose="020B0604020202020204" pitchFamily="34" charset="0"/>
            </a:endParaRPr>
          </a:p>
          <a:p>
            <a:pPr marL="765175" lvl="1" indent="-296863" eaLnBrk="1" hangingPunct="1">
              <a:buFontTx/>
              <a:buNone/>
            </a:pPr>
            <a:r>
              <a:rPr lang="de-DE" altLang="de-DE" sz="1800" dirty="0">
                <a:cs typeface="Arial" panose="020B0604020202020204" pitchFamily="34" charset="0"/>
              </a:rPr>
              <a:t>	- Beteiligung bei jeder personellen Einzelmaßnahme</a:t>
            </a:r>
          </a:p>
          <a:p>
            <a:pPr marL="765175" lvl="1" indent="-296863" eaLnBrk="1" hangingPunct="1">
              <a:buFontTx/>
              <a:buNone/>
            </a:pPr>
            <a:endParaRPr lang="de-DE" altLang="de-DE" sz="1800" dirty="0">
              <a:cs typeface="Arial" panose="020B0604020202020204" pitchFamily="34" charset="0"/>
            </a:endParaRPr>
          </a:p>
          <a:p>
            <a:pPr marL="765175" lvl="1" indent="-296863" eaLnBrk="1" hangingPunct="1">
              <a:buFontTx/>
              <a:buNone/>
            </a:pPr>
            <a:r>
              <a:rPr lang="de-DE" altLang="de-DE" sz="1800" dirty="0">
                <a:cs typeface="Arial" panose="020B0604020202020204" pitchFamily="34" charset="0"/>
              </a:rPr>
              <a:t>	- sowohl für den AN günstige als auch ungünstige Maßnahme</a:t>
            </a:r>
          </a:p>
          <a:p>
            <a:pPr marL="765175" lvl="1" indent="-296863" eaLnBrk="1" hangingPunct="1">
              <a:buFontTx/>
              <a:buNone/>
            </a:pPr>
            <a:endParaRPr lang="de-DE" altLang="de-DE" sz="1800" dirty="0">
              <a:cs typeface="Arial" panose="020B0604020202020204" pitchFamily="34" charset="0"/>
            </a:endParaRPr>
          </a:p>
          <a:p>
            <a:pPr marL="765175" lvl="1" indent="-296863" eaLnBrk="1" hangingPunct="1">
              <a:buFontTx/>
              <a:buNone/>
            </a:pPr>
            <a:r>
              <a:rPr lang="de-DE" altLang="de-DE" sz="1800" dirty="0">
                <a:cs typeface="Arial" panose="020B0604020202020204" pitchFamily="34" charset="0"/>
              </a:rPr>
              <a:t>	- AG muss grds. die Zustimmung des BR zur vorgesehenen 	</a:t>
            </a:r>
          </a:p>
          <a:p>
            <a:pPr marL="765175" lvl="1" indent="-296863" eaLnBrk="1" hangingPunct="1">
              <a:buFontTx/>
              <a:buNone/>
            </a:pPr>
            <a:r>
              <a:rPr lang="de-DE" altLang="de-DE" sz="1800" dirty="0">
                <a:cs typeface="Arial" panose="020B0604020202020204" pitchFamily="34" charset="0"/>
              </a:rPr>
              <a:t>       Maßnahme einholen</a:t>
            </a:r>
          </a:p>
          <a:p>
            <a:pPr marL="765175" lvl="1" indent="-296863" eaLnBrk="1" hangingPunct="1">
              <a:buFontTx/>
              <a:buNone/>
            </a:pPr>
            <a:endParaRPr lang="de-DE" altLang="de-DE" sz="1800" dirty="0">
              <a:cs typeface="Arial" panose="020B0604020202020204" pitchFamily="34" charset="0"/>
            </a:endParaRPr>
          </a:p>
          <a:p>
            <a:pPr marL="765175" lvl="1" indent="-296863" eaLnBrk="1" hangingPunct="1">
              <a:buFontTx/>
              <a:buNone/>
            </a:pPr>
            <a:r>
              <a:rPr lang="de-DE" altLang="de-DE" sz="1800" dirty="0">
                <a:cs typeface="Arial" panose="020B0604020202020204" pitchFamily="34" charset="0"/>
              </a:rPr>
              <a:t>	- anderenfalls Zustimmungsersetzung beim ArbG beantragen</a:t>
            </a:r>
          </a:p>
          <a:p>
            <a:pPr marL="765175" lvl="1" indent="-296863" eaLnBrk="1" hangingPunct="1">
              <a:buFontTx/>
              <a:buNone/>
            </a:pPr>
            <a:endParaRPr lang="de-DE" altLang="de-DE" sz="1800" dirty="0">
              <a:cs typeface="Arial" panose="020B0604020202020204" pitchFamily="34" charset="0"/>
            </a:endParaRPr>
          </a:p>
          <a:p>
            <a:pPr marL="765175" lvl="1" indent="-296863" eaLnBrk="1" hangingPunct="1">
              <a:buFontTx/>
              <a:buNone/>
            </a:pPr>
            <a:r>
              <a:rPr lang="de-DE" altLang="de-DE" sz="1800" dirty="0">
                <a:cs typeface="Arial" panose="020B0604020202020204" pitchFamily="34" charset="0"/>
              </a:rPr>
              <a:t>	(- im Falle einer Änderungskündigung ist zusätzlich § 102 BetrVG zu </a:t>
            </a:r>
          </a:p>
          <a:p>
            <a:pPr marL="765175" lvl="1" indent="-296863" eaLnBrk="1" hangingPunct="1">
              <a:buFontTx/>
              <a:buNone/>
            </a:pPr>
            <a:r>
              <a:rPr lang="de-DE" altLang="de-DE" sz="1800" dirty="0">
                <a:cs typeface="Arial" panose="020B0604020202020204" pitchFamily="34" charset="0"/>
              </a:rPr>
              <a:t>	  beachten)</a:t>
            </a:r>
            <a:endParaRPr lang="de-DE" altLang="de-DE" sz="1800" dirty="0"/>
          </a:p>
        </p:txBody>
      </p:sp>
      <p:sp>
        <p:nvSpPr>
          <p:cNvPr id="5" name="Title 1">
            <a:extLst>
              <a:ext uri="{FF2B5EF4-FFF2-40B4-BE49-F238E27FC236}">
                <a16:creationId xmlns:a16="http://schemas.microsoft.com/office/drawing/2014/main" id="{2E0BE2AB-666F-4C13-8AAE-E37ABBA2E64F}"/>
              </a:ext>
            </a:extLst>
          </p:cNvPr>
          <p:cNvSpPr>
            <a:spLocks noGrp="1"/>
          </p:cNvSpPr>
          <p:nvPr>
            <p:ph type="title"/>
          </p:nvPr>
        </p:nvSpPr>
        <p:spPr>
          <a:xfrm>
            <a:off x="0" y="365125"/>
            <a:ext cx="9144000" cy="1325563"/>
          </a:xfrm>
        </p:spPr>
        <p:txBody>
          <a:bodyPr/>
          <a:lstStyle/>
          <a:p>
            <a:pPr algn="ctr" eaLnBrk="1" hangingPunct="1">
              <a:spcBef>
                <a:spcPct val="0"/>
              </a:spcBef>
              <a:buClrTx/>
              <a:buSzTx/>
              <a:buFontTx/>
              <a:buNone/>
            </a:pPr>
            <a:r>
              <a:rPr lang="de-DE" altLang="de-DE" sz="2800" dirty="0"/>
              <a:t>Beteiligungsverfahren nach § 99 BetrVG</a:t>
            </a:r>
          </a:p>
        </p:txBody>
      </p:sp>
    </p:spTree>
  </p:cSld>
  <p:clrMapOvr>
    <a:masterClrMapping/>
  </p:clrMapOvr>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1" name="Rectangle 2">
            <a:extLst>
              <a:ext uri="{FF2B5EF4-FFF2-40B4-BE49-F238E27FC236}">
                <a16:creationId xmlns:a16="http://schemas.microsoft.com/office/drawing/2014/main" id="{EF5954A9-502F-430D-AAC9-DB25D363420D}"/>
              </a:ext>
            </a:extLst>
          </p:cNvPr>
          <p:cNvSpPr>
            <a:spLocks noGrp="1" noChangeArrowheads="1"/>
          </p:cNvSpPr>
          <p:nvPr>
            <p:ph type="body" idx="1"/>
          </p:nvPr>
        </p:nvSpPr>
        <p:spPr>
          <a:xfrm>
            <a:off x="0" y="2060848"/>
            <a:ext cx="9144000" cy="3849291"/>
          </a:xfrm>
          <a:solidFill>
            <a:schemeClr val="bg1"/>
          </a:solidFill>
          <a:ln>
            <a:noFill/>
          </a:ln>
        </p:spPr>
        <p:txBody>
          <a:bodyPr/>
          <a:lstStyle/>
          <a:p>
            <a:pPr marL="765175" lvl="1" indent="-296863" eaLnBrk="1" hangingPunct="1">
              <a:buFont typeface="Wingdings" panose="05000000000000000000" pitchFamily="2" charset="2"/>
              <a:buChar char="§"/>
            </a:pPr>
            <a:r>
              <a:rPr lang="de-DE" altLang="de-DE" sz="1800" b="1" dirty="0">
                <a:cs typeface="Arial" panose="020B0604020202020204" pitchFamily="34" charset="0"/>
              </a:rPr>
              <a:t>Unterrichtung des BR</a:t>
            </a:r>
            <a:endParaRPr lang="de-DE" altLang="de-DE" sz="1800" dirty="0">
              <a:cs typeface="Arial" panose="020B0604020202020204" pitchFamily="34" charset="0"/>
            </a:endParaRPr>
          </a:p>
          <a:p>
            <a:pPr marL="765175" lvl="1" indent="-296863" eaLnBrk="1" hangingPunct="1">
              <a:buFontTx/>
              <a:buNone/>
            </a:pPr>
            <a:endParaRPr lang="de-DE" altLang="de-DE" sz="1800" dirty="0">
              <a:cs typeface="Arial" panose="020B0604020202020204" pitchFamily="34" charset="0"/>
            </a:endParaRPr>
          </a:p>
          <a:p>
            <a:pPr marL="765175" lvl="1" indent="-296863" eaLnBrk="1" hangingPunct="1">
              <a:buFontTx/>
              <a:buNone/>
            </a:pPr>
            <a:r>
              <a:rPr lang="de-DE" altLang="de-DE" sz="1800" dirty="0">
                <a:cs typeface="Arial" panose="020B0604020202020204" pitchFamily="34" charset="0"/>
              </a:rPr>
              <a:t>	- </a:t>
            </a:r>
            <a:r>
              <a:rPr lang="de-DE" altLang="de-DE" sz="1800" b="1" dirty="0">
                <a:cs typeface="Arial" panose="020B0604020202020204" pitchFamily="34" charset="0"/>
              </a:rPr>
              <a:t>vor</a:t>
            </a:r>
            <a:r>
              <a:rPr lang="de-DE" altLang="de-DE" sz="1800" dirty="0">
                <a:cs typeface="Arial" panose="020B0604020202020204" pitchFamily="34" charset="0"/>
              </a:rPr>
              <a:t> Durchführung der Maßnahme ist BR zu unterrichten</a:t>
            </a:r>
          </a:p>
          <a:p>
            <a:pPr marL="765175" lvl="1" indent="-296863" eaLnBrk="1" hangingPunct="1">
              <a:buFontTx/>
              <a:buNone/>
            </a:pPr>
            <a:endParaRPr lang="de-DE" altLang="de-DE" sz="1800" dirty="0">
              <a:cs typeface="Arial" panose="020B0604020202020204" pitchFamily="34" charset="0"/>
            </a:endParaRPr>
          </a:p>
          <a:p>
            <a:pPr marL="765175" lvl="1" indent="-296863" eaLnBrk="1" hangingPunct="1">
              <a:buFontTx/>
              <a:buNone/>
            </a:pPr>
            <a:r>
              <a:rPr lang="de-DE" altLang="de-DE" sz="1800" dirty="0">
                <a:cs typeface="Arial" panose="020B0604020202020204" pitchFamily="34" charset="0"/>
              </a:rPr>
              <a:t>	- BR muss </a:t>
            </a:r>
            <a:r>
              <a:rPr lang="de-DE" altLang="de-DE" sz="1800" b="1" dirty="0">
                <a:cs typeface="Arial" panose="020B0604020202020204" pitchFamily="34" charset="0"/>
              </a:rPr>
              <a:t>rechtzeitig</a:t>
            </a:r>
            <a:r>
              <a:rPr lang="de-DE" altLang="de-DE" sz="1800" dirty="0">
                <a:cs typeface="Arial" panose="020B0604020202020204" pitchFamily="34" charset="0"/>
              </a:rPr>
              <a:t> und </a:t>
            </a:r>
            <a:r>
              <a:rPr lang="de-DE" altLang="de-DE" sz="1800" b="1" dirty="0">
                <a:cs typeface="Arial" panose="020B0604020202020204" pitchFamily="34" charset="0"/>
              </a:rPr>
              <a:t>umfassend</a:t>
            </a:r>
            <a:r>
              <a:rPr lang="de-DE" altLang="de-DE" sz="1800" dirty="0">
                <a:cs typeface="Arial" panose="020B0604020202020204" pitchFamily="34" charset="0"/>
              </a:rPr>
              <a:t> informiert werden</a:t>
            </a:r>
          </a:p>
          <a:p>
            <a:pPr marL="765175" lvl="1" indent="-296863" eaLnBrk="1" hangingPunct="1">
              <a:buFontTx/>
              <a:buNone/>
            </a:pPr>
            <a:endParaRPr lang="de-DE" altLang="de-DE" sz="1800" dirty="0">
              <a:cs typeface="Arial" panose="020B0604020202020204" pitchFamily="34" charset="0"/>
            </a:endParaRPr>
          </a:p>
          <a:p>
            <a:pPr marL="765175" lvl="1" indent="-296863" eaLnBrk="1" hangingPunct="1">
              <a:buFontTx/>
              <a:buNone/>
            </a:pPr>
            <a:r>
              <a:rPr lang="de-DE" altLang="de-DE" sz="1800" dirty="0">
                <a:cs typeface="Arial" panose="020B0604020202020204" pitchFamily="34" charset="0"/>
              </a:rPr>
              <a:t>	- </a:t>
            </a:r>
            <a:r>
              <a:rPr lang="de-DE" altLang="de-DE" sz="1800" b="1" dirty="0">
                <a:cs typeface="Arial" panose="020B0604020202020204" pitchFamily="34" charset="0"/>
              </a:rPr>
              <a:t>spätestens 1 Woche</a:t>
            </a:r>
            <a:r>
              <a:rPr lang="de-DE" altLang="de-DE" sz="1800" dirty="0">
                <a:cs typeface="Arial" panose="020B0604020202020204" pitchFamily="34" charset="0"/>
              </a:rPr>
              <a:t> vor Durchführung der Maßnahme </a:t>
            </a:r>
          </a:p>
          <a:p>
            <a:pPr marL="765175" lvl="1" indent="-296863" eaLnBrk="1" hangingPunct="1">
              <a:buFontTx/>
              <a:buNone/>
            </a:pPr>
            <a:r>
              <a:rPr lang="de-DE" altLang="de-DE" sz="1800" dirty="0">
                <a:cs typeface="Arial" panose="020B0604020202020204" pitchFamily="34" charset="0"/>
              </a:rPr>
              <a:t>       (§ 99 Abs. 3 BetrVG), in Eilfällen legitim auch innerhalb einer kürzeren Frist</a:t>
            </a:r>
          </a:p>
          <a:p>
            <a:pPr marL="765175" lvl="1" indent="-296863" eaLnBrk="1" hangingPunct="1">
              <a:buFontTx/>
              <a:buNone/>
            </a:pPr>
            <a:endParaRPr lang="de-DE" altLang="de-DE" sz="1800" dirty="0">
              <a:cs typeface="Arial" panose="020B0604020202020204" pitchFamily="34" charset="0"/>
            </a:endParaRPr>
          </a:p>
          <a:p>
            <a:pPr marL="765175" lvl="1" indent="-296863" eaLnBrk="1" hangingPunct="1">
              <a:buFontTx/>
              <a:buNone/>
            </a:pPr>
            <a:r>
              <a:rPr lang="de-DE" altLang="de-DE" sz="1800" dirty="0">
                <a:cs typeface="Arial" panose="020B0604020202020204" pitchFamily="34" charset="0"/>
              </a:rPr>
              <a:t>	- Unterrichtung kann schriftlich oder mündlich erfolgen</a:t>
            </a:r>
            <a:endParaRPr lang="de-DE" altLang="de-DE" sz="1800" dirty="0"/>
          </a:p>
        </p:txBody>
      </p:sp>
      <p:sp>
        <p:nvSpPr>
          <p:cNvPr id="5" name="Title 1">
            <a:extLst>
              <a:ext uri="{FF2B5EF4-FFF2-40B4-BE49-F238E27FC236}">
                <a16:creationId xmlns:a16="http://schemas.microsoft.com/office/drawing/2014/main" id="{270645CA-2A03-455A-B53A-790FFD52BBCE}"/>
              </a:ext>
            </a:extLst>
          </p:cNvPr>
          <p:cNvSpPr>
            <a:spLocks noGrp="1"/>
          </p:cNvSpPr>
          <p:nvPr>
            <p:ph type="title"/>
          </p:nvPr>
        </p:nvSpPr>
        <p:spPr>
          <a:xfrm>
            <a:off x="0" y="365125"/>
            <a:ext cx="9144000" cy="1325563"/>
          </a:xfrm>
        </p:spPr>
        <p:txBody>
          <a:bodyPr/>
          <a:lstStyle/>
          <a:p>
            <a:pPr algn="ctr" eaLnBrk="1" hangingPunct="1">
              <a:spcBef>
                <a:spcPct val="0"/>
              </a:spcBef>
              <a:buClrTx/>
              <a:buSzTx/>
              <a:buFontTx/>
              <a:buNone/>
            </a:pPr>
            <a:r>
              <a:rPr lang="de-DE" altLang="de-DE" sz="2800" dirty="0"/>
              <a:t>Beteiligungsverfahren nach § 99 BetrVG</a:t>
            </a:r>
          </a:p>
        </p:txBody>
      </p:sp>
    </p:spTree>
  </p:cSld>
  <p:clrMapOvr>
    <a:masterClrMapping/>
  </p:clrMapOvr>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5" name="Rectangle 2">
            <a:extLst>
              <a:ext uri="{FF2B5EF4-FFF2-40B4-BE49-F238E27FC236}">
                <a16:creationId xmlns:a16="http://schemas.microsoft.com/office/drawing/2014/main" id="{ED82C4F0-D8CA-41BF-8891-47F3E2CFE728}"/>
              </a:ext>
            </a:extLst>
          </p:cNvPr>
          <p:cNvSpPr>
            <a:spLocks noGrp="1" noChangeArrowheads="1"/>
          </p:cNvSpPr>
          <p:nvPr>
            <p:ph type="body" idx="1"/>
          </p:nvPr>
        </p:nvSpPr>
        <p:spPr>
          <a:xfrm>
            <a:off x="468313" y="1989138"/>
            <a:ext cx="7993062" cy="3888134"/>
          </a:xfrm>
          <a:solidFill>
            <a:schemeClr val="bg1"/>
          </a:solidFill>
          <a:ln>
            <a:noFill/>
          </a:ln>
        </p:spPr>
        <p:txBody>
          <a:bodyPr>
            <a:normAutofit/>
          </a:bodyPr>
          <a:lstStyle/>
          <a:p>
            <a:pPr marL="765175" lvl="1" indent="-296863" eaLnBrk="1" hangingPunct="1">
              <a:buFontTx/>
              <a:buNone/>
            </a:pPr>
            <a:r>
              <a:rPr lang="de-DE" altLang="de-DE" sz="1800" dirty="0">
                <a:cs typeface="Arial" panose="020B0604020202020204" pitchFamily="34" charset="0"/>
              </a:rPr>
              <a:t>	- Darstellung, welcher </a:t>
            </a:r>
            <a:r>
              <a:rPr lang="de-DE" altLang="de-DE" sz="1800" b="1" dirty="0">
                <a:cs typeface="Arial" panose="020B0604020202020204" pitchFamily="34" charset="0"/>
              </a:rPr>
              <a:t>konkreten personellen Maßnahme</a:t>
            </a:r>
            <a:r>
              <a:rPr lang="de-DE" altLang="de-DE" sz="1800" dirty="0">
                <a:cs typeface="Arial" panose="020B0604020202020204" pitchFamily="34" charset="0"/>
              </a:rPr>
              <a:t> der 	</a:t>
            </a:r>
          </a:p>
          <a:p>
            <a:pPr marL="765175" lvl="1" indent="-296863" eaLnBrk="1" hangingPunct="1">
              <a:spcBef>
                <a:spcPct val="0"/>
              </a:spcBef>
              <a:buFontTx/>
              <a:buNone/>
            </a:pPr>
            <a:r>
              <a:rPr lang="de-DE" altLang="de-DE" sz="1800" dirty="0">
                <a:cs typeface="Arial" panose="020B0604020202020204" pitchFamily="34" charset="0"/>
              </a:rPr>
              <a:t>       BR zustimmen soll</a:t>
            </a:r>
          </a:p>
          <a:p>
            <a:pPr marL="765175" lvl="1" indent="-296863" eaLnBrk="1" hangingPunct="1">
              <a:buFontTx/>
              <a:buNone/>
            </a:pPr>
            <a:endParaRPr lang="de-DE" altLang="de-DE" sz="1800" dirty="0">
              <a:cs typeface="Arial" panose="020B0604020202020204" pitchFamily="34" charset="0"/>
            </a:endParaRPr>
          </a:p>
          <a:p>
            <a:pPr marL="765175" lvl="1" indent="-296863" eaLnBrk="1" hangingPunct="1">
              <a:buFontTx/>
              <a:buNone/>
            </a:pPr>
            <a:r>
              <a:rPr lang="de-DE" altLang="de-DE" sz="1800" dirty="0">
                <a:cs typeface="Arial" panose="020B0604020202020204" pitchFamily="34" charset="0"/>
              </a:rPr>
              <a:t>	- mit Zugang der </a:t>
            </a:r>
            <a:r>
              <a:rPr lang="de-DE" altLang="de-DE" sz="1800" b="1" dirty="0">
                <a:cs typeface="Arial" panose="020B0604020202020204" pitchFamily="34" charset="0"/>
              </a:rPr>
              <a:t>Mitteilung an Vorsitzenden</a:t>
            </a:r>
            <a:r>
              <a:rPr lang="de-DE" altLang="de-DE" sz="1800" dirty="0">
                <a:cs typeface="Arial" panose="020B0604020202020204" pitchFamily="34" charset="0"/>
              </a:rPr>
              <a:t> bzw. Stellvertreter 	beginnt Wochenfrist  gem. § 99 Abs. 3 BetrVG</a:t>
            </a:r>
          </a:p>
          <a:p>
            <a:pPr marL="765175" lvl="1" indent="-296863" eaLnBrk="1" hangingPunct="1">
              <a:buFontTx/>
              <a:buNone/>
            </a:pPr>
            <a:endParaRPr lang="de-DE" altLang="de-DE" sz="1800" dirty="0">
              <a:cs typeface="Arial" panose="020B0604020202020204" pitchFamily="34" charset="0"/>
            </a:endParaRPr>
          </a:p>
          <a:p>
            <a:pPr marL="765175" lvl="1" indent="-296863" eaLnBrk="1" hangingPunct="1">
              <a:buFontTx/>
              <a:buNone/>
            </a:pPr>
            <a:r>
              <a:rPr lang="de-DE" altLang="de-DE" sz="1800" dirty="0">
                <a:cs typeface="Arial" panose="020B0604020202020204" pitchFamily="34" charset="0"/>
              </a:rPr>
              <a:t>	- bei Mitteilung über mehrere personelle Maßnahmen ist für jede 	einzelne die Zustimmung des BR erforderlich</a:t>
            </a:r>
          </a:p>
          <a:p>
            <a:pPr marL="765175" lvl="1" indent="-296863" eaLnBrk="1" hangingPunct="1">
              <a:buFontTx/>
              <a:buNone/>
            </a:pPr>
            <a:endParaRPr lang="de-DE" altLang="de-DE" sz="1800" dirty="0">
              <a:cs typeface="Arial" panose="020B0604020202020204" pitchFamily="34" charset="0"/>
            </a:endParaRPr>
          </a:p>
          <a:p>
            <a:pPr marL="765175" lvl="1" indent="-296863" eaLnBrk="1" hangingPunct="1">
              <a:buFontTx/>
              <a:buNone/>
            </a:pPr>
            <a:r>
              <a:rPr lang="de-DE" altLang="de-DE" sz="1800" dirty="0">
                <a:cs typeface="Arial" panose="020B0604020202020204" pitchFamily="34" charset="0"/>
              </a:rPr>
              <a:t>	- Zeitpunkt der Durchsetzung der geplanten Maßnahme muss 	mitgeteilt werden</a:t>
            </a:r>
            <a:endParaRPr lang="de-DE" altLang="de-DE" sz="1600" dirty="0"/>
          </a:p>
        </p:txBody>
      </p:sp>
      <p:sp>
        <p:nvSpPr>
          <p:cNvPr id="5" name="Title 1">
            <a:extLst>
              <a:ext uri="{FF2B5EF4-FFF2-40B4-BE49-F238E27FC236}">
                <a16:creationId xmlns:a16="http://schemas.microsoft.com/office/drawing/2014/main" id="{28EBF741-33A9-485B-A77A-03C8ADE6881F}"/>
              </a:ext>
            </a:extLst>
          </p:cNvPr>
          <p:cNvSpPr>
            <a:spLocks noGrp="1"/>
          </p:cNvSpPr>
          <p:nvPr>
            <p:ph type="title"/>
          </p:nvPr>
        </p:nvSpPr>
        <p:spPr>
          <a:xfrm>
            <a:off x="0" y="365125"/>
            <a:ext cx="9144000" cy="1325563"/>
          </a:xfrm>
        </p:spPr>
        <p:txBody>
          <a:bodyPr/>
          <a:lstStyle/>
          <a:p>
            <a:pPr algn="ctr" eaLnBrk="1" hangingPunct="1">
              <a:spcBef>
                <a:spcPct val="0"/>
              </a:spcBef>
              <a:buClrTx/>
              <a:buSzTx/>
              <a:buFontTx/>
              <a:buNone/>
            </a:pPr>
            <a:r>
              <a:rPr lang="de-DE" altLang="de-DE" sz="2800" dirty="0"/>
              <a:t>Beteiligungsverfahren nach § 99 BetrVG</a:t>
            </a:r>
          </a:p>
        </p:txBody>
      </p:sp>
    </p:spTree>
  </p:cSld>
  <p:clrMapOvr>
    <a:masterClrMapping/>
  </p:clrMapOvr>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9" name="Rectangle 2">
            <a:extLst>
              <a:ext uri="{FF2B5EF4-FFF2-40B4-BE49-F238E27FC236}">
                <a16:creationId xmlns:a16="http://schemas.microsoft.com/office/drawing/2014/main" id="{F58479C5-29C3-4008-99ED-5F35A701F250}"/>
              </a:ext>
            </a:extLst>
          </p:cNvPr>
          <p:cNvSpPr>
            <a:spLocks noGrp="1" noChangeArrowheads="1"/>
          </p:cNvSpPr>
          <p:nvPr>
            <p:ph type="body" idx="1"/>
          </p:nvPr>
        </p:nvSpPr>
        <p:spPr>
          <a:xfrm>
            <a:off x="228600" y="1916832"/>
            <a:ext cx="8686800" cy="4187825"/>
          </a:xfrm>
          <a:solidFill>
            <a:schemeClr val="bg1"/>
          </a:solidFill>
          <a:ln>
            <a:noFill/>
          </a:ln>
        </p:spPr>
        <p:txBody>
          <a:bodyPr/>
          <a:lstStyle/>
          <a:p>
            <a:pPr marL="765175" lvl="1" indent="-296863" eaLnBrk="1" hangingPunct="1">
              <a:spcBef>
                <a:spcPct val="0"/>
              </a:spcBef>
              <a:buFontTx/>
              <a:buNone/>
            </a:pPr>
            <a:r>
              <a:rPr lang="de-DE" altLang="de-DE" sz="1800" dirty="0">
                <a:cs typeface="Arial" panose="020B0604020202020204" pitchFamily="34" charset="0"/>
              </a:rPr>
              <a:t>	- Unterrichtung muss </a:t>
            </a:r>
            <a:r>
              <a:rPr lang="de-DE" altLang="de-DE" sz="1800" b="1" dirty="0">
                <a:cs typeface="Arial" panose="020B0604020202020204" pitchFamily="34" charset="0"/>
              </a:rPr>
              <a:t>alle relevanten Informationen</a:t>
            </a:r>
            <a:r>
              <a:rPr lang="de-DE" altLang="de-DE" sz="1800" dirty="0">
                <a:cs typeface="Arial" panose="020B0604020202020204" pitchFamily="34" charset="0"/>
              </a:rPr>
              <a:t> enthalten, die 	BR braucht, um eine Entscheidung zu treffen</a:t>
            </a:r>
          </a:p>
          <a:p>
            <a:pPr marL="765175" lvl="1" indent="-296863" eaLnBrk="1" hangingPunct="1">
              <a:spcBef>
                <a:spcPct val="0"/>
              </a:spcBef>
              <a:buFontTx/>
              <a:buNone/>
            </a:pPr>
            <a:endParaRPr lang="de-DE" altLang="de-DE" sz="1800" dirty="0">
              <a:cs typeface="Arial" panose="020B0604020202020204" pitchFamily="34" charset="0"/>
            </a:endParaRPr>
          </a:p>
          <a:p>
            <a:pPr marL="765175" lvl="1" indent="-296863" eaLnBrk="1" hangingPunct="1">
              <a:spcBef>
                <a:spcPct val="0"/>
              </a:spcBef>
              <a:buFontTx/>
              <a:buNone/>
            </a:pPr>
            <a:r>
              <a:rPr lang="de-DE" altLang="de-DE" sz="1800" dirty="0">
                <a:cs typeface="Arial" panose="020B0604020202020204" pitchFamily="34" charset="0"/>
              </a:rPr>
              <a:t>	- bei Einstellungen und Versetzung muss AG </a:t>
            </a:r>
            <a:r>
              <a:rPr lang="de-DE" altLang="de-DE" sz="1800" b="1" dirty="0">
                <a:cs typeface="Arial" panose="020B0604020202020204" pitchFamily="34" charset="0"/>
              </a:rPr>
              <a:t>den in Aussicht 	genommenen Arbeitsplatz</a:t>
            </a:r>
            <a:r>
              <a:rPr lang="de-DE" altLang="de-DE" sz="1800" dirty="0">
                <a:cs typeface="Arial" panose="020B0604020202020204" pitchFamily="34" charset="0"/>
              </a:rPr>
              <a:t> und die </a:t>
            </a:r>
            <a:r>
              <a:rPr lang="de-DE" altLang="de-DE" sz="1800" b="1" dirty="0">
                <a:cs typeface="Arial" panose="020B0604020202020204" pitchFamily="34" charset="0"/>
              </a:rPr>
              <a:t>vorgesehene Eingruppierung</a:t>
            </a:r>
            <a:r>
              <a:rPr lang="de-DE" altLang="de-DE" sz="1800" dirty="0">
                <a:cs typeface="Arial" panose="020B0604020202020204" pitchFamily="34" charset="0"/>
              </a:rPr>
              <a:t>     </a:t>
            </a:r>
          </a:p>
          <a:p>
            <a:pPr marL="765175" lvl="1" indent="-296863" eaLnBrk="1" hangingPunct="1">
              <a:spcBef>
                <a:spcPct val="0"/>
              </a:spcBef>
              <a:buFontTx/>
              <a:buNone/>
            </a:pPr>
            <a:r>
              <a:rPr lang="de-DE" altLang="de-DE" sz="1800" dirty="0">
                <a:cs typeface="Arial" panose="020B0604020202020204" pitchFamily="34" charset="0"/>
              </a:rPr>
              <a:t>       mitteilen</a:t>
            </a:r>
          </a:p>
          <a:p>
            <a:pPr marL="765175" lvl="1" indent="-296863" eaLnBrk="1" hangingPunct="1">
              <a:spcBef>
                <a:spcPct val="0"/>
              </a:spcBef>
              <a:buFontTx/>
              <a:buNone/>
            </a:pPr>
            <a:r>
              <a:rPr lang="de-DE" altLang="de-DE" sz="1800" dirty="0">
                <a:cs typeface="Arial" panose="020B0604020202020204" pitchFamily="34" charset="0"/>
              </a:rPr>
              <a:t> </a:t>
            </a:r>
          </a:p>
          <a:p>
            <a:pPr marL="765175" lvl="1" indent="-296863" eaLnBrk="1" hangingPunct="1">
              <a:spcBef>
                <a:spcPct val="0"/>
              </a:spcBef>
              <a:buFontTx/>
              <a:buNone/>
            </a:pPr>
            <a:r>
              <a:rPr lang="de-DE" altLang="de-DE" sz="1800" dirty="0">
                <a:cs typeface="Arial" panose="020B0604020202020204" pitchFamily="34" charset="0"/>
              </a:rPr>
              <a:t>	- bei Einstellungen sind die </a:t>
            </a:r>
            <a:r>
              <a:rPr lang="de-DE" altLang="de-DE" sz="1800" b="1" dirty="0">
                <a:cs typeface="Arial" panose="020B0604020202020204" pitchFamily="34" charset="0"/>
              </a:rPr>
              <a:t>Bewerbungsunterlagen aller Bewerber</a:t>
            </a:r>
            <a:r>
              <a:rPr lang="de-DE" altLang="de-DE" sz="1800" dirty="0">
                <a:cs typeface="Arial" panose="020B0604020202020204" pitchFamily="34" charset="0"/>
              </a:rPr>
              <a:t>  </a:t>
            </a:r>
          </a:p>
          <a:p>
            <a:pPr marL="765175" lvl="1" indent="-296863" eaLnBrk="1" hangingPunct="1">
              <a:spcBef>
                <a:spcPct val="0"/>
              </a:spcBef>
              <a:buFontTx/>
              <a:buNone/>
            </a:pPr>
            <a:r>
              <a:rPr lang="de-DE" altLang="de-DE" sz="1800" dirty="0">
                <a:cs typeface="Arial" panose="020B0604020202020204" pitchFamily="34" charset="0"/>
              </a:rPr>
              <a:t>       vorzulegen inkl. der vom AG zur Vorbereitung der 	Einstellungsverhandlungen erstellten Unterlagen</a:t>
            </a:r>
          </a:p>
          <a:p>
            <a:pPr marL="765175" lvl="1" indent="-296863" eaLnBrk="1" hangingPunct="1">
              <a:spcBef>
                <a:spcPct val="0"/>
              </a:spcBef>
              <a:buFontTx/>
              <a:buNone/>
            </a:pPr>
            <a:endParaRPr lang="de-DE" altLang="de-DE" sz="1800" dirty="0">
              <a:cs typeface="Arial" panose="020B0604020202020204" pitchFamily="34" charset="0"/>
            </a:endParaRPr>
          </a:p>
          <a:p>
            <a:pPr marL="765175" lvl="1" indent="-296863" eaLnBrk="1" hangingPunct="1">
              <a:spcBef>
                <a:spcPct val="0"/>
              </a:spcBef>
              <a:buFontTx/>
              <a:buNone/>
            </a:pPr>
            <a:r>
              <a:rPr lang="de-DE" altLang="de-DE" sz="1800" dirty="0">
                <a:cs typeface="Arial" panose="020B0604020202020204" pitchFamily="34" charset="0"/>
              </a:rPr>
              <a:t>	- </a:t>
            </a:r>
            <a:r>
              <a:rPr lang="de-DE" altLang="de-DE" sz="1800" b="1" dirty="0">
                <a:cs typeface="Arial" panose="020B0604020202020204" pitchFamily="34" charset="0"/>
              </a:rPr>
              <a:t>Aber:</a:t>
            </a:r>
            <a:r>
              <a:rPr lang="de-DE" altLang="de-DE" sz="1800" dirty="0">
                <a:cs typeface="Arial" panose="020B0604020202020204" pitchFamily="34" charset="0"/>
              </a:rPr>
              <a:t> kein Recht des BR zur Teilnahme an Vorstellungsgesprächen</a:t>
            </a:r>
            <a:endParaRPr lang="de-DE" altLang="de-DE" sz="1800" b="1" dirty="0">
              <a:cs typeface="Arial" panose="020B0604020202020204" pitchFamily="34" charset="0"/>
            </a:endParaRPr>
          </a:p>
          <a:p>
            <a:pPr marL="288925" indent="-288925" eaLnBrk="1" hangingPunct="1">
              <a:spcBef>
                <a:spcPct val="0"/>
              </a:spcBef>
              <a:buFontTx/>
              <a:buNone/>
            </a:pPr>
            <a:endParaRPr lang="de-DE" altLang="de-DE" sz="1800" dirty="0"/>
          </a:p>
        </p:txBody>
      </p:sp>
      <p:sp>
        <p:nvSpPr>
          <p:cNvPr id="5" name="Title 1">
            <a:extLst>
              <a:ext uri="{FF2B5EF4-FFF2-40B4-BE49-F238E27FC236}">
                <a16:creationId xmlns:a16="http://schemas.microsoft.com/office/drawing/2014/main" id="{A10EFE29-3397-462D-930F-3E24CD83ACB4}"/>
              </a:ext>
            </a:extLst>
          </p:cNvPr>
          <p:cNvSpPr>
            <a:spLocks noGrp="1"/>
          </p:cNvSpPr>
          <p:nvPr>
            <p:ph type="title"/>
          </p:nvPr>
        </p:nvSpPr>
        <p:spPr>
          <a:xfrm>
            <a:off x="0" y="365125"/>
            <a:ext cx="9144000" cy="1325563"/>
          </a:xfrm>
        </p:spPr>
        <p:txBody>
          <a:bodyPr/>
          <a:lstStyle/>
          <a:p>
            <a:pPr algn="ctr" eaLnBrk="1" hangingPunct="1">
              <a:spcBef>
                <a:spcPct val="0"/>
              </a:spcBef>
              <a:buClrTx/>
              <a:buSzTx/>
              <a:buFontTx/>
              <a:buNone/>
            </a:pPr>
            <a:r>
              <a:rPr lang="de-DE" altLang="de-DE" sz="2800" dirty="0"/>
              <a:t>Beteiligungsverfahren nach § 99 BetrVG</a:t>
            </a:r>
          </a:p>
        </p:txBody>
      </p:sp>
    </p:spTree>
  </p:cSld>
  <p:clrMapOvr>
    <a:masterClrMapping/>
  </p:clrMapOvr>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3" name="Rectangle 2">
            <a:extLst>
              <a:ext uri="{FF2B5EF4-FFF2-40B4-BE49-F238E27FC236}">
                <a16:creationId xmlns:a16="http://schemas.microsoft.com/office/drawing/2014/main" id="{FB792613-1F7C-422B-B5E3-461878DB197B}"/>
              </a:ext>
            </a:extLst>
          </p:cNvPr>
          <p:cNvSpPr>
            <a:spLocks noGrp="1" noChangeArrowheads="1"/>
          </p:cNvSpPr>
          <p:nvPr>
            <p:ph type="body" idx="1"/>
          </p:nvPr>
        </p:nvSpPr>
        <p:spPr>
          <a:xfrm>
            <a:off x="611188" y="2060849"/>
            <a:ext cx="7993062" cy="3363640"/>
          </a:xfrm>
          <a:ln>
            <a:noFill/>
          </a:ln>
        </p:spPr>
        <p:txBody>
          <a:bodyPr/>
          <a:lstStyle/>
          <a:p>
            <a:pPr marL="808038" lvl="1" eaLnBrk="1" hangingPunct="1">
              <a:buFont typeface="Wingdings" panose="05000000000000000000" pitchFamily="2" charset="2"/>
              <a:buChar char="§"/>
              <a:defRPr/>
            </a:pPr>
            <a:r>
              <a:rPr lang="de-DE" altLang="de-DE" sz="1800" b="1" dirty="0">
                <a:cs typeface="Arial" pitchFamily="34" charset="0"/>
              </a:rPr>
              <a:t>Verletzung der Informationspflichten</a:t>
            </a:r>
          </a:p>
          <a:p>
            <a:pPr marL="804863" lvl="1" indent="-282575" eaLnBrk="1" hangingPunct="1">
              <a:buFontTx/>
              <a:buNone/>
              <a:defRPr/>
            </a:pPr>
            <a:endParaRPr lang="de-DE" altLang="de-DE" sz="1800" b="1" dirty="0">
              <a:cs typeface="Arial" pitchFamily="34" charset="0"/>
            </a:endParaRPr>
          </a:p>
          <a:p>
            <a:pPr marL="804863" lvl="1" indent="-282575" eaLnBrk="1" hangingPunct="1">
              <a:buFontTx/>
              <a:buNone/>
              <a:defRPr/>
            </a:pPr>
            <a:r>
              <a:rPr lang="de-DE" altLang="de-DE" sz="1800" dirty="0">
                <a:cs typeface="Arial" pitchFamily="34" charset="0"/>
              </a:rPr>
              <a:t>	</a:t>
            </a:r>
            <a:r>
              <a:rPr lang="de-DE" altLang="de-DE" sz="1800" dirty="0">
                <a:cs typeface="Arial" pitchFamily="34" charset="0"/>
                <a:sym typeface="Wingdings" pitchFamily="2" charset="2"/>
              </a:rPr>
              <a:t> d.h. nicht vollständige Information des BR</a:t>
            </a:r>
          </a:p>
          <a:p>
            <a:pPr marL="804863" lvl="1" indent="-282575" eaLnBrk="1" hangingPunct="1">
              <a:buFontTx/>
              <a:buNone/>
              <a:defRPr/>
            </a:pPr>
            <a:endParaRPr lang="de-DE" altLang="de-DE" sz="1800" dirty="0">
              <a:cs typeface="Arial" pitchFamily="34" charset="0"/>
              <a:sym typeface="Wingdings" pitchFamily="2" charset="2"/>
            </a:endParaRPr>
          </a:p>
          <a:p>
            <a:pPr marL="804863" lvl="1" indent="-282575" eaLnBrk="1" hangingPunct="1">
              <a:buFontTx/>
              <a:buNone/>
              <a:defRPr/>
            </a:pPr>
            <a:r>
              <a:rPr lang="de-DE" altLang="de-DE" sz="1800" dirty="0">
                <a:cs typeface="Arial" pitchFamily="34" charset="0"/>
              </a:rPr>
              <a:t>	- keine Zustimmungsfiktion nach Ablauf der Wochenfrist, § 99 Abs. 3</a:t>
            </a:r>
          </a:p>
          <a:p>
            <a:pPr marL="804863" lvl="1" indent="-282575" eaLnBrk="1" hangingPunct="1">
              <a:buFontTx/>
              <a:buNone/>
              <a:defRPr/>
            </a:pPr>
            <a:r>
              <a:rPr lang="de-DE" altLang="de-DE" sz="1800" dirty="0"/>
              <a:t>	</a:t>
            </a:r>
            <a:endParaRPr lang="de-DE" altLang="de-DE" sz="1800" dirty="0">
              <a:cs typeface="Arial" pitchFamily="34" charset="0"/>
            </a:endParaRPr>
          </a:p>
          <a:p>
            <a:pPr marL="804863" lvl="1" indent="-282575" eaLnBrk="1" hangingPunct="1">
              <a:buFontTx/>
              <a:buNone/>
              <a:defRPr/>
            </a:pPr>
            <a:r>
              <a:rPr lang="de-DE" altLang="de-DE" sz="1800" dirty="0">
                <a:cs typeface="Arial" pitchFamily="34" charset="0"/>
              </a:rPr>
              <a:t>	- keine Ersetzbarkeit der verweigerten Zustimmung, § 99 Abs. 4</a:t>
            </a:r>
          </a:p>
          <a:p>
            <a:pPr marL="804863" lvl="1" indent="-282575" eaLnBrk="1" hangingPunct="1">
              <a:buFontTx/>
              <a:buNone/>
              <a:defRPr/>
            </a:pPr>
            <a:endParaRPr lang="de-DE" altLang="de-DE" sz="1800" dirty="0"/>
          </a:p>
          <a:p>
            <a:pPr marL="804863" lvl="1" indent="-282575">
              <a:buNone/>
              <a:defRPr/>
            </a:pPr>
            <a:r>
              <a:rPr lang="de-DE" altLang="de-DE" sz="1800" dirty="0">
                <a:cs typeface="Arial" pitchFamily="34" charset="0"/>
              </a:rPr>
              <a:t>	</a:t>
            </a:r>
            <a:r>
              <a:rPr lang="de-DE" altLang="de-DE" sz="1800" dirty="0"/>
              <a:t>- Wochenfrist des § 99 Abs.3 beginnt nicht zu laufen; aber BR muss</a:t>
            </a:r>
          </a:p>
          <a:p>
            <a:pPr marL="804863" lvl="1" indent="-282575">
              <a:buNone/>
              <a:defRPr/>
            </a:pPr>
            <a:r>
              <a:rPr lang="de-DE" altLang="de-DE" sz="1800" dirty="0"/>
              <a:t>       fehlende Informationen anfordern</a:t>
            </a:r>
            <a:endParaRPr lang="de-DE" altLang="de-DE" sz="1800" dirty="0">
              <a:cs typeface="Arial" pitchFamily="34" charset="0"/>
            </a:endParaRPr>
          </a:p>
          <a:p>
            <a:pPr marL="804863" lvl="1" indent="-282575" eaLnBrk="1" hangingPunct="1">
              <a:buFontTx/>
              <a:buNone/>
              <a:defRPr/>
            </a:pPr>
            <a:endParaRPr lang="de-DE" altLang="de-DE" sz="1800" dirty="0">
              <a:cs typeface="Arial" pitchFamily="34" charset="0"/>
            </a:endParaRPr>
          </a:p>
        </p:txBody>
      </p:sp>
      <p:sp>
        <p:nvSpPr>
          <p:cNvPr id="5" name="Title 1">
            <a:extLst>
              <a:ext uri="{FF2B5EF4-FFF2-40B4-BE49-F238E27FC236}">
                <a16:creationId xmlns:a16="http://schemas.microsoft.com/office/drawing/2014/main" id="{9330CE38-0A6E-4FCF-BAE7-583148BC0842}"/>
              </a:ext>
            </a:extLst>
          </p:cNvPr>
          <p:cNvSpPr>
            <a:spLocks noGrp="1"/>
          </p:cNvSpPr>
          <p:nvPr>
            <p:ph type="title"/>
          </p:nvPr>
        </p:nvSpPr>
        <p:spPr>
          <a:xfrm>
            <a:off x="0" y="365125"/>
            <a:ext cx="9144000" cy="1325563"/>
          </a:xfrm>
        </p:spPr>
        <p:txBody>
          <a:bodyPr/>
          <a:lstStyle/>
          <a:p>
            <a:pPr algn="ctr" eaLnBrk="1" hangingPunct="1">
              <a:spcBef>
                <a:spcPct val="0"/>
              </a:spcBef>
              <a:buClrTx/>
              <a:buSzTx/>
              <a:buFontTx/>
              <a:buNone/>
            </a:pPr>
            <a:r>
              <a:rPr lang="de-DE" altLang="de-DE" sz="2800" dirty="0"/>
              <a:t>Beteiligungsverfahren nach § 99 BetrVG</a:t>
            </a:r>
          </a:p>
        </p:txBody>
      </p:sp>
    </p:spTree>
  </p:cSld>
  <p:clrMapOvr>
    <a:masterClrMapping/>
  </p:clrMapOvr>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7" name="Rectangle 2">
            <a:extLst>
              <a:ext uri="{FF2B5EF4-FFF2-40B4-BE49-F238E27FC236}">
                <a16:creationId xmlns:a16="http://schemas.microsoft.com/office/drawing/2014/main" id="{E50233D7-B5FE-40BD-BF76-C53228F7B122}"/>
              </a:ext>
            </a:extLst>
          </p:cNvPr>
          <p:cNvSpPr>
            <a:spLocks noGrp="1" noChangeArrowheads="1"/>
          </p:cNvSpPr>
          <p:nvPr>
            <p:ph type="body" idx="1"/>
          </p:nvPr>
        </p:nvSpPr>
        <p:spPr>
          <a:xfrm>
            <a:off x="539750" y="1988839"/>
            <a:ext cx="7777163" cy="4103985"/>
          </a:xfrm>
          <a:ln>
            <a:noFill/>
          </a:ln>
        </p:spPr>
        <p:txBody>
          <a:bodyPr/>
          <a:lstStyle/>
          <a:p>
            <a:pPr marL="808038" lvl="1" eaLnBrk="1" hangingPunct="1">
              <a:buFont typeface="Wingdings" panose="05000000000000000000" pitchFamily="2" charset="2"/>
              <a:buChar char="§"/>
              <a:defRPr/>
            </a:pPr>
            <a:r>
              <a:rPr lang="de-DE" altLang="de-DE" sz="1800" b="1" dirty="0">
                <a:cs typeface="Arial" pitchFamily="34" charset="0"/>
              </a:rPr>
              <a:t>Grundlagen</a:t>
            </a:r>
          </a:p>
          <a:p>
            <a:pPr marL="804863" lvl="1" indent="-282575" eaLnBrk="1" hangingPunct="1">
              <a:buFontTx/>
              <a:buNone/>
              <a:defRPr/>
            </a:pPr>
            <a:endParaRPr lang="de-DE" altLang="de-DE" sz="1800" b="1" dirty="0">
              <a:cs typeface="Arial" pitchFamily="34" charset="0"/>
            </a:endParaRPr>
          </a:p>
          <a:p>
            <a:pPr marL="804863" lvl="1" indent="-282575" eaLnBrk="1" hangingPunct="1">
              <a:buFontTx/>
              <a:buNone/>
              <a:defRPr/>
            </a:pPr>
            <a:r>
              <a:rPr lang="de-DE" altLang="de-DE" sz="1800" dirty="0">
                <a:cs typeface="Arial" pitchFamily="34" charset="0"/>
              </a:rPr>
              <a:t>	-</a:t>
            </a:r>
            <a:r>
              <a:rPr lang="de-DE" altLang="de-DE" sz="1800" dirty="0">
                <a:cs typeface="Arial" pitchFamily="34" charset="0"/>
                <a:sym typeface="Wingdings" pitchFamily="2" charset="2"/>
              </a:rPr>
              <a:t> Beginn der Wochenfrist gem. § 99 Abs. 3</a:t>
            </a:r>
          </a:p>
          <a:p>
            <a:pPr marL="804863" lvl="1" indent="-282575" eaLnBrk="1" hangingPunct="1">
              <a:buFontTx/>
              <a:buNone/>
              <a:defRPr/>
            </a:pPr>
            <a:r>
              <a:rPr lang="de-DE" altLang="de-DE" sz="1800" dirty="0">
                <a:cs typeface="Arial" pitchFamily="34" charset="0"/>
              </a:rPr>
              <a:t>	- ausdrückliche </a:t>
            </a:r>
            <a:r>
              <a:rPr lang="de-DE" altLang="de-DE" sz="1800" b="1" dirty="0">
                <a:cs typeface="Arial" pitchFamily="34" charset="0"/>
              </a:rPr>
              <a:t>Zustimmung</a:t>
            </a:r>
            <a:endParaRPr lang="de-DE" altLang="de-DE" sz="1800" dirty="0">
              <a:cs typeface="Arial" pitchFamily="34" charset="0"/>
            </a:endParaRPr>
          </a:p>
          <a:p>
            <a:pPr marL="804863" lvl="1" indent="-282575" eaLnBrk="1" hangingPunct="1">
              <a:buFontTx/>
              <a:buNone/>
              <a:defRPr/>
            </a:pPr>
            <a:r>
              <a:rPr lang="de-DE" altLang="de-DE" sz="1800" dirty="0">
                <a:cs typeface="Arial" pitchFamily="34" charset="0"/>
              </a:rPr>
              <a:t>	- </a:t>
            </a:r>
            <a:r>
              <a:rPr lang="de-DE" altLang="de-DE" sz="1800" b="1" dirty="0">
                <a:cs typeface="Arial" pitchFamily="34" charset="0"/>
              </a:rPr>
              <a:t>Zustimmung durch </a:t>
            </a:r>
            <a:r>
              <a:rPr lang="de-DE" altLang="de-DE" sz="1800" b="1" dirty="0" err="1">
                <a:cs typeface="Arial" pitchFamily="34" charset="0"/>
              </a:rPr>
              <a:t>Verstreichenlassen</a:t>
            </a:r>
            <a:r>
              <a:rPr lang="de-DE" altLang="de-DE" sz="1800" b="1" dirty="0">
                <a:cs typeface="Arial" pitchFamily="34" charset="0"/>
              </a:rPr>
              <a:t> der </a:t>
            </a:r>
            <a:r>
              <a:rPr lang="de-DE" altLang="de-DE" sz="1800" b="1" dirty="0" err="1">
                <a:cs typeface="Arial" pitchFamily="34" charset="0"/>
              </a:rPr>
              <a:t>Einwochenfrist</a:t>
            </a:r>
            <a:r>
              <a:rPr lang="de-DE" altLang="de-DE" sz="1800" dirty="0">
                <a:cs typeface="Arial" pitchFamily="34" charset="0"/>
              </a:rPr>
              <a:t>  </a:t>
            </a:r>
          </a:p>
          <a:p>
            <a:pPr marL="804863" lvl="1" indent="-282575" eaLnBrk="1" hangingPunct="1">
              <a:spcBef>
                <a:spcPct val="0"/>
              </a:spcBef>
              <a:buFontTx/>
              <a:buNone/>
              <a:defRPr/>
            </a:pPr>
            <a:r>
              <a:rPr lang="de-DE" altLang="de-DE" sz="1800" dirty="0">
                <a:cs typeface="Arial" pitchFamily="34" charset="0"/>
              </a:rPr>
              <a:t>       ohne Reaktion</a:t>
            </a:r>
          </a:p>
          <a:p>
            <a:pPr marL="804863" lvl="1" indent="-282575" eaLnBrk="1" hangingPunct="1">
              <a:buFontTx/>
              <a:buNone/>
              <a:defRPr/>
            </a:pPr>
            <a:r>
              <a:rPr lang="de-DE" altLang="de-DE" sz="1800" dirty="0">
                <a:cs typeface="Arial" pitchFamily="34" charset="0"/>
              </a:rPr>
              <a:t>	- </a:t>
            </a:r>
            <a:r>
              <a:rPr lang="de-DE" altLang="de-DE" sz="1800" b="1" dirty="0">
                <a:cs typeface="Arial" pitchFamily="34" charset="0"/>
              </a:rPr>
              <a:t>Verweigerung </a:t>
            </a:r>
            <a:r>
              <a:rPr lang="de-DE" altLang="de-DE" sz="1800" dirty="0">
                <a:cs typeface="Arial" pitchFamily="34" charset="0"/>
              </a:rPr>
              <a:t> der Zustimmung</a:t>
            </a:r>
          </a:p>
          <a:p>
            <a:pPr marL="804863" lvl="1" indent="-282575" eaLnBrk="1" hangingPunct="1">
              <a:buFontTx/>
              <a:buNone/>
              <a:defRPr/>
            </a:pPr>
            <a:r>
              <a:rPr lang="de-DE" altLang="de-DE" sz="1800" dirty="0">
                <a:cs typeface="Arial" pitchFamily="34" charset="0"/>
              </a:rPr>
              <a:t>	- </a:t>
            </a:r>
            <a:r>
              <a:rPr lang="de-DE" altLang="de-DE" sz="1800" b="1" dirty="0">
                <a:cs typeface="Arial" pitchFamily="34" charset="0"/>
              </a:rPr>
              <a:t>Rückfrage</a:t>
            </a:r>
            <a:r>
              <a:rPr lang="de-DE" altLang="de-DE" sz="1800" dirty="0">
                <a:cs typeface="Arial" pitchFamily="34" charset="0"/>
              </a:rPr>
              <a:t> wegen unvollständiger Information</a:t>
            </a:r>
          </a:p>
          <a:p>
            <a:pPr marL="804863" lvl="1" indent="-282575" eaLnBrk="1" hangingPunct="1">
              <a:buFontTx/>
              <a:buNone/>
              <a:defRPr/>
            </a:pPr>
            <a:r>
              <a:rPr lang="de-DE" altLang="de-DE" sz="1800" dirty="0">
                <a:cs typeface="Arial" pitchFamily="34" charset="0"/>
              </a:rPr>
              <a:t>	- </a:t>
            </a:r>
            <a:r>
              <a:rPr lang="de-DE" altLang="de-DE" sz="1800" b="1" dirty="0">
                <a:cs typeface="Arial" pitchFamily="34" charset="0"/>
              </a:rPr>
              <a:t>AG muss Ablauf der Wochenfrist abwarten!</a:t>
            </a:r>
            <a:endParaRPr lang="de-DE" altLang="de-DE" sz="1800" dirty="0">
              <a:cs typeface="Arial" pitchFamily="34" charset="0"/>
            </a:endParaRPr>
          </a:p>
        </p:txBody>
      </p:sp>
      <p:sp>
        <p:nvSpPr>
          <p:cNvPr id="5" name="Title 1">
            <a:extLst>
              <a:ext uri="{FF2B5EF4-FFF2-40B4-BE49-F238E27FC236}">
                <a16:creationId xmlns:a16="http://schemas.microsoft.com/office/drawing/2014/main" id="{10B80704-D4C5-4591-861D-28343101A8FA}"/>
              </a:ext>
            </a:extLst>
          </p:cNvPr>
          <p:cNvSpPr>
            <a:spLocks noGrp="1"/>
          </p:cNvSpPr>
          <p:nvPr>
            <p:ph type="title"/>
          </p:nvPr>
        </p:nvSpPr>
        <p:spPr>
          <a:xfrm>
            <a:off x="0" y="365125"/>
            <a:ext cx="9144000" cy="1325563"/>
          </a:xfrm>
        </p:spPr>
        <p:txBody>
          <a:bodyPr/>
          <a:lstStyle/>
          <a:p>
            <a:pPr algn="ctr" eaLnBrk="1" hangingPunct="1">
              <a:spcBef>
                <a:spcPct val="0"/>
              </a:spcBef>
              <a:buClrTx/>
              <a:buSzTx/>
              <a:buFontTx/>
              <a:buNone/>
            </a:pPr>
            <a:r>
              <a:rPr lang="de-DE" altLang="de-DE" sz="2800" dirty="0"/>
              <a:t>Verfahren nach Unterrichtung des Betriebsrats</a:t>
            </a:r>
          </a:p>
        </p:txBody>
      </p:sp>
    </p:spTree>
  </p:cSld>
  <p:clrMapOvr>
    <a:masterClrMapping/>
  </p:clrMapOvr>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1" name="Rectangle 2">
            <a:extLst>
              <a:ext uri="{FF2B5EF4-FFF2-40B4-BE49-F238E27FC236}">
                <a16:creationId xmlns:a16="http://schemas.microsoft.com/office/drawing/2014/main" id="{DCAF5BEF-FABE-4B04-BADF-0E900B1A03BF}"/>
              </a:ext>
            </a:extLst>
          </p:cNvPr>
          <p:cNvSpPr>
            <a:spLocks noGrp="1" noChangeArrowheads="1"/>
          </p:cNvSpPr>
          <p:nvPr>
            <p:ph type="body" idx="1"/>
          </p:nvPr>
        </p:nvSpPr>
        <p:spPr>
          <a:xfrm>
            <a:off x="458533" y="2443163"/>
            <a:ext cx="8229600" cy="3052762"/>
          </a:xfrm>
          <a:ln>
            <a:noFill/>
          </a:ln>
        </p:spPr>
        <p:txBody>
          <a:bodyPr/>
          <a:lstStyle/>
          <a:p>
            <a:pPr marL="808038" lvl="1" eaLnBrk="1" hangingPunct="1">
              <a:buFont typeface="Wingdings" panose="05000000000000000000" pitchFamily="2" charset="2"/>
              <a:buChar char="§"/>
              <a:defRPr/>
            </a:pPr>
            <a:r>
              <a:rPr lang="de-DE" altLang="de-DE" sz="1800" b="1" dirty="0">
                <a:cs typeface="Arial" pitchFamily="34" charset="0"/>
              </a:rPr>
              <a:t>Ausdrückliche Zustimmung</a:t>
            </a:r>
          </a:p>
          <a:p>
            <a:pPr marL="804863" lvl="1" indent="-282575" eaLnBrk="1" hangingPunct="1">
              <a:buFontTx/>
              <a:buNone/>
              <a:defRPr/>
            </a:pPr>
            <a:endParaRPr lang="de-DE" altLang="de-DE" sz="1800" b="1" dirty="0">
              <a:cs typeface="Arial" pitchFamily="34" charset="0"/>
            </a:endParaRPr>
          </a:p>
          <a:p>
            <a:pPr marL="804863" lvl="1" indent="-282575" eaLnBrk="1" hangingPunct="1">
              <a:buFontTx/>
              <a:buNone/>
              <a:defRPr/>
            </a:pPr>
            <a:r>
              <a:rPr lang="de-DE" altLang="de-DE" sz="1800" dirty="0">
                <a:cs typeface="Arial" pitchFamily="34" charset="0"/>
              </a:rPr>
              <a:t>	-</a:t>
            </a:r>
            <a:r>
              <a:rPr lang="de-DE" altLang="de-DE" sz="1800" dirty="0">
                <a:cs typeface="Arial" pitchFamily="34" charset="0"/>
                <a:sym typeface="Wingdings" pitchFamily="2" charset="2"/>
              </a:rPr>
              <a:t> kein Schriftformerfordernis</a:t>
            </a:r>
          </a:p>
          <a:p>
            <a:pPr marL="804863" lvl="1" indent="-282575" eaLnBrk="1" hangingPunct="1">
              <a:buFontTx/>
              <a:buNone/>
              <a:defRPr/>
            </a:pPr>
            <a:endParaRPr lang="de-DE" altLang="de-DE" sz="1800" dirty="0">
              <a:cs typeface="Arial" pitchFamily="34" charset="0"/>
              <a:sym typeface="Wingdings" pitchFamily="2" charset="2"/>
            </a:endParaRPr>
          </a:p>
          <a:p>
            <a:pPr marL="804863" lvl="1" indent="-282575" eaLnBrk="1" hangingPunct="1">
              <a:buFontTx/>
              <a:buNone/>
              <a:defRPr/>
            </a:pPr>
            <a:r>
              <a:rPr lang="de-DE" altLang="de-DE" sz="1800" dirty="0">
                <a:cs typeface="Arial" pitchFamily="34" charset="0"/>
              </a:rPr>
              <a:t>	- Widerruf einer einmal erteilten Zustimmung möglich bei 	Vorenthalten von Informationen</a:t>
            </a:r>
          </a:p>
          <a:p>
            <a:pPr marL="804863" lvl="1" indent="-282575" eaLnBrk="1" hangingPunct="1">
              <a:buFontTx/>
              <a:buNone/>
              <a:defRPr/>
            </a:pPr>
            <a:endParaRPr lang="de-DE" altLang="de-DE" sz="1800" dirty="0">
              <a:cs typeface="Arial" pitchFamily="34" charset="0"/>
            </a:endParaRPr>
          </a:p>
          <a:p>
            <a:pPr marL="804863" lvl="1" indent="-282575" eaLnBrk="1" hangingPunct="1">
              <a:buFontTx/>
              <a:buNone/>
              <a:defRPr/>
            </a:pPr>
            <a:r>
              <a:rPr lang="de-DE" altLang="de-DE" sz="1800" dirty="0">
                <a:cs typeface="Arial" pitchFamily="34" charset="0"/>
              </a:rPr>
              <a:t>	- AG darf Maßnahme schon vor Ablauf der Wochenfrist durchführen</a:t>
            </a:r>
          </a:p>
        </p:txBody>
      </p:sp>
      <p:sp>
        <p:nvSpPr>
          <p:cNvPr id="5" name="Title 1">
            <a:extLst>
              <a:ext uri="{FF2B5EF4-FFF2-40B4-BE49-F238E27FC236}">
                <a16:creationId xmlns:a16="http://schemas.microsoft.com/office/drawing/2014/main" id="{A837DD0A-C6C0-46B2-AB4B-719B1BC08185}"/>
              </a:ext>
            </a:extLst>
          </p:cNvPr>
          <p:cNvSpPr>
            <a:spLocks noGrp="1"/>
          </p:cNvSpPr>
          <p:nvPr>
            <p:ph type="title"/>
          </p:nvPr>
        </p:nvSpPr>
        <p:spPr>
          <a:xfrm>
            <a:off x="0" y="365125"/>
            <a:ext cx="9144000" cy="1325563"/>
          </a:xfrm>
        </p:spPr>
        <p:txBody>
          <a:bodyPr/>
          <a:lstStyle/>
          <a:p>
            <a:pPr algn="ctr" eaLnBrk="1" hangingPunct="1">
              <a:spcBef>
                <a:spcPct val="0"/>
              </a:spcBef>
              <a:buClrTx/>
              <a:buSzTx/>
              <a:buFontTx/>
              <a:buNone/>
            </a:pPr>
            <a:r>
              <a:rPr lang="de-DE" altLang="de-DE" sz="2800" dirty="0"/>
              <a:t>Verfahren nach Unterrichtung des Betriebsrats</a:t>
            </a:r>
          </a:p>
        </p:txBody>
      </p:sp>
    </p:spTree>
  </p:cSld>
  <p:clrMapOvr>
    <a:masterClrMapping/>
  </p:clrMapOvr>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541BB3-28ED-4AC9-B16A-EB499221ABDF}"/>
              </a:ext>
            </a:extLst>
          </p:cNvPr>
          <p:cNvSpPr>
            <a:spLocks noGrp="1"/>
          </p:cNvSpPr>
          <p:nvPr>
            <p:ph type="title"/>
          </p:nvPr>
        </p:nvSpPr>
        <p:spPr/>
        <p:txBody>
          <a:bodyPr>
            <a:normAutofit/>
          </a:bodyPr>
          <a:lstStyle/>
          <a:p>
            <a:r>
              <a:rPr lang="de-DE" sz="3200" b="1" dirty="0"/>
              <a:t>PERSONELLE </a:t>
            </a:r>
            <a:r>
              <a:rPr lang="de-DE" sz="3200" b="1" dirty="0" err="1"/>
              <a:t>EINZELMAßNAHMEN</a:t>
            </a:r>
            <a:br>
              <a:rPr lang="de-DE" sz="3200" b="1" dirty="0"/>
            </a:br>
            <a:r>
              <a:rPr lang="de-DE" sz="3200" b="1" dirty="0"/>
              <a:t>§§ 99, 100, 101 BetrVG</a:t>
            </a:r>
            <a:endParaRPr lang="en-GB" sz="3200" b="1" dirty="0"/>
          </a:p>
        </p:txBody>
      </p:sp>
      <p:sp>
        <p:nvSpPr>
          <p:cNvPr id="3" name="Content Placeholder 2">
            <a:extLst>
              <a:ext uri="{FF2B5EF4-FFF2-40B4-BE49-F238E27FC236}">
                <a16:creationId xmlns:a16="http://schemas.microsoft.com/office/drawing/2014/main" id="{235E4A76-2679-431E-B9C7-A37FC6A375C6}"/>
              </a:ext>
            </a:extLst>
          </p:cNvPr>
          <p:cNvSpPr>
            <a:spLocks noGrp="1"/>
          </p:cNvSpPr>
          <p:nvPr>
            <p:ph idx="1"/>
          </p:nvPr>
        </p:nvSpPr>
        <p:spPr>
          <a:xfrm>
            <a:off x="9324528" y="764704"/>
            <a:ext cx="683568" cy="1296144"/>
          </a:xfrm>
        </p:spPr>
        <p:txBody>
          <a:bodyPr>
            <a:normAutofit lnSpcReduction="10000"/>
          </a:bodyPr>
          <a:lstStyle/>
          <a:p>
            <a:r>
              <a:rPr lang="de-DE" dirty="0"/>
              <a:t>Agenda</a:t>
            </a:r>
            <a:endParaRPr lang="en-GB" dirty="0"/>
          </a:p>
        </p:txBody>
      </p:sp>
    </p:spTree>
    <p:extLst>
      <p:ext uri="{BB962C8B-B14F-4D97-AF65-F5344CB8AC3E}">
        <p14:creationId xmlns:p14="http://schemas.microsoft.com/office/powerpoint/2010/main" val="210586133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5" name="Rectangle 2">
            <a:extLst>
              <a:ext uri="{FF2B5EF4-FFF2-40B4-BE49-F238E27FC236}">
                <a16:creationId xmlns:a16="http://schemas.microsoft.com/office/drawing/2014/main" id="{3A3B57C4-6519-4F0C-A1DE-0BCA10E17E6B}"/>
              </a:ext>
            </a:extLst>
          </p:cNvPr>
          <p:cNvSpPr>
            <a:spLocks noGrp="1" noChangeArrowheads="1"/>
          </p:cNvSpPr>
          <p:nvPr>
            <p:ph type="body" idx="1"/>
          </p:nvPr>
        </p:nvSpPr>
        <p:spPr>
          <a:xfrm>
            <a:off x="441541" y="2020161"/>
            <a:ext cx="8229600" cy="3849687"/>
          </a:xfrm>
          <a:ln>
            <a:noFill/>
          </a:ln>
        </p:spPr>
        <p:txBody>
          <a:bodyPr>
            <a:normAutofit fontScale="92500" lnSpcReduction="10000"/>
          </a:bodyPr>
          <a:lstStyle/>
          <a:p>
            <a:pPr marL="808038" lvl="1" eaLnBrk="1" hangingPunct="1">
              <a:buFont typeface="Wingdings" panose="05000000000000000000" pitchFamily="2" charset="2"/>
              <a:buChar char="§"/>
              <a:defRPr/>
            </a:pPr>
            <a:r>
              <a:rPr lang="de-DE" altLang="de-DE" sz="1800" dirty="0">
                <a:cs typeface="Arial" pitchFamily="34" charset="0"/>
              </a:rPr>
              <a:t> </a:t>
            </a:r>
            <a:r>
              <a:rPr lang="de-DE" altLang="de-DE" sz="1800" b="1" dirty="0">
                <a:cs typeface="Arial" pitchFamily="34" charset="0"/>
              </a:rPr>
              <a:t>Zustimmungsfiktion</a:t>
            </a:r>
          </a:p>
          <a:p>
            <a:pPr marL="804863" lvl="1" indent="-282575" eaLnBrk="1" hangingPunct="1">
              <a:buFontTx/>
              <a:buNone/>
              <a:defRPr/>
            </a:pPr>
            <a:endParaRPr lang="de-DE" altLang="de-DE" sz="1800" b="1" dirty="0">
              <a:cs typeface="Arial" pitchFamily="34" charset="0"/>
            </a:endParaRPr>
          </a:p>
          <a:p>
            <a:pPr marL="804863" lvl="1" indent="-282575" eaLnBrk="1" hangingPunct="1">
              <a:buFontTx/>
              <a:buNone/>
              <a:defRPr/>
            </a:pPr>
            <a:r>
              <a:rPr lang="de-DE" altLang="de-DE" sz="1800" dirty="0">
                <a:cs typeface="Arial" pitchFamily="34" charset="0"/>
              </a:rPr>
              <a:t>	-</a:t>
            </a:r>
            <a:r>
              <a:rPr lang="de-DE" altLang="de-DE" sz="1800" dirty="0">
                <a:cs typeface="Arial" pitchFamily="34" charset="0"/>
                <a:sym typeface="Wingdings" pitchFamily="2" charset="2"/>
              </a:rPr>
              <a:t> teilt BR Verweigerung der Zustimmung nicht innerhalb der 	Wochenfrist mit, gilt die Zustimmung als erteilt</a:t>
            </a:r>
          </a:p>
          <a:p>
            <a:pPr marL="804863" lvl="1" indent="-282575" eaLnBrk="1" hangingPunct="1">
              <a:buFontTx/>
              <a:buNone/>
              <a:defRPr/>
            </a:pPr>
            <a:endParaRPr lang="de-DE" altLang="de-DE" sz="1800" dirty="0">
              <a:cs typeface="Arial" pitchFamily="34" charset="0"/>
              <a:sym typeface="Wingdings" pitchFamily="2" charset="2"/>
            </a:endParaRPr>
          </a:p>
          <a:p>
            <a:pPr marL="804863" lvl="1" indent="-282575" eaLnBrk="1" hangingPunct="1">
              <a:buFontTx/>
              <a:buNone/>
              <a:defRPr/>
            </a:pPr>
            <a:r>
              <a:rPr lang="de-DE" altLang="de-DE" sz="1800" dirty="0">
                <a:cs typeface="Arial" pitchFamily="34" charset="0"/>
              </a:rPr>
              <a:t>	- entweder auf ausdrücklichen Beschluss des BR, als Folge 	schlichten Unterlassens oder auf Grund fehlerhafter 	Zustimmungsverweigerung</a:t>
            </a:r>
          </a:p>
          <a:p>
            <a:pPr marL="804863" lvl="1" indent="-282575" eaLnBrk="1" hangingPunct="1">
              <a:buFontTx/>
              <a:buNone/>
              <a:defRPr/>
            </a:pPr>
            <a:endParaRPr lang="de-DE" altLang="de-DE" sz="1800" dirty="0">
              <a:cs typeface="Arial" pitchFamily="34" charset="0"/>
            </a:endParaRPr>
          </a:p>
          <a:p>
            <a:pPr marL="1620838" lvl="3" eaLnBrk="1" hangingPunct="1">
              <a:buFontTx/>
              <a:buChar char="•"/>
              <a:defRPr/>
            </a:pPr>
            <a:r>
              <a:rPr lang="de-DE" altLang="de-DE" sz="1800" dirty="0">
                <a:cs typeface="Arial" pitchFamily="34" charset="0"/>
              </a:rPr>
              <a:t>Fristüberschreitung</a:t>
            </a:r>
          </a:p>
          <a:p>
            <a:pPr marL="1620838" lvl="3" eaLnBrk="1" hangingPunct="1">
              <a:buFontTx/>
              <a:buChar char="•"/>
              <a:defRPr/>
            </a:pPr>
            <a:r>
              <a:rPr lang="de-DE" altLang="de-DE" sz="1800" dirty="0">
                <a:cs typeface="Arial" pitchFamily="34" charset="0"/>
              </a:rPr>
              <a:t>Verstoß gegen Schriftform</a:t>
            </a:r>
          </a:p>
          <a:p>
            <a:pPr marL="1620838" lvl="3" eaLnBrk="1" hangingPunct="1">
              <a:buFontTx/>
              <a:buChar char="•"/>
              <a:defRPr/>
            </a:pPr>
            <a:r>
              <a:rPr lang="de-DE" altLang="de-DE" sz="1800" dirty="0">
                <a:cs typeface="Arial" pitchFamily="34" charset="0"/>
              </a:rPr>
              <a:t>fehlerhafter BR-Beschluss</a:t>
            </a:r>
          </a:p>
          <a:p>
            <a:pPr marL="1620838" lvl="3" eaLnBrk="1" hangingPunct="1">
              <a:buFontTx/>
              <a:buChar char="•"/>
              <a:defRPr/>
            </a:pPr>
            <a:r>
              <a:rPr lang="de-DE" altLang="de-DE" sz="1800" dirty="0">
                <a:cs typeface="Arial" pitchFamily="34" charset="0"/>
              </a:rPr>
              <a:t>fehlende oder fehlerhafte Begründung der Verweigerung</a:t>
            </a:r>
            <a:r>
              <a:rPr lang="de-DE" altLang="de-DE" sz="1400" dirty="0">
                <a:cs typeface="Arial" pitchFamily="34" charset="0"/>
              </a:rPr>
              <a:t>	</a:t>
            </a:r>
          </a:p>
        </p:txBody>
      </p:sp>
      <p:sp>
        <p:nvSpPr>
          <p:cNvPr id="5" name="Title 1">
            <a:extLst>
              <a:ext uri="{FF2B5EF4-FFF2-40B4-BE49-F238E27FC236}">
                <a16:creationId xmlns:a16="http://schemas.microsoft.com/office/drawing/2014/main" id="{965A7791-F389-454C-8E4B-3761CAAD863D}"/>
              </a:ext>
            </a:extLst>
          </p:cNvPr>
          <p:cNvSpPr>
            <a:spLocks noGrp="1"/>
          </p:cNvSpPr>
          <p:nvPr>
            <p:ph type="title"/>
          </p:nvPr>
        </p:nvSpPr>
        <p:spPr>
          <a:xfrm>
            <a:off x="0" y="365125"/>
            <a:ext cx="9144000" cy="1325563"/>
          </a:xfrm>
        </p:spPr>
        <p:txBody>
          <a:bodyPr/>
          <a:lstStyle/>
          <a:p>
            <a:pPr algn="ctr" eaLnBrk="1" hangingPunct="1">
              <a:spcBef>
                <a:spcPct val="0"/>
              </a:spcBef>
              <a:buClrTx/>
              <a:buSzTx/>
              <a:buFontTx/>
              <a:buNone/>
            </a:pPr>
            <a:r>
              <a:rPr lang="de-DE" altLang="de-DE" sz="2800" dirty="0"/>
              <a:t>Verfahren nach Unterrichtung des Betriebsrats</a:t>
            </a:r>
          </a:p>
        </p:txBody>
      </p:sp>
    </p:spTree>
  </p:cSld>
  <p:clrMapOvr>
    <a:masterClrMapping/>
  </p:clrMapOvr>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9" name="Rectangle 2">
            <a:extLst>
              <a:ext uri="{FF2B5EF4-FFF2-40B4-BE49-F238E27FC236}">
                <a16:creationId xmlns:a16="http://schemas.microsoft.com/office/drawing/2014/main" id="{9E6037AA-01DB-4562-9E44-0EF2E2CB76EF}"/>
              </a:ext>
            </a:extLst>
          </p:cNvPr>
          <p:cNvSpPr>
            <a:spLocks noGrp="1" noChangeArrowheads="1"/>
          </p:cNvSpPr>
          <p:nvPr>
            <p:ph type="body" idx="1"/>
          </p:nvPr>
        </p:nvSpPr>
        <p:spPr>
          <a:xfrm>
            <a:off x="468313" y="1916833"/>
            <a:ext cx="8229600" cy="3772768"/>
          </a:xfrm>
          <a:ln>
            <a:noFill/>
          </a:ln>
        </p:spPr>
        <p:txBody>
          <a:bodyPr>
            <a:normAutofit lnSpcReduction="10000"/>
          </a:bodyPr>
          <a:lstStyle/>
          <a:p>
            <a:pPr marL="808038" lvl="1" eaLnBrk="1" hangingPunct="1">
              <a:buFont typeface="Wingdings" panose="05000000000000000000" pitchFamily="2" charset="2"/>
              <a:buChar char="§"/>
              <a:defRPr/>
            </a:pPr>
            <a:r>
              <a:rPr lang="de-DE" altLang="de-DE" sz="1800" dirty="0">
                <a:cs typeface="Arial" pitchFamily="34" charset="0"/>
              </a:rPr>
              <a:t> </a:t>
            </a:r>
            <a:r>
              <a:rPr lang="de-DE" altLang="de-DE" sz="1800" b="1" dirty="0">
                <a:cs typeface="Arial" pitchFamily="34" charset="0"/>
              </a:rPr>
              <a:t>Verweigerung der Zustimmung</a:t>
            </a:r>
          </a:p>
          <a:p>
            <a:pPr marL="804863" lvl="1" indent="-282575" eaLnBrk="1" hangingPunct="1">
              <a:buFontTx/>
              <a:buNone/>
              <a:defRPr/>
            </a:pPr>
            <a:endParaRPr lang="de-DE" altLang="de-DE" sz="1800" b="1" dirty="0">
              <a:cs typeface="Arial" pitchFamily="34" charset="0"/>
            </a:endParaRPr>
          </a:p>
          <a:p>
            <a:pPr marL="804863" lvl="1" indent="-282575" eaLnBrk="1" hangingPunct="1">
              <a:buFontTx/>
              <a:buNone/>
              <a:defRPr/>
            </a:pPr>
            <a:r>
              <a:rPr lang="de-DE" altLang="de-DE" sz="1800" dirty="0">
                <a:cs typeface="Arial" pitchFamily="34" charset="0"/>
              </a:rPr>
              <a:t>	-</a:t>
            </a:r>
            <a:r>
              <a:rPr lang="de-DE" altLang="de-DE" sz="1800" dirty="0">
                <a:cs typeface="Arial" pitchFamily="34" charset="0"/>
                <a:sym typeface="Wingdings" pitchFamily="2" charset="2"/>
              </a:rPr>
              <a:t> Vorliegen von einem der Tatbestände gem. § 99 II</a:t>
            </a:r>
          </a:p>
          <a:p>
            <a:pPr marL="804863" lvl="1" indent="-282575" eaLnBrk="1" hangingPunct="1">
              <a:buFontTx/>
              <a:buNone/>
              <a:defRPr/>
            </a:pPr>
            <a:endParaRPr lang="de-DE" altLang="de-DE" sz="1800" dirty="0">
              <a:cs typeface="Arial" pitchFamily="34" charset="0"/>
              <a:sym typeface="Wingdings" pitchFamily="2" charset="2"/>
            </a:endParaRPr>
          </a:p>
          <a:p>
            <a:pPr marL="804863" lvl="1" indent="-282575" eaLnBrk="1" hangingPunct="1">
              <a:buFontTx/>
              <a:buNone/>
              <a:defRPr/>
            </a:pPr>
            <a:r>
              <a:rPr lang="de-DE" altLang="de-DE" sz="1800" dirty="0">
                <a:cs typeface="Arial" pitchFamily="34" charset="0"/>
              </a:rPr>
              <a:t>	- Verweigerung binnen 1 Woche</a:t>
            </a:r>
          </a:p>
          <a:p>
            <a:pPr marL="804863" lvl="1" indent="-282575" eaLnBrk="1" hangingPunct="1">
              <a:buFontTx/>
              <a:buNone/>
              <a:defRPr/>
            </a:pPr>
            <a:endParaRPr lang="de-DE" altLang="de-DE" sz="1800" dirty="0">
              <a:cs typeface="Arial" pitchFamily="34" charset="0"/>
            </a:endParaRPr>
          </a:p>
          <a:p>
            <a:pPr marL="804863" lvl="1" indent="-282575" eaLnBrk="1" hangingPunct="1">
              <a:buFontTx/>
              <a:buNone/>
              <a:defRPr/>
            </a:pPr>
            <a:r>
              <a:rPr lang="de-DE" altLang="de-DE" sz="1800" dirty="0">
                <a:cs typeface="Arial" pitchFamily="34" charset="0"/>
              </a:rPr>
              <a:t>	- mit Begründung, die es als möglich erscheinen lässt, dass einer 	der Tatbestände erfüllt ist; </a:t>
            </a:r>
            <a:r>
              <a:rPr lang="de-DE" altLang="de-DE" sz="1800" b="1" dirty="0">
                <a:cs typeface="Arial" pitchFamily="34" charset="0"/>
              </a:rPr>
              <a:t>a</a:t>
            </a:r>
            <a:r>
              <a:rPr lang="de-DE" altLang="de-DE" sz="1800" b="1" dirty="0"/>
              <a:t>ber, standardisierte und formelhafte</a:t>
            </a:r>
          </a:p>
          <a:p>
            <a:pPr marL="804863" lvl="1" indent="-282575" eaLnBrk="1" hangingPunct="1">
              <a:buFontTx/>
              <a:buNone/>
              <a:defRPr/>
            </a:pPr>
            <a:r>
              <a:rPr lang="de-DE" altLang="de-DE" sz="1800" b="1" dirty="0"/>
              <a:t>      Begründung genügt den Anforderungen des § 99 Abs.3. S.1</a:t>
            </a:r>
          </a:p>
          <a:p>
            <a:pPr marL="804863" lvl="1" indent="-282575" eaLnBrk="1" hangingPunct="1">
              <a:buFontTx/>
              <a:buNone/>
              <a:defRPr/>
            </a:pPr>
            <a:r>
              <a:rPr lang="de-DE" altLang="de-DE" sz="1800" b="1" dirty="0"/>
              <a:t>      BetrVG nicht</a:t>
            </a:r>
            <a:endParaRPr lang="de-DE" altLang="de-DE" sz="1800" b="1" dirty="0">
              <a:cs typeface="Arial" pitchFamily="34" charset="0"/>
            </a:endParaRPr>
          </a:p>
          <a:p>
            <a:pPr marL="804863" lvl="1" indent="-282575" eaLnBrk="1" hangingPunct="1">
              <a:buFontTx/>
              <a:buNone/>
              <a:defRPr/>
            </a:pPr>
            <a:endParaRPr lang="de-DE" altLang="de-DE" sz="1800" dirty="0">
              <a:cs typeface="Arial" pitchFamily="34" charset="0"/>
            </a:endParaRPr>
          </a:p>
          <a:p>
            <a:pPr marL="804863" lvl="1" indent="-282575" eaLnBrk="1" hangingPunct="1">
              <a:buFontTx/>
              <a:buNone/>
              <a:defRPr/>
            </a:pPr>
            <a:r>
              <a:rPr lang="de-DE" altLang="de-DE" sz="1800" dirty="0">
                <a:cs typeface="Arial" pitchFamily="34" charset="0"/>
              </a:rPr>
              <a:t>	- Schriftformerfordernis</a:t>
            </a:r>
          </a:p>
        </p:txBody>
      </p:sp>
      <p:sp>
        <p:nvSpPr>
          <p:cNvPr id="5" name="Title 1">
            <a:extLst>
              <a:ext uri="{FF2B5EF4-FFF2-40B4-BE49-F238E27FC236}">
                <a16:creationId xmlns:a16="http://schemas.microsoft.com/office/drawing/2014/main" id="{CE6D1F82-1D1B-47F0-B3FC-587FFEC003D9}"/>
              </a:ext>
            </a:extLst>
          </p:cNvPr>
          <p:cNvSpPr>
            <a:spLocks noGrp="1"/>
          </p:cNvSpPr>
          <p:nvPr>
            <p:ph type="title"/>
          </p:nvPr>
        </p:nvSpPr>
        <p:spPr>
          <a:xfrm>
            <a:off x="0" y="365125"/>
            <a:ext cx="9144000" cy="1325563"/>
          </a:xfrm>
        </p:spPr>
        <p:txBody>
          <a:bodyPr/>
          <a:lstStyle/>
          <a:p>
            <a:pPr algn="ctr" eaLnBrk="1" hangingPunct="1">
              <a:spcBef>
                <a:spcPct val="0"/>
              </a:spcBef>
              <a:buClrTx/>
              <a:buSzTx/>
              <a:buFontTx/>
              <a:buNone/>
            </a:pPr>
            <a:r>
              <a:rPr lang="de-DE" altLang="de-DE" sz="2800" dirty="0"/>
              <a:t>Verfahren nach Unterrichtung des Betriebsrats</a:t>
            </a:r>
          </a:p>
        </p:txBody>
      </p:sp>
    </p:spTree>
  </p:cSld>
  <p:clrMapOvr>
    <a:masterClrMapping/>
  </p:clrMapOvr>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3" name="Rectangle 2">
            <a:extLst>
              <a:ext uri="{FF2B5EF4-FFF2-40B4-BE49-F238E27FC236}">
                <a16:creationId xmlns:a16="http://schemas.microsoft.com/office/drawing/2014/main" id="{AD38AC1E-969B-4212-87F2-17A550E17F1E}"/>
              </a:ext>
            </a:extLst>
          </p:cNvPr>
          <p:cNvSpPr>
            <a:spLocks noGrp="1" noChangeArrowheads="1"/>
          </p:cNvSpPr>
          <p:nvPr>
            <p:ph type="body" idx="1"/>
          </p:nvPr>
        </p:nvSpPr>
        <p:spPr>
          <a:xfrm>
            <a:off x="107950" y="1773238"/>
            <a:ext cx="8785225" cy="4475162"/>
          </a:xfrm>
          <a:ln>
            <a:noFill/>
          </a:ln>
        </p:spPr>
        <p:txBody>
          <a:bodyPr>
            <a:normAutofit fontScale="92500" lnSpcReduction="10000"/>
          </a:bodyPr>
          <a:lstStyle/>
          <a:p>
            <a:pPr marL="808038" lvl="1" eaLnBrk="1" hangingPunct="1">
              <a:lnSpc>
                <a:spcPct val="80000"/>
              </a:lnSpc>
              <a:buFont typeface="Wingdings" panose="05000000000000000000" pitchFamily="2" charset="2"/>
              <a:buChar char="§"/>
              <a:defRPr/>
            </a:pPr>
            <a:r>
              <a:rPr lang="de-DE" altLang="de-DE" sz="1800" dirty="0">
                <a:cs typeface="Arial" pitchFamily="34" charset="0"/>
              </a:rPr>
              <a:t>  </a:t>
            </a:r>
            <a:r>
              <a:rPr lang="de-DE" altLang="de-DE" sz="1800" b="1" dirty="0">
                <a:cs typeface="Arial" pitchFamily="34" charset="0"/>
              </a:rPr>
              <a:t>wegen Gesetzesverstoßes etc., Nr. 1 z.B.</a:t>
            </a:r>
          </a:p>
          <a:p>
            <a:pPr marL="804863" lvl="1" indent="-282575" eaLnBrk="1" hangingPunct="1">
              <a:lnSpc>
                <a:spcPct val="80000"/>
              </a:lnSpc>
              <a:buFontTx/>
              <a:buNone/>
              <a:defRPr/>
            </a:pPr>
            <a:endParaRPr lang="de-DE" altLang="de-DE" sz="1800" b="1" dirty="0">
              <a:cs typeface="Arial" pitchFamily="34" charset="0"/>
            </a:endParaRPr>
          </a:p>
          <a:p>
            <a:pPr marL="804863" lvl="1" indent="-282575" eaLnBrk="1" hangingPunct="1">
              <a:lnSpc>
                <a:spcPct val="80000"/>
              </a:lnSpc>
              <a:buFontTx/>
              <a:buNone/>
              <a:defRPr/>
            </a:pPr>
            <a:r>
              <a:rPr lang="de-DE" altLang="de-DE" sz="1800" dirty="0">
                <a:cs typeface="Arial" pitchFamily="34" charset="0"/>
              </a:rPr>
              <a:t>	-</a:t>
            </a:r>
            <a:r>
              <a:rPr lang="de-DE" altLang="de-DE" sz="1800" dirty="0">
                <a:cs typeface="Arial" pitchFamily="34" charset="0"/>
                <a:sym typeface="Wingdings" pitchFamily="2" charset="2"/>
              </a:rPr>
              <a:t> Einstellung eines ausländischen AN ohne Arbeitserlaubnis, § 284 SGB III</a:t>
            </a:r>
          </a:p>
          <a:p>
            <a:pPr marL="804863" lvl="1" indent="-282575" eaLnBrk="1" hangingPunct="1">
              <a:lnSpc>
                <a:spcPct val="80000"/>
              </a:lnSpc>
              <a:buFontTx/>
              <a:buNone/>
              <a:defRPr/>
            </a:pPr>
            <a:endParaRPr lang="de-DE" altLang="de-DE" sz="1800" dirty="0">
              <a:cs typeface="Arial" pitchFamily="34" charset="0"/>
              <a:sym typeface="Wingdings" pitchFamily="2" charset="2"/>
            </a:endParaRPr>
          </a:p>
          <a:p>
            <a:pPr marL="804863" lvl="1" indent="-282575" eaLnBrk="1" hangingPunct="1">
              <a:lnSpc>
                <a:spcPct val="80000"/>
              </a:lnSpc>
              <a:buFontTx/>
              <a:buNone/>
              <a:defRPr/>
            </a:pPr>
            <a:r>
              <a:rPr lang="de-DE" altLang="de-DE" sz="1800" dirty="0">
                <a:cs typeface="Arial" pitchFamily="34" charset="0"/>
              </a:rPr>
              <a:t>	- arbeitsvertragliche Vereinbarung einer mehr als zehnstündigen täglichen </a:t>
            </a:r>
          </a:p>
          <a:p>
            <a:pPr marL="804863" lvl="1" indent="-282575" eaLnBrk="1" hangingPunct="1">
              <a:lnSpc>
                <a:spcPct val="80000"/>
              </a:lnSpc>
              <a:buFontTx/>
              <a:buNone/>
              <a:defRPr/>
            </a:pPr>
            <a:r>
              <a:rPr lang="de-DE" altLang="de-DE" sz="1800" dirty="0"/>
              <a:t>      </a:t>
            </a:r>
            <a:r>
              <a:rPr lang="de-DE" altLang="de-DE" sz="1800" dirty="0">
                <a:cs typeface="Arial" pitchFamily="34" charset="0"/>
              </a:rPr>
              <a:t> Arbeitszeit, § 3 ArbZG</a:t>
            </a:r>
          </a:p>
          <a:p>
            <a:pPr marL="804863" lvl="1" indent="-282575" eaLnBrk="1" hangingPunct="1">
              <a:lnSpc>
                <a:spcPct val="80000"/>
              </a:lnSpc>
              <a:buFontTx/>
              <a:buNone/>
              <a:defRPr/>
            </a:pPr>
            <a:endParaRPr lang="de-DE" altLang="de-DE" sz="1800" dirty="0">
              <a:cs typeface="Arial" pitchFamily="34" charset="0"/>
            </a:endParaRPr>
          </a:p>
          <a:p>
            <a:pPr marL="804863" lvl="1" indent="-282575" eaLnBrk="1" hangingPunct="1">
              <a:lnSpc>
                <a:spcPct val="80000"/>
              </a:lnSpc>
              <a:buFontTx/>
              <a:buNone/>
              <a:defRPr/>
            </a:pPr>
            <a:r>
              <a:rPr lang="de-DE" altLang="de-DE" sz="1800" dirty="0">
                <a:cs typeface="Arial" pitchFamily="34" charset="0"/>
              </a:rPr>
              <a:t>	- Bezahlung unterhalb tariflicher Vorschriften</a:t>
            </a:r>
          </a:p>
          <a:p>
            <a:pPr marL="804863" lvl="1" indent="-282575" eaLnBrk="1" hangingPunct="1">
              <a:lnSpc>
                <a:spcPct val="80000"/>
              </a:lnSpc>
              <a:buFontTx/>
              <a:buNone/>
              <a:defRPr/>
            </a:pPr>
            <a:r>
              <a:rPr lang="de-DE" altLang="de-DE" sz="1800" dirty="0"/>
              <a:t>	- bei vorgesehener Ein- Umgruppierung würde TV unterschritten werden</a:t>
            </a:r>
          </a:p>
          <a:p>
            <a:pPr marL="804863" lvl="1" indent="-282575" eaLnBrk="1" hangingPunct="1">
              <a:lnSpc>
                <a:spcPct val="80000"/>
              </a:lnSpc>
              <a:buFontTx/>
              <a:buNone/>
              <a:defRPr/>
            </a:pPr>
            <a:r>
              <a:rPr lang="de-DE" altLang="de-DE" sz="1800" dirty="0">
                <a:cs typeface="Arial" pitchFamily="34" charset="0"/>
              </a:rPr>
              <a:t>	- Verletzung von Diskriminierungsverboten</a:t>
            </a:r>
          </a:p>
          <a:p>
            <a:pPr marL="804863" lvl="1" indent="-282575" eaLnBrk="1" hangingPunct="1">
              <a:lnSpc>
                <a:spcPct val="80000"/>
              </a:lnSpc>
              <a:buFontTx/>
              <a:buNone/>
              <a:defRPr/>
            </a:pPr>
            <a:endParaRPr lang="de-DE" altLang="de-DE" sz="1800" dirty="0">
              <a:cs typeface="Arial" pitchFamily="34" charset="0"/>
            </a:endParaRPr>
          </a:p>
          <a:p>
            <a:pPr marL="804863" lvl="1" indent="-282575" eaLnBrk="1" hangingPunct="1">
              <a:lnSpc>
                <a:spcPct val="80000"/>
              </a:lnSpc>
              <a:buFontTx/>
              <a:buNone/>
              <a:defRPr/>
            </a:pPr>
            <a:r>
              <a:rPr lang="de-DE" altLang="de-DE" sz="1800" dirty="0">
                <a:cs typeface="Arial" pitchFamily="34" charset="0"/>
              </a:rPr>
              <a:t>   - Versäumnis, bei Arbeitsagentu</a:t>
            </a:r>
            <a:r>
              <a:rPr lang="de-DE" altLang="de-DE" sz="1800" dirty="0"/>
              <a:t>r nach schwerbehinderten Kandidaten zu  </a:t>
            </a:r>
          </a:p>
          <a:p>
            <a:pPr marL="804863" lvl="1" indent="-282575" eaLnBrk="1" hangingPunct="1">
              <a:lnSpc>
                <a:spcPct val="80000"/>
              </a:lnSpc>
              <a:buFontTx/>
              <a:buNone/>
              <a:defRPr/>
            </a:pPr>
            <a:r>
              <a:rPr lang="de-DE" altLang="de-DE" sz="1800" dirty="0"/>
              <a:t>      fragen</a:t>
            </a:r>
            <a:endParaRPr lang="de-DE" altLang="de-DE" sz="1800" dirty="0">
              <a:cs typeface="Arial" pitchFamily="34" charset="0"/>
            </a:endParaRPr>
          </a:p>
          <a:p>
            <a:pPr marL="804863" lvl="1" indent="-282575" eaLnBrk="1" hangingPunct="1">
              <a:lnSpc>
                <a:spcPct val="80000"/>
              </a:lnSpc>
              <a:buFontTx/>
              <a:buNone/>
              <a:defRPr/>
            </a:pPr>
            <a:endParaRPr lang="de-DE" altLang="de-DE" sz="1800" dirty="0">
              <a:cs typeface="Arial" pitchFamily="34" charset="0"/>
            </a:endParaRPr>
          </a:p>
          <a:p>
            <a:pPr marL="808038" lvl="1" eaLnBrk="1" hangingPunct="1">
              <a:lnSpc>
                <a:spcPct val="80000"/>
              </a:lnSpc>
              <a:buFont typeface="Wingdings" panose="05000000000000000000" pitchFamily="2" charset="2"/>
              <a:buChar char="§"/>
              <a:defRPr/>
            </a:pPr>
            <a:r>
              <a:rPr lang="de-DE" altLang="de-DE" sz="1800" dirty="0">
                <a:cs typeface="Arial" pitchFamily="34" charset="0"/>
              </a:rPr>
              <a:t>  </a:t>
            </a:r>
            <a:r>
              <a:rPr lang="de-DE" altLang="de-DE" sz="1800" b="1" dirty="0">
                <a:cs typeface="Arial" pitchFamily="34" charset="0"/>
              </a:rPr>
              <a:t>Verstoß gegen eine Richtlinie nach § 95 BetrVG, Nr. 2</a:t>
            </a:r>
          </a:p>
          <a:p>
            <a:pPr marL="804863" lvl="1" indent="-282575" eaLnBrk="1" hangingPunct="1">
              <a:lnSpc>
                <a:spcPct val="80000"/>
              </a:lnSpc>
              <a:buFontTx/>
              <a:buNone/>
              <a:defRPr/>
            </a:pPr>
            <a:endParaRPr lang="de-DE" altLang="de-DE" sz="1800" b="1" dirty="0">
              <a:cs typeface="Arial" pitchFamily="34" charset="0"/>
            </a:endParaRPr>
          </a:p>
          <a:p>
            <a:pPr marL="804863" lvl="1" indent="-282575" eaLnBrk="1" hangingPunct="1">
              <a:lnSpc>
                <a:spcPct val="80000"/>
              </a:lnSpc>
              <a:buFontTx/>
              <a:buNone/>
              <a:defRPr/>
            </a:pPr>
            <a:r>
              <a:rPr lang="de-DE" altLang="de-DE" sz="1800" dirty="0">
                <a:cs typeface="Arial" pitchFamily="34" charset="0"/>
              </a:rPr>
              <a:t>	-</a:t>
            </a:r>
            <a:r>
              <a:rPr lang="de-DE" altLang="de-DE" sz="1800" dirty="0">
                <a:cs typeface="Arial" pitchFamily="34" charset="0"/>
                <a:sym typeface="Wingdings" pitchFamily="2" charset="2"/>
              </a:rPr>
              <a:t> sieht Richtlinie bestimmte Betriebszugehörigkeit für Besetzung eines 	Arbeitsplatzes vor, kann BR der Einstellung eines externen Bewerbers    	widersprechen</a:t>
            </a:r>
            <a:r>
              <a:rPr lang="de-DE" altLang="de-DE" sz="1800" dirty="0">
                <a:cs typeface="Arial" pitchFamily="34" charset="0"/>
              </a:rPr>
              <a:t> 	</a:t>
            </a:r>
          </a:p>
        </p:txBody>
      </p:sp>
      <p:sp>
        <p:nvSpPr>
          <p:cNvPr id="5" name="Title 1">
            <a:extLst>
              <a:ext uri="{FF2B5EF4-FFF2-40B4-BE49-F238E27FC236}">
                <a16:creationId xmlns:a16="http://schemas.microsoft.com/office/drawing/2014/main" id="{95357EFE-9762-49E2-A696-CC6E9AF6C855}"/>
              </a:ext>
            </a:extLst>
          </p:cNvPr>
          <p:cNvSpPr>
            <a:spLocks noGrp="1"/>
          </p:cNvSpPr>
          <p:nvPr>
            <p:ph type="title"/>
          </p:nvPr>
        </p:nvSpPr>
        <p:spPr>
          <a:xfrm>
            <a:off x="0" y="365125"/>
            <a:ext cx="9144000" cy="1325563"/>
          </a:xfrm>
          <a:ln>
            <a:noFill/>
          </a:ln>
        </p:spPr>
        <p:txBody>
          <a:bodyPr/>
          <a:lstStyle/>
          <a:p>
            <a:pPr algn="ctr" eaLnBrk="1" hangingPunct="1">
              <a:spcBef>
                <a:spcPct val="0"/>
              </a:spcBef>
              <a:buClrTx/>
              <a:buSzTx/>
              <a:buFontTx/>
              <a:buNone/>
            </a:pPr>
            <a:r>
              <a:rPr lang="de-DE" altLang="de-DE" sz="2800" dirty="0"/>
              <a:t>Verweigerung der Zustimmung</a:t>
            </a:r>
          </a:p>
        </p:txBody>
      </p:sp>
    </p:spTree>
  </p:cSld>
  <p:clrMapOvr>
    <a:masterClrMapping/>
  </p:clrMapOvr>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7" name="Rectangle 2">
            <a:extLst>
              <a:ext uri="{FF2B5EF4-FFF2-40B4-BE49-F238E27FC236}">
                <a16:creationId xmlns:a16="http://schemas.microsoft.com/office/drawing/2014/main" id="{3A87FB59-0125-4777-BC6E-CD2CD9999C5C}"/>
              </a:ext>
            </a:extLst>
          </p:cNvPr>
          <p:cNvSpPr>
            <a:spLocks noGrp="1" noChangeArrowheads="1"/>
          </p:cNvSpPr>
          <p:nvPr>
            <p:ph type="body" idx="1"/>
          </p:nvPr>
        </p:nvSpPr>
        <p:spPr>
          <a:xfrm>
            <a:off x="0" y="1773238"/>
            <a:ext cx="9144000" cy="4464050"/>
          </a:xfrm>
          <a:ln>
            <a:noFill/>
          </a:ln>
        </p:spPr>
        <p:txBody>
          <a:bodyPr/>
          <a:lstStyle/>
          <a:p>
            <a:pPr marL="808038" lvl="1" eaLnBrk="1" hangingPunct="1">
              <a:lnSpc>
                <a:spcPct val="90000"/>
              </a:lnSpc>
              <a:buFont typeface="Wingdings" panose="05000000000000000000" pitchFamily="2" charset="2"/>
              <a:buChar char="§"/>
              <a:defRPr/>
            </a:pPr>
            <a:r>
              <a:rPr lang="de-DE" altLang="de-DE" sz="1800" dirty="0">
                <a:cs typeface="Arial" pitchFamily="34" charset="0"/>
              </a:rPr>
              <a:t>  </a:t>
            </a:r>
            <a:r>
              <a:rPr lang="de-DE" altLang="de-DE" sz="1800" b="1" dirty="0">
                <a:cs typeface="Arial" pitchFamily="34" charset="0"/>
              </a:rPr>
              <a:t>Besorgnis der Benachteiligung anderer im Betrieb Beschäftigter, Nr. 3</a:t>
            </a:r>
          </a:p>
          <a:p>
            <a:pPr marL="804863" lvl="1" indent="-282575" eaLnBrk="1" hangingPunct="1">
              <a:lnSpc>
                <a:spcPct val="90000"/>
              </a:lnSpc>
              <a:buFontTx/>
              <a:buNone/>
              <a:defRPr/>
            </a:pPr>
            <a:r>
              <a:rPr lang="de-DE" altLang="de-DE" sz="1800" dirty="0">
                <a:cs typeface="Arial" pitchFamily="34" charset="0"/>
              </a:rPr>
              <a:t>	-</a:t>
            </a:r>
            <a:r>
              <a:rPr lang="de-DE" altLang="de-DE" sz="1800" dirty="0">
                <a:cs typeface="Arial" pitchFamily="34" charset="0"/>
                <a:sym typeface="Wingdings" pitchFamily="2" charset="2"/>
              </a:rPr>
              <a:t> ein bloßer, auf unbestimmte Vermutungen begründeter Verdacht reicht </a:t>
            </a:r>
          </a:p>
          <a:p>
            <a:pPr marL="804863" lvl="1" indent="-282575" eaLnBrk="1" hangingPunct="1">
              <a:lnSpc>
                <a:spcPct val="90000"/>
              </a:lnSpc>
              <a:buFontTx/>
              <a:buNone/>
              <a:defRPr/>
            </a:pPr>
            <a:r>
              <a:rPr lang="de-DE" altLang="de-DE" sz="1800" dirty="0">
                <a:sym typeface="Wingdings" pitchFamily="2" charset="2"/>
              </a:rPr>
              <a:t>     </a:t>
            </a:r>
            <a:r>
              <a:rPr lang="de-DE" altLang="de-DE" sz="1800" dirty="0">
                <a:cs typeface="Arial" pitchFamily="34" charset="0"/>
                <a:sym typeface="Wingdings" pitchFamily="2" charset="2"/>
              </a:rPr>
              <a:t>	nicht aus</a:t>
            </a:r>
          </a:p>
          <a:p>
            <a:pPr marL="804863" lvl="1" indent="-282575" eaLnBrk="1" hangingPunct="1">
              <a:lnSpc>
                <a:spcPct val="90000"/>
              </a:lnSpc>
              <a:buFontTx/>
              <a:buNone/>
              <a:defRPr/>
            </a:pPr>
            <a:r>
              <a:rPr lang="de-DE" altLang="de-DE" sz="1800" dirty="0">
                <a:cs typeface="Arial" pitchFamily="34" charset="0"/>
              </a:rPr>
              <a:t>	- jedoch nicht erforderlich, dass Nachteile mit Gewissheit eintreten</a:t>
            </a:r>
          </a:p>
          <a:p>
            <a:pPr marL="804863" lvl="1" indent="-282575" eaLnBrk="1" hangingPunct="1">
              <a:lnSpc>
                <a:spcPct val="90000"/>
              </a:lnSpc>
              <a:buFontTx/>
              <a:buNone/>
              <a:defRPr/>
            </a:pPr>
            <a:r>
              <a:rPr lang="de-DE" altLang="de-DE" sz="1800" dirty="0">
                <a:cs typeface="Arial" pitchFamily="34" charset="0"/>
              </a:rPr>
              <a:t>	- Nachteile müssen unmittelbare Folge der geplanten personellen </a:t>
            </a:r>
            <a:r>
              <a:rPr lang="de-DE" altLang="de-DE" sz="1800" dirty="0" err="1">
                <a:cs typeface="Arial" pitchFamily="34" charset="0"/>
              </a:rPr>
              <a:t>Maßnahm</a:t>
            </a:r>
            <a:endParaRPr lang="de-DE" altLang="de-DE" sz="1800" dirty="0">
              <a:cs typeface="Arial" pitchFamily="34" charset="0"/>
            </a:endParaRPr>
          </a:p>
          <a:p>
            <a:pPr marL="804863" lvl="1" indent="-282575" eaLnBrk="1" hangingPunct="1">
              <a:lnSpc>
                <a:spcPct val="90000"/>
              </a:lnSpc>
              <a:buFontTx/>
              <a:buNone/>
              <a:defRPr/>
            </a:pPr>
            <a:r>
              <a:rPr lang="de-DE" altLang="de-DE" sz="1800" dirty="0"/>
              <a:t>	  sein</a:t>
            </a:r>
            <a:r>
              <a:rPr lang="de-DE" altLang="de-DE" sz="1800" dirty="0">
                <a:cs typeface="Arial" pitchFamily="34" charset="0"/>
              </a:rPr>
              <a:t>			</a:t>
            </a:r>
          </a:p>
          <a:p>
            <a:pPr marL="804863" lvl="1" indent="-282575" eaLnBrk="1" hangingPunct="1">
              <a:lnSpc>
                <a:spcPct val="90000"/>
              </a:lnSpc>
              <a:buFontTx/>
              <a:buNone/>
              <a:defRPr/>
            </a:pPr>
            <a:r>
              <a:rPr lang="de-DE" altLang="de-DE" sz="1800" dirty="0">
                <a:cs typeface="Arial" pitchFamily="34" charset="0"/>
              </a:rPr>
              <a:t>	- etwa Verschlechterung aktueller Arbeitsbedingungen</a:t>
            </a:r>
          </a:p>
          <a:p>
            <a:pPr marL="804863" lvl="1" indent="-282575" eaLnBrk="1" hangingPunct="1">
              <a:lnSpc>
                <a:spcPct val="90000"/>
              </a:lnSpc>
              <a:buFontTx/>
              <a:buNone/>
              <a:defRPr/>
            </a:pPr>
            <a:endParaRPr lang="de-DE" altLang="de-DE" sz="1800" dirty="0">
              <a:cs typeface="Arial" pitchFamily="34" charset="0"/>
            </a:endParaRPr>
          </a:p>
          <a:p>
            <a:pPr marL="808038" lvl="1" eaLnBrk="1" hangingPunct="1">
              <a:lnSpc>
                <a:spcPct val="90000"/>
              </a:lnSpc>
              <a:buFont typeface="Wingdings" panose="05000000000000000000" pitchFamily="2" charset="2"/>
              <a:buChar char="§"/>
              <a:defRPr/>
            </a:pPr>
            <a:r>
              <a:rPr lang="de-DE" altLang="de-DE" sz="1800" dirty="0">
                <a:cs typeface="Arial" pitchFamily="34" charset="0"/>
              </a:rPr>
              <a:t>  </a:t>
            </a:r>
            <a:r>
              <a:rPr lang="de-DE" altLang="de-DE" sz="1800" b="1" dirty="0">
                <a:cs typeface="Arial" pitchFamily="34" charset="0"/>
              </a:rPr>
              <a:t>Benachteiligung des betroffenen AN, Nr. 4</a:t>
            </a:r>
          </a:p>
          <a:p>
            <a:pPr marL="804863" lvl="1" indent="-282575" eaLnBrk="1" hangingPunct="1">
              <a:lnSpc>
                <a:spcPct val="90000"/>
              </a:lnSpc>
              <a:buFontTx/>
              <a:buNone/>
              <a:defRPr/>
            </a:pPr>
            <a:endParaRPr lang="de-DE" altLang="de-DE" sz="1800" b="1" dirty="0">
              <a:cs typeface="Arial" pitchFamily="34" charset="0"/>
            </a:endParaRPr>
          </a:p>
          <a:p>
            <a:pPr marL="804863" lvl="1" indent="-282575" eaLnBrk="1" hangingPunct="1">
              <a:lnSpc>
                <a:spcPct val="90000"/>
              </a:lnSpc>
              <a:buFontTx/>
              <a:buNone/>
              <a:defRPr/>
            </a:pPr>
            <a:r>
              <a:rPr lang="de-DE" altLang="de-DE" sz="1800" dirty="0">
                <a:cs typeface="Arial" pitchFamily="34" charset="0"/>
              </a:rPr>
              <a:t>	-</a:t>
            </a:r>
            <a:r>
              <a:rPr lang="de-DE" altLang="de-DE" sz="1800" dirty="0">
                <a:cs typeface="Arial" pitchFamily="34" charset="0"/>
                <a:sym typeface="Wingdings" pitchFamily="2" charset="2"/>
              </a:rPr>
              <a:t> wesentlich längere Fahrtzeiten bei Versetzung</a:t>
            </a:r>
          </a:p>
          <a:p>
            <a:pPr marL="804863" lvl="1" indent="-282575" eaLnBrk="1" hangingPunct="1">
              <a:lnSpc>
                <a:spcPct val="90000"/>
              </a:lnSpc>
              <a:buFontTx/>
              <a:buNone/>
              <a:defRPr/>
            </a:pPr>
            <a:endParaRPr lang="de-DE" altLang="de-DE" sz="1800" dirty="0">
              <a:cs typeface="Arial" pitchFamily="34" charset="0"/>
              <a:sym typeface="Wingdings" pitchFamily="2" charset="2"/>
            </a:endParaRPr>
          </a:p>
          <a:p>
            <a:pPr marL="804863" lvl="1" indent="-282575" eaLnBrk="1" hangingPunct="1">
              <a:lnSpc>
                <a:spcPct val="90000"/>
              </a:lnSpc>
              <a:buFontTx/>
              <a:buNone/>
              <a:defRPr/>
            </a:pPr>
            <a:r>
              <a:rPr lang="de-DE" altLang="de-DE" sz="1800" dirty="0">
                <a:cs typeface="Arial" pitchFamily="34" charset="0"/>
                <a:sym typeface="Wingdings" pitchFamily="2" charset="2"/>
              </a:rPr>
              <a:t>	- verschlechterte Arbeitsbedingungen bei Versetzung        </a:t>
            </a:r>
            <a:endParaRPr lang="de-DE" altLang="de-DE" sz="1800" dirty="0">
              <a:cs typeface="Arial" pitchFamily="34" charset="0"/>
            </a:endParaRPr>
          </a:p>
        </p:txBody>
      </p:sp>
      <p:sp>
        <p:nvSpPr>
          <p:cNvPr id="5" name="Title 1">
            <a:extLst>
              <a:ext uri="{FF2B5EF4-FFF2-40B4-BE49-F238E27FC236}">
                <a16:creationId xmlns:a16="http://schemas.microsoft.com/office/drawing/2014/main" id="{F72A77F6-A712-4315-AF34-9DC6BD2F870F}"/>
              </a:ext>
            </a:extLst>
          </p:cNvPr>
          <p:cNvSpPr>
            <a:spLocks noGrp="1"/>
          </p:cNvSpPr>
          <p:nvPr>
            <p:ph type="title"/>
          </p:nvPr>
        </p:nvSpPr>
        <p:spPr>
          <a:xfrm>
            <a:off x="0" y="365125"/>
            <a:ext cx="9144000" cy="1325563"/>
          </a:xfrm>
          <a:ln>
            <a:noFill/>
          </a:ln>
        </p:spPr>
        <p:txBody>
          <a:bodyPr/>
          <a:lstStyle/>
          <a:p>
            <a:pPr algn="ctr" eaLnBrk="1" hangingPunct="1">
              <a:spcBef>
                <a:spcPct val="0"/>
              </a:spcBef>
              <a:buClrTx/>
              <a:buSzTx/>
              <a:buFontTx/>
              <a:buNone/>
            </a:pPr>
            <a:r>
              <a:rPr lang="de-DE" altLang="de-DE" sz="2800" dirty="0"/>
              <a:t>Verweigerung der Zustimmung</a:t>
            </a:r>
          </a:p>
        </p:txBody>
      </p:sp>
    </p:spTree>
  </p:cSld>
  <p:clrMapOvr>
    <a:masterClrMapping/>
  </p:clrMapOvr>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1" name="Rectangle 2">
            <a:extLst>
              <a:ext uri="{FF2B5EF4-FFF2-40B4-BE49-F238E27FC236}">
                <a16:creationId xmlns:a16="http://schemas.microsoft.com/office/drawing/2014/main" id="{8152DEF7-25C1-4CD1-84F2-32414102F31B}"/>
              </a:ext>
            </a:extLst>
          </p:cNvPr>
          <p:cNvSpPr>
            <a:spLocks noGrp="1" noChangeArrowheads="1"/>
          </p:cNvSpPr>
          <p:nvPr>
            <p:ph type="body" idx="1"/>
          </p:nvPr>
        </p:nvSpPr>
        <p:spPr>
          <a:xfrm>
            <a:off x="539750" y="2060575"/>
            <a:ext cx="8064500" cy="3960713"/>
          </a:xfrm>
          <a:ln>
            <a:noFill/>
          </a:ln>
        </p:spPr>
        <p:txBody>
          <a:bodyPr>
            <a:normAutofit/>
          </a:bodyPr>
          <a:lstStyle/>
          <a:p>
            <a:pPr marL="808038" lvl="1" eaLnBrk="1" hangingPunct="1">
              <a:buFont typeface="Wingdings" panose="05000000000000000000" pitchFamily="2" charset="2"/>
              <a:buChar char="§"/>
              <a:defRPr/>
            </a:pPr>
            <a:r>
              <a:rPr lang="de-DE" altLang="de-DE" sz="1800" dirty="0">
                <a:cs typeface="Arial" pitchFamily="34" charset="0"/>
              </a:rPr>
              <a:t>  </a:t>
            </a:r>
            <a:r>
              <a:rPr lang="de-DE" altLang="de-DE" sz="1800" b="1" dirty="0">
                <a:cs typeface="Arial" pitchFamily="34" charset="0"/>
              </a:rPr>
              <a:t>Fehlende Ausschreibung nach § 93 BetrVG, Nr. 5</a:t>
            </a:r>
          </a:p>
          <a:p>
            <a:pPr marL="804863" lvl="1" indent="-282575" eaLnBrk="1" hangingPunct="1">
              <a:buFontTx/>
              <a:buNone/>
              <a:defRPr/>
            </a:pPr>
            <a:endParaRPr lang="de-DE" altLang="de-DE" sz="1800" b="1" dirty="0">
              <a:cs typeface="Arial" pitchFamily="34" charset="0"/>
            </a:endParaRPr>
          </a:p>
          <a:p>
            <a:pPr marL="808038" lvl="1" eaLnBrk="1" hangingPunct="1">
              <a:buFont typeface="Wingdings" panose="05000000000000000000" pitchFamily="2" charset="2"/>
              <a:buChar char="§"/>
              <a:defRPr/>
            </a:pPr>
            <a:r>
              <a:rPr lang="de-DE" altLang="de-DE" sz="1800" dirty="0">
                <a:cs typeface="Arial" pitchFamily="34" charset="0"/>
              </a:rPr>
              <a:t>  </a:t>
            </a:r>
            <a:r>
              <a:rPr lang="de-DE" altLang="de-DE" sz="1800" b="1" dirty="0">
                <a:cs typeface="Arial" pitchFamily="34" charset="0"/>
              </a:rPr>
              <a:t>Störung des Betriebsfriedens, Nr. 6</a:t>
            </a:r>
          </a:p>
          <a:p>
            <a:pPr marL="804863" lvl="1" indent="-282575" eaLnBrk="1" hangingPunct="1">
              <a:buFontTx/>
              <a:buNone/>
              <a:defRPr/>
            </a:pPr>
            <a:endParaRPr lang="de-DE" altLang="de-DE" sz="1800" b="1" dirty="0">
              <a:cs typeface="Arial" pitchFamily="34" charset="0"/>
            </a:endParaRPr>
          </a:p>
          <a:p>
            <a:pPr marL="804863" lvl="1" indent="-282575" eaLnBrk="1" hangingPunct="1">
              <a:buFontTx/>
              <a:buNone/>
              <a:defRPr/>
            </a:pPr>
            <a:r>
              <a:rPr lang="de-DE" altLang="de-DE" sz="1800" dirty="0">
                <a:cs typeface="Arial" pitchFamily="34" charset="0"/>
              </a:rPr>
              <a:t>	-</a:t>
            </a:r>
            <a:r>
              <a:rPr lang="de-DE" altLang="de-DE" sz="1800" dirty="0">
                <a:cs typeface="Arial" pitchFamily="34" charset="0"/>
                <a:sym typeface="Wingdings" pitchFamily="2" charset="2"/>
              </a:rPr>
              <a:t> oder durch Besorgnis, dass Bewerber den Betriebsfrieden durch 	gesetzwidriges Verhalten grobe Verletzung nach § 75 BetrVG stört</a:t>
            </a:r>
          </a:p>
          <a:p>
            <a:pPr marL="804863" lvl="1" indent="-282575" eaLnBrk="1" hangingPunct="1">
              <a:buFontTx/>
              <a:buNone/>
              <a:defRPr/>
            </a:pPr>
            <a:endParaRPr lang="de-DE" altLang="de-DE" sz="1800" dirty="0">
              <a:cs typeface="Arial" pitchFamily="34" charset="0"/>
              <a:sym typeface="Wingdings" pitchFamily="2" charset="2"/>
            </a:endParaRPr>
          </a:p>
          <a:p>
            <a:pPr marL="804863" lvl="1" indent="-282575" eaLnBrk="1" hangingPunct="1">
              <a:buFontTx/>
              <a:buNone/>
              <a:defRPr/>
            </a:pPr>
            <a:r>
              <a:rPr lang="de-DE" altLang="de-DE" sz="1800" dirty="0">
                <a:cs typeface="Arial" pitchFamily="34" charset="0"/>
                <a:sym typeface="Wingdings" pitchFamily="2" charset="2"/>
              </a:rPr>
              <a:t>	- Begründung erfordert objektive Tatsachen; Vermutungen sind 		nicht ausreichend        </a:t>
            </a:r>
            <a:endParaRPr lang="de-DE" altLang="de-DE" sz="1800" dirty="0">
              <a:cs typeface="Arial" pitchFamily="34" charset="0"/>
            </a:endParaRPr>
          </a:p>
        </p:txBody>
      </p:sp>
      <p:sp>
        <p:nvSpPr>
          <p:cNvPr id="5" name="Title 1">
            <a:extLst>
              <a:ext uri="{FF2B5EF4-FFF2-40B4-BE49-F238E27FC236}">
                <a16:creationId xmlns:a16="http://schemas.microsoft.com/office/drawing/2014/main" id="{F1F24AD7-129D-48DA-A931-6BD281B51733}"/>
              </a:ext>
            </a:extLst>
          </p:cNvPr>
          <p:cNvSpPr>
            <a:spLocks noGrp="1"/>
          </p:cNvSpPr>
          <p:nvPr>
            <p:ph type="title"/>
          </p:nvPr>
        </p:nvSpPr>
        <p:spPr>
          <a:xfrm>
            <a:off x="0" y="365125"/>
            <a:ext cx="9144000" cy="1325563"/>
          </a:xfrm>
          <a:ln>
            <a:noFill/>
          </a:ln>
        </p:spPr>
        <p:txBody>
          <a:bodyPr/>
          <a:lstStyle/>
          <a:p>
            <a:pPr algn="ctr" eaLnBrk="1" hangingPunct="1">
              <a:spcBef>
                <a:spcPct val="0"/>
              </a:spcBef>
              <a:buClrTx/>
              <a:buSzTx/>
              <a:buFontTx/>
              <a:buNone/>
            </a:pPr>
            <a:r>
              <a:rPr lang="de-DE" altLang="de-DE" sz="2800" dirty="0"/>
              <a:t>Verweigerung der Zustimmung</a:t>
            </a:r>
          </a:p>
        </p:txBody>
      </p:sp>
    </p:spTree>
  </p:cSld>
  <p:clrMapOvr>
    <a:masterClrMapping/>
  </p:clrMapOvr>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5" name="Rectangle 2">
            <a:extLst>
              <a:ext uri="{FF2B5EF4-FFF2-40B4-BE49-F238E27FC236}">
                <a16:creationId xmlns:a16="http://schemas.microsoft.com/office/drawing/2014/main" id="{8F4012AB-E2B7-4D6F-84D1-606BA63A2BC8}"/>
              </a:ext>
            </a:extLst>
          </p:cNvPr>
          <p:cNvSpPr>
            <a:spLocks noGrp="1" noChangeArrowheads="1"/>
          </p:cNvSpPr>
          <p:nvPr>
            <p:ph type="body" idx="1"/>
          </p:nvPr>
        </p:nvSpPr>
        <p:spPr>
          <a:xfrm>
            <a:off x="468313" y="1989138"/>
            <a:ext cx="8229600" cy="3989387"/>
          </a:xfrm>
          <a:solidFill>
            <a:schemeClr val="bg1"/>
          </a:solidFill>
          <a:ln>
            <a:noFill/>
          </a:ln>
        </p:spPr>
        <p:txBody>
          <a:bodyPr/>
          <a:lstStyle/>
          <a:p>
            <a:pPr marL="895350" indent="-273050" eaLnBrk="1" hangingPunct="1">
              <a:buFontTx/>
              <a:buNone/>
            </a:pPr>
            <a:r>
              <a:rPr lang="de-DE" altLang="de-DE" sz="1800" dirty="0"/>
              <a:t>1. </a:t>
            </a:r>
            <a:r>
              <a:rPr lang="de-DE" altLang="de-DE" sz="1800" b="1" dirty="0"/>
              <a:t>Verzicht</a:t>
            </a:r>
            <a:r>
              <a:rPr lang="de-DE" altLang="de-DE" sz="1800" dirty="0"/>
              <a:t> des AG auf Durchführung der geplanten Maßnahme</a:t>
            </a:r>
          </a:p>
          <a:p>
            <a:pPr marL="895350" indent="-273050" eaLnBrk="1" hangingPunct="1">
              <a:buFontTx/>
              <a:buNone/>
            </a:pPr>
            <a:endParaRPr lang="de-DE" altLang="de-DE" sz="1800" dirty="0"/>
          </a:p>
          <a:p>
            <a:pPr marL="895350" indent="-273050" eaLnBrk="1" hangingPunct="1">
              <a:buFontTx/>
              <a:buNone/>
            </a:pPr>
            <a:r>
              <a:rPr lang="de-DE" altLang="de-DE" sz="1800" dirty="0"/>
              <a:t>2. </a:t>
            </a:r>
            <a:r>
              <a:rPr lang="de-DE" altLang="de-DE" sz="1800" b="1" dirty="0"/>
              <a:t>AG beharrt</a:t>
            </a:r>
            <a:r>
              <a:rPr lang="de-DE" altLang="de-DE" sz="1800" dirty="0"/>
              <a:t> auf der Maßnahme, wartet mit ihrer Durchführung       jedoch ab, bis über seinen Antrag auf </a:t>
            </a:r>
            <a:r>
              <a:rPr lang="de-DE" altLang="de-DE" sz="1800" b="1" dirty="0"/>
              <a:t>Ersetzung der Zustimmung</a:t>
            </a:r>
            <a:r>
              <a:rPr lang="de-DE" altLang="de-DE" sz="1800" dirty="0"/>
              <a:t> durch das ArbG entschieden ist</a:t>
            </a:r>
          </a:p>
          <a:p>
            <a:pPr marL="895350" indent="-273050" eaLnBrk="1" hangingPunct="1">
              <a:buFontTx/>
              <a:buNone/>
            </a:pPr>
            <a:endParaRPr lang="de-DE" altLang="de-DE" sz="1800" dirty="0"/>
          </a:p>
          <a:p>
            <a:pPr marL="895350" indent="-273050" eaLnBrk="1" hangingPunct="1">
              <a:buFontTx/>
              <a:buNone/>
            </a:pPr>
            <a:r>
              <a:rPr lang="de-DE" altLang="de-DE" sz="1800" dirty="0"/>
              <a:t>3. AG führt </a:t>
            </a:r>
            <a:r>
              <a:rPr lang="de-DE" altLang="de-DE" sz="1800" b="1" dirty="0"/>
              <a:t>Maßnahme vorläufig gem. § 100 BetrVG</a:t>
            </a:r>
            <a:r>
              <a:rPr lang="de-DE" altLang="de-DE" sz="1800" dirty="0"/>
              <a:t> durch</a:t>
            </a:r>
          </a:p>
          <a:p>
            <a:pPr marL="895350" indent="-273050" eaLnBrk="1" hangingPunct="1"/>
            <a:endParaRPr lang="de-DE" altLang="de-DE" sz="1800" dirty="0"/>
          </a:p>
          <a:p>
            <a:pPr marL="895350" indent="-273050" eaLnBrk="1" hangingPunct="1">
              <a:buFontTx/>
              <a:buNone/>
            </a:pPr>
            <a:r>
              <a:rPr lang="de-DE" altLang="de-DE" sz="1800" dirty="0"/>
              <a:t>4. AG führt Maßnahme </a:t>
            </a:r>
            <a:r>
              <a:rPr lang="de-DE" altLang="de-DE" sz="1800" b="1" dirty="0"/>
              <a:t>ohne Beachtung des § 100 BetrVG</a:t>
            </a:r>
            <a:r>
              <a:rPr lang="de-DE" altLang="de-DE" sz="1800" dirty="0"/>
              <a:t> durch;</a:t>
            </a:r>
          </a:p>
          <a:p>
            <a:pPr marL="895350" indent="-273050" eaLnBrk="1" hangingPunct="1">
              <a:buFontTx/>
              <a:buNone/>
            </a:pPr>
            <a:r>
              <a:rPr lang="de-DE" altLang="de-DE" sz="1800" dirty="0"/>
              <a:t>	dann Möglichkeit des BR beim ArbG die </a:t>
            </a:r>
            <a:r>
              <a:rPr lang="de-DE" altLang="de-DE" sz="1800" b="1" dirty="0"/>
              <a:t>Aufhebung der               Maßnahme</a:t>
            </a:r>
            <a:r>
              <a:rPr lang="de-DE" altLang="de-DE" sz="1800" dirty="0"/>
              <a:t> zu beantragen, § 101 BetrVG, (Ausnahme Eingruppierung)</a:t>
            </a:r>
          </a:p>
        </p:txBody>
      </p:sp>
      <p:sp>
        <p:nvSpPr>
          <p:cNvPr id="5" name="Title 1">
            <a:extLst>
              <a:ext uri="{FF2B5EF4-FFF2-40B4-BE49-F238E27FC236}">
                <a16:creationId xmlns:a16="http://schemas.microsoft.com/office/drawing/2014/main" id="{14D55A81-F11C-4996-9C5E-5B6A18169CED}"/>
              </a:ext>
            </a:extLst>
          </p:cNvPr>
          <p:cNvSpPr>
            <a:spLocks noGrp="1"/>
          </p:cNvSpPr>
          <p:nvPr>
            <p:ph type="title"/>
          </p:nvPr>
        </p:nvSpPr>
        <p:spPr>
          <a:xfrm>
            <a:off x="0" y="365125"/>
            <a:ext cx="9144000" cy="1325563"/>
          </a:xfrm>
          <a:ln>
            <a:noFill/>
          </a:ln>
        </p:spPr>
        <p:txBody>
          <a:bodyPr/>
          <a:lstStyle/>
          <a:p>
            <a:pPr algn="ctr" eaLnBrk="1" hangingPunct="1">
              <a:spcBef>
                <a:spcPct val="0"/>
              </a:spcBef>
              <a:buClrTx/>
              <a:buSzTx/>
              <a:buFontTx/>
              <a:buNone/>
            </a:pPr>
            <a:r>
              <a:rPr lang="de-DE" altLang="de-DE" sz="2800" dirty="0"/>
              <a:t>Rechtsfolgen der Verweigerung</a:t>
            </a:r>
          </a:p>
        </p:txBody>
      </p:sp>
    </p:spTree>
  </p:cSld>
  <p:clrMapOvr>
    <a:masterClrMapping/>
  </p:clrMapOvr>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9" name="Rectangle 2">
            <a:extLst>
              <a:ext uri="{FF2B5EF4-FFF2-40B4-BE49-F238E27FC236}">
                <a16:creationId xmlns:a16="http://schemas.microsoft.com/office/drawing/2014/main" id="{F1F4A8E2-9D3B-4641-BAA7-62C6B0DCF5A8}"/>
              </a:ext>
            </a:extLst>
          </p:cNvPr>
          <p:cNvSpPr>
            <a:spLocks noGrp="1" noChangeArrowheads="1"/>
          </p:cNvSpPr>
          <p:nvPr>
            <p:ph type="body" idx="1"/>
          </p:nvPr>
        </p:nvSpPr>
        <p:spPr>
          <a:xfrm>
            <a:off x="323912" y="1943806"/>
            <a:ext cx="8496176" cy="4104605"/>
          </a:xfrm>
          <a:ln>
            <a:noFill/>
          </a:ln>
          <a:extLst>
            <a:ext uri="{909E8E84-426E-40DD-AFC4-6F175D3DCCD1}">
              <a14:hiddenFill xmlns:a14="http://schemas.microsoft.com/office/drawing/2010/main">
                <a:solidFill>
                  <a:schemeClr val="bg1"/>
                </a:solidFill>
              </a14:hiddenFill>
            </a:ext>
          </a:extLst>
        </p:spPr>
        <p:txBody>
          <a:bodyPr/>
          <a:lstStyle/>
          <a:p>
            <a:pPr marL="895350" indent="-273050" eaLnBrk="1" hangingPunct="1">
              <a:buFontTx/>
              <a:buNone/>
            </a:pPr>
            <a:r>
              <a:rPr lang="de-DE" altLang="de-DE" sz="1800" dirty="0"/>
              <a:t>1. ein ohne Zustimmung des BR abgeschlossener </a:t>
            </a:r>
            <a:r>
              <a:rPr lang="de-DE" altLang="de-DE" sz="1800" b="1" dirty="0"/>
              <a:t>Arbeitsvertrag</a:t>
            </a:r>
            <a:r>
              <a:rPr lang="de-DE" altLang="de-DE" sz="1800" dirty="0"/>
              <a:t> ist voll </a:t>
            </a:r>
            <a:r>
              <a:rPr lang="de-DE" altLang="de-DE" sz="1800" b="1" dirty="0"/>
              <a:t>wirksam</a:t>
            </a:r>
            <a:endParaRPr lang="de-DE" altLang="de-DE" sz="1800" dirty="0"/>
          </a:p>
          <a:p>
            <a:pPr marL="895350" indent="-273050" eaLnBrk="1" hangingPunct="1">
              <a:buFontTx/>
              <a:buNone/>
            </a:pPr>
            <a:endParaRPr lang="de-DE" altLang="de-DE" sz="1800" dirty="0"/>
          </a:p>
          <a:p>
            <a:pPr marL="895350" indent="-273050" eaLnBrk="1" hangingPunct="1">
              <a:buFontTx/>
              <a:buNone/>
            </a:pPr>
            <a:r>
              <a:rPr lang="de-DE" altLang="de-DE" sz="1800" dirty="0"/>
              <a:t>2. AG darf jedoch den betriebsverfassungswidrig eingestellten AN </a:t>
            </a:r>
            <a:r>
              <a:rPr lang="de-DE" altLang="de-DE" sz="1800" b="1" dirty="0"/>
              <a:t>nicht beschäftigen</a:t>
            </a:r>
            <a:endParaRPr lang="de-DE" altLang="de-DE" sz="1800" dirty="0"/>
          </a:p>
          <a:p>
            <a:pPr marL="895350" indent="-273050" eaLnBrk="1" hangingPunct="1">
              <a:buFontTx/>
              <a:buNone/>
            </a:pPr>
            <a:endParaRPr lang="de-DE" altLang="de-DE" sz="1800" dirty="0"/>
          </a:p>
          <a:p>
            <a:pPr marL="895350" indent="-273050" eaLnBrk="1" hangingPunct="1">
              <a:buFontTx/>
              <a:buNone/>
            </a:pPr>
            <a:r>
              <a:rPr lang="de-DE" altLang="de-DE" sz="1800" dirty="0"/>
              <a:t>3. AN behält jedoch </a:t>
            </a:r>
            <a:r>
              <a:rPr lang="de-DE" altLang="de-DE" sz="1800" b="1" dirty="0"/>
              <a:t>Entgeltanspruch</a:t>
            </a:r>
            <a:r>
              <a:rPr lang="de-DE" altLang="de-DE" sz="1800" dirty="0"/>
              <a:t> während der Nichtbeschäftigung</a:t>
            </a:r>
          </a:p>
          <a:p>
            <a:pPr marL="895350" indent="-273050" eaLnBrk="1" hangingPunct="1">
              <a:buFontTx/>
              <a:buNone/>
            </a:pPr>
            <a:endParaRPr lang="de-DE" altLang="de-DE" sz="1800" dirty="0"/>
          </a:p>
          <a:p>
            <a:pPr marL="895350" indent="-273050" eaLnBrk="1" hangingPunct="1">
              <a:buFontTx/>
              <a:buNone/>
            </a:pPr>
            <a:r>
              <a:rPr lang="de-DE" altLang="de-DE" sz="1800" dirty="0"/>
              <a:t>4. AN hat </a:t>
            </a:r>
            <a:r>
              <a:rPr lang="de-DE" altLang="de-DE" sz="1800" b="1" dirty="0"/>
              <a:t>Anspruch</a:t>
            </a:r>
            <a:r>
              <a:rPr lang="de-DE" altLang="de-DE" sz="1800" dirty="0"/>
              <a:t> gegen AG </a:t>
            </a:r>
            <a:r>
              <a:rPr lang="de-DE" altLang="de-DE" sz="1800" b="1" dirty="0"/>
              <a:t>auf Einholung einer rechtmäßigen Zustimmung</a:t>
            </a:r>
            <a:r>
              <a:rPr lang="de-DE" altLang="de-DE" sz="1800" dirty="0"/>
              <a:t>, sonst </a:t>
            </a:r>
            <a:r>
              <a:rPr lang="de-DE" altLang="de-DE" sz="1800" b="1" dirty="0"/>
              <a:t>Schadensersatzanspruch</a:t>
            </a:r>
            <a:r>
              <a:rPr lang="de-DE" altLang="de-DE" sz="1800" dirty="0"/>
              <a:t> des AN</a:t>
            </a:r>
          </a:p>
        </p:txBody>
      </p:sp>
      <p:sp>
        <p:nvSpPr>
          <p:cNvPr id="5" name="Title 1">
            <a:extLst>
              <a:ext uri="{FF2B5EF4-FFF2-40B4-BE49-F238E27FC236}">
                <a16:creationId xmlns:a16="http://schemas.microsoft.com/office/drawing/2014/main" id="{E481B488-C2D6-454D-B4FD-AE4281DD28B0}"/>
              </a:ext>
            </a:extLst>
          </p:cNvPr>
          <p:cNvSpPr>
            <a:spLocks noGrp="1"/>
          </p:cNvSpPr>
          <p:nvPr>
            <p:ph type="title"/>
          </p:nvPr>
        </p:nvSpPr>
        <p:spPr>
          <a:xfrm>
            <a:off x="0" y="365125"/>
            <a:ext cx="9144000" cy="1325563"/>
          </a:xfrm>
          <a:ln>
            <a:noFill/>
          </a:ln>
        </p:spPr>
        <p:txBody>
          <a:bodyPr/>
          <a:lstStyle/>
          <a:p>
            <a:pPr algn="ctr" eaLnBrk="1" hangingPunct="1">
              <a:spcBef>
                <a:spcPct val="0"/>
              </a:spcBef>
              <a:buClrTx/>
              <a:buSzTx/>
              <a:buFontTx/>
              <a:buNone/>
            </a:pPr>
            <a:r>
              <a:rPr lang="de-DE" altLang="de-DE" sz="2800" dirty="0"/>
              <a:t>Rechtsstellung des einzelnen Arbeitnehmers</a:t>
            </a:r>
          </a:p>
        </p:txBody>
      </p:sp>
    </p:spTree>
  </p:cSld>
  <p:clrMapOvr>
    <a:masterClrMapping/>
  </p:clrMapOvr>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249C15B-2E8A-F76E-585E-4299A60FB7D0}"/>
              </a:ext>
            </a:extLst>
          </p:cNvPr>
          <p:cNvSpPr>
            <a:spLocks noGrp="1"/>
          </p:cNvSpPr>
          <p:nvPr>
            <p:ph type="title"/>
          </p:nvPr>
        </p:nvSpPr>
        <p:spPr/>
        <p:txBody>
          <a:bodyPr/>
          <a:lstStyle/>
          <a:p>
            <a:r>
              <a:rPr lang="de-DE" dirty="0"/>
              <a:t>Vorläufige personelle Maßnahme § 100 BetrVG</a:t>
            </a:r>
          </a:p>
        </p:txBody>
      </p:sp>
      <p:sp>
        <p:nvSpPr>
          <p:cNvPr id="3" name="Inhaltsplatzhalter 2">
            <a:extLst>
              <a:ext uri="{FF2B5EF4-FFF2-40B4-BE49-F238E27FC236}">
                <a16:creationId xmlns:a16="http://schemas.microsoft.com/office/drawing/2014/main" id="{CE59DF46-0D71-C0D6-C338-0919F086BCD7}"/>
              </a:ext>
            </a:extLst>
          </p:cNvPr>
          <p:cNvSpPr>
            <a:spLocks noGrp="1"/>
          </p:cNvSpPr>
          <p:nvPr>
            <p:ph idx="1"/>
          </p:nvPr>
        </p:nvSpPr>
        <p:spPr/>
        <p:txBody>
          <a:bodyPr/>
          <a:lstStyle/>
          <a:p>
            <a:r>
              <a:rPr lang="de-DE" dirty="0"/>
              <a:t>AG hat die Möglichkeit, eine personelle Einzelmaßnahme in Eilfällen vorläufig durchzuführen, auch wenn die Frist nach § 99 Abs.3 noch nicht verstrichen ist oder der BR seine Zustimmung bereits verweigert hat</a:t>
            </a:r>
          </a:p>
          <a:p>
            <a:r>
              <a:rPr lang="de-DE" dirty="0"/>
              <a:t>Einstellung/Versetzung ist aus betrieblichen Gründen unaufschiebbar (z.B. bei gravierendem personeller Engpass, dringend gebrauchter Experte nimmt sonst eine andere Stelle an)</a:t>
            </a:r>
          </a:p>
          <a:p>
            <a:r>
              <a:rPr lang="de-DE" dirty="0"/>
              <a:t>Ein-/Umgruppierung kann nie unaufschiebbar sein, weil Erledigung dringender Arbeiten nicht verhindert wird</a:t>
            </a:r>
          </a:p>
        </p:txBody>
      </p:sp>
      <p:sp>
        <p:nvSpPr>
          <p:cNvPr id="4" name="Fußzeilenplatzhalter 3">
            <a:extLst>
              <a:ext uri="{FF2B5EF4-FFF2-40B4-BE49-F238E27FC236}">
                <a16:creationId xmlns:a16="http://schemas.microsoft.com/office/drawing/2014/main" id="{8F0D8768-61DF-A9E3-1C0D-D862C8B9997C}"/>
              </a:ext>
            </a:extLst>
          </p:cNvPr>
          <p:cNvSpPr>
            <a:spLocks noGrp="1"/>
          </p:cNvSpPr>
          <p:nvPr>
            <p:ph type="ftr" sz="quarter" idx="3"/>
          </p:nvPr>
        </p:nvSpPr>
        <p:spPr/>
        <p:txBody>
          <a:bodyPr/>
          <a:lstStyle/>
          <a:p>
            <a:endParaRPr lang="de-DE" dirty="0"/>
          </a:p>
        </p:txBody>
      </p:sp>
    </p:spTree>
    <p:extLst>
      <p:ext uri="{BB962C8B-B14F-4D97-AF65-F5344CB8AC3E}">
        <p14:creationId xmlns:p14="http://schemas.microsoft.com/office/powerpoint/2010/main" val="12779891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ACF0F2A-C4B4-98A3-2299-20C4AA687278}"/>
              </a:ext>
            </a:extLst>
          </p:cNvPr>
          <p:cNvSpPr>
            <a:spLocks noGrp="1"/>
          </p:cNvSpPr>
          <p:nvPr>
            <p:ph type="title"/>
          </p:nvPr>
        </p:nvSpPr>
        <p:spPr/>
        <p:txBody>
          <a:bodyPr/>
          <a:lstStyle/>
          <a:p>
            <a:r>
              <a:rPr lang="de-DE" dirty="0"/>
              <a:t>Vorläufige personelle Maßnahme § 100 BetrVG</a:t>
            </a:r>
          </a:p>
        </p:txBody>
      </p:sp>
      <p:sp>
        <p:nvSpPr>
          <p:cNvPr id="3" name="Inhaltsplatzhalter 2">
            <a:extLst>
              <a:ext uri="{FF2B5EF4-FFF2-40B4-BE49-F238E27FC236}">
                <a16:creationId xmlns:a16="http://schemas.microsoft.com/office/drawing/2014/main" id="{28AD08F2-3984-42EE-0B10-7851A58AF119}"/>
              </a:ext>
            </a:extLst>
          </p:cNvPr>
          <p:cNvSpPr>
            <a:spLocks noGrp="1"/>
          </p:cNvSpPr>
          <p:nvPr>
            <p:ph idx="1"/>
          </p:nvPr>
        </p:nvSpPr>
        <p:spPr/>
        <p:txBody>
          <a:bodyPr/>
          <a:lstStyle/>
          <a:p>
            <a:r>
              <a:rPr lang="de-DE" dirty="0"/>
              <a:t>Verfahren nach dem „Ping-Pong-Prinzip“: </a:t>
            </a:r>
          </a:p>
          <a:p>
            <a:pPr lvl="1">
              <a:buFont typeface="Wingdings" panose="05000000000000000000" pitchFamily="2" charset="2"/>
              <a:buChar char="v"/>
            </a:pPr>
            <a:r>
              <a:rPr lang="de-DE" dirty="0"/>
              <a:t>AG muss BR sofort informieren</a:t>
            </a:r>
          </a:p>
          <a:p>
            <a:pPr lvl="1">
              <a:buFont typeface="Wingdings" panose="05000000000000000000" pitchFamily="2" charset="2"/>
              <a:buChar char="v"/>
            </a:pPr>
            <a:r>
              <a:rPr lang="de-DE" dirty="0"/>
              <a:t>Will BR das nicht akzeptieren, informiert er den AG ebenfalls unverzüglich</a:t>
            </a:r>
          </a:p>
          <a:p>
            <a:pPr lvl="1">
              <a:buFont typeface="Wingdings" panose="05000000000000000000" pitchFamily="2" charset="2"/>
              <a:buChar char="v"/>
            </a:pPr>
            <a:r>
              <a:rPr lang="de-DE" dirty="0"/>
              <a:t>Wenn AG die Maßnahme umsetzen will, muss er innerhalb von 3 Tagen beim Arbeitsgericht die Zustimmung ersetzen und feststellen lassen, dass die vorläufig durchgeführte Maßnahme tatsächlich unaufschiebbar war</a:t>
            </a:r>
          </a:p>
          <a:p>
            <a:pPr marL="320040" lvl="1" indent="0">
              <a:buNone/>
            </a:pPr>
            <a:r>
              <a:rPr lang="de-DE" dirty="0">
                <a:sym typeface="Wingdings" panose="05000000000000000000" pitchFamily="2" charset="2"/>
              </a:rPr>
              <a:t>gibt das Gericht dem BR Recht, dann muss die vorläufige personelle Maßnahme innerhalb von zwei Wochen nachdem die Entscheidung rechtskräftig geworden ist, beendet werden</a:t>
            </a:r>
            <a:endParaRPr lang="de-DE" dirty="0"/>
          </a:p>
        </p:txBody>
      </p:sp>
      <p:sp>
        <p:nvSpPr>
          <p:cNvPr id="4" name="Fußzeilenplatzhalter 3">
            <a:extLst>
              <a:ext uri="{FF2B5EF4-FFF2-40B4-BE49-F238E27FC236}">
                <a16:creationId xmlns:a16="http://schemas.microsoft.com/office/drawing/2014/main" id="{127B716D-A63D-19BD-08C1-EAFA72D9BE69}"/>
              </a:ext>
            </a:extLst>
          </p:cNvPr>
          <p:cNvSpPr>
            <a:spLocks noGrp="1"/>
          </p:cNvSpPr>
          <p:nvPr>
            <p:ph type="ftr" sz="quarter" idx="3"/>
          </p:nvPr>
        </p:nvSpPr>
        <p:spPr/>
        <p:txBody>
          <a:bodyPr/>
          <a:lstStyle/>
          <a:p>
            <a:endParaRPr lang="de-DE" dirty="0"/>
          </a:p>
        </p:txBody>
      </p:sp>
    </p:spTree>
    <p:extLst>
      <p:ext uri="{BB962C8B-B14F-4D97-AF65-F5344CB8AC3E}">
        <p14:creationId xmlns:p14="http://schemas.microsoft.com/office/powerpoint/2010/main" val="102725239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9807DA7-9420-3B3E-A4F9-68A778503A02}"/>
              </a:ext>
            </a:extLst>
          </p:cNvPr>
          <p:cNvSpPr>
            <a:spLocks noGrp="1"/>
          </p:cNvSpPr>
          <p:nvPr>
            <p:ph type="title"/>
          </p:nvPr>
        </p:nvSpPr>
        <p:spPr/>
        <p:txBody>
          <a:bodyPr>
            <a:normAutofit fontScale="90000"/>
          </a:bodyPr>
          <a:lstStyle/>
          <a:p>
            <a:r>
              <a:rPr lang="de-DE" dirty="0"/>
              <a:t>Was, wenn der AG eine personelle Maßnahme ohne Zustimmung des BR durchführt oder gegen einen Gerichtsbeschluss handelt? Zwangsgeld nach § 101 BetrVG</a:t>
            </a:r>
          </a:p>
        </p:txBody>
      </p:sp>
      <p:sp>
        <p:nvSpPr>
          <p:cNvPr id="3" name="Inhaltsplatzhalter 2">
            <a:extLst>
              <a:ext uri="{FF2B5EF4-FFF2-40B4-BE49-F238E27FC236}">
                <a16:creationId xmlns:a16="http://schemas.microsoft.com/office/drawing/2014/main" id="{2EDB2284-EBC2-F835-BEC6-5FDCE3D4C047}"/>
              </a:ext>
            </a:extLst>
          </p:cNvPr>
          <p:cNvSpPr>
            <a:spLocks noGrp="1"/>
          </p:cNvSpPr>
          <p:nvPr>
            <p:ph idx="1"/>
          </p:nvPr>
        </p:nvSpPr>
        <p:spPr/>
        <p:txBody>
          <a:bodyPr/>
          <a:lstStyle/>
          <a:p>
            <a:r>
              <a:rPr lang="de-DE" dirty="0"/>
              <a:t>BR kann die Rücknahme einer Personalentscheidung durch ein vom Arbeitsgericht festgelegtes Zwangsgeld erzwingen wenn:</a:t>
            </a:r>
          </a:p>
          <a:p>
            <a:pPr lvl="1">
              <a:buFont typeface="Wingdings" panose="05000000000000000000" pitchFamily="2" charset="2"/>
              <a:buChar char="v"/>
            </a:pPr>
            <a:r>
              <a:rPr lang="de-DE" dirty="0"/>
              <a:t>Der AG die Maßnahme durchgeführt hat ohne den BR auch nur zu informieren</a:t>
            </a:r>
          </a:p>
          <a:p>
            <a:pPr lvl="1">
              <a:buFont typeface="Wingdings" panose="05000000000000000000" pitchFamily="2" charset="2"/>
              <a:buChar char="v"/>
            </a:pPr>
            <a:r>
              <a:rPr lang="de-DE" dirty="0"/>
              <a:t>AG führt die Maßnahme durch, bevor die Frist für die Zustimmung des BR abgelaufen ist und informiert den BR nicht über die vorläufige Umsetzung (Eilfall)</a:t>
            </a:r>
          </a:p>
          <a:p>
            <a:pPr lvl="1">
              <a:buFont typeface="Wingdings" panose="05000000000000000000" pitchFamily="2" charset="2"/>
              <a:buChar char="v"/>
            </a:pPr>
            <a:r>
              <a:rPr lang="de-DE" dirty="0"/>
              <a:t>AG hat, obwohl der BR einer vorläufigen personellen Maßnahme widersprochen hat, die dann nötigen Anträge beim Arbeitsgericht nicht gestellt</a:t>
            </a:r>
          </a:p>
          <a:p>
            <a:pPr lvl="1">
              <a:buFont typeface="Wingdings" panose="05000000000000000000" pitchFamily="2" charset="2"/>
              <a:buChar char="v"/>
            </a:pPr>
            <a:r>
              <a:rPr lang="de-DE" dirty="0"/>
              <a:t>AG nimmt eine vorläufige personelle Maßnahme nicht zurück, obwohl das Arbeitsgericht dies so beschlossen hat</a:t>
            </a:r>
          </a:p>
          <a:p>
            <a:pPr lvl="1">
              <a:buFont typeface="Wingdings" panose="05000000000000000000" pitchFamily="2" charset="2"/>
              <a:buChar char="v"/>
            </a:pPr>
            <a:endParaRPr lang="de-DE" dirty="0"/>
          </a:p>
        </p:txBody>
      </p:sp>
      <p:sp>
        <p:nvSpPr>
          <p:cNvPr id="4" name="Fußzeilenplatzhalter 3">
            <a:extLst>
              <a:ext uri="{FF2B5EF4-FFF2-40B4-BE49-F238E27FC236}">
                <a16:creationId xmlns:a16="http://schemas.microsoft.com/office/drawing/2014/main" id="{F54976A2-F53B-242F-87BA-D974AB78A077}"/>
              </a:ext>
            </a:extLst>
          </p:cNvPr>
          <p:cNvSpPr>
            <a:spLocks noGrp="1"/>
          </p:cNvSpPr>
          <p:nvPr>
            <p:ph type="ftr" sz="quarter" idx="3"/>
          </p:nvPr>
        </p:nvSpPr>
        <p:spPr/>
        <p:txBody>
          <a:bodyPr/>
          <a:lstStyle/>
          <a:p>
            <a:endParaRPr lang="de-DE" dirty="0"/>
          </a:p>
        </p:txBody>
      </p:sp>
    </p:spTree>
    <p:extLst>
      <p:ext uri="{BB962C8B-B14F-4D97-AF65-F5344CB8AC3E}">
        <p14:creationId xmlns:p14="http://schemas.microsoft.com/office/powerpoint/2010/main" val="5843348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1" name="Rectangle 2">
            <a:extLst>
              <a:ext uri="{FF2B5EF4-FFF2-40B4-BE49-F238E27FC236}">
                <a16:creationId xmlns:a16="http://schemas.microsoft.com/office/drawing/2014/main" id="{4378BB5A-F8D3-4F53-8572-DFFAADCB29B5}"/>
              </a:ext>
            </a:extLst>
          </p:cNvPr>
          <p:cNvSpPr>
            <a:spLocks noGrp="1" noChangeArrowheads="1"/>
          </p:cNvSpPr>
          <p:nvPr>
            <p:ph type="body" idx="1"/>
          </p:nvPr>
        </p:nvSpPr>
        <p:spPr>
          <a:xfrm>
            <a:off x="323528" y="1889125"/>
            <a:ext cx="8229600" cy="4359275"/>
          </a:xfrm>
          <a:solidFill>
            <a:schemeClr val="bg1"/>
          </a:solidFill>
          <a:ln>
            <a:noFill/>
          </a:ln>
        </p:spPr>
        <p:txBody>
          <a:bodyPr>
            <a:normAutofit/>
          </a:bodyPr>
          <a:lstStyle/>
          <a:p>
            <a:pPr marL="609600" indent="-609600" eaLnBrk="1" hangingPunct="1">
              <a:lnSpc>
                <a:spcPct val="90000"/>
              </a:lnSpc>
              <a:buFontTx/>
              <a:buNone/>
            </a:pPr>
            <a:r>
              <a:rPr lang="de-DE" altLang="de-DE" sz="1400" b="1" dirty="0"/>
              <a:t>1. Die Mitbestimmung nach §§ 99, 100 BetrVG</a:t>
            </a:r>
            <a:endParaRPr lang="de-DE" altLang="de-DE" sz="1400" dirty="0"/>
          </a:p>
          <a:p>
            <a:pPr marL="609600" indent="-609600" eaLnBrk="1" hangingPunct="1">
              <a:lnSpc>
                <a:spcPct val="90000"/>
              </a:lnSpc>
              <a:buFontTx/>
              <a:buNone/>
            </a:pPr>
            <a:endParaRPr lang="de-DE" altLang="de-DE" sz="1400" dirty="0"/>
          </a:p>
          <a:p>
            <a:pPr marL="609600" indent="-609600" eaLnBrk="1" hangingPunct="1">
              <a:lnSpc>
                <a:spcPct val="90000"/>
              </a:lnSpc>
              <a:buFontTx/>
              <a:buNone/>
            </a:pPr>
            <a:r>
              <a:rPr lang="de-DE" altLang="de-DE" sz="1400" b="1" dirty="0"/>
              <a:t>2. Aufhebung einer </a:t>
            </a:r>
            <a:r>
              <a:rPr lang="de-DE" altLang="de-DE" sz="1400" b="1" dirty="0" err="1"/>
              <a:t>peronellen</a:t>
            </a:r>
            <a:r>
              <a:rPr lang="de-DE" altLang="de-DE" sz="1400" b="1" dirty="0"/>
              <a:t> Einzelmaßnahme nach § 101 BetrVG</a:t>
            </a:r>
            <a:endParaRPr lang="de-DE" altLang="de-DE" sz="1400" dirty="0"/>
          </a:p>
          <a:p>
            <a:pPr marL="609600" indent="-609600" eaLnBrk="1" hangingPunct="1">
              <a:lnSpc>
                <a:spcPct val="90000"/>
              </a:lnSpc>
              <a:buFontTx/>
              <a:buNone/>
            </a:pPr>
            <a:endParaRPr lang="de-DE" altLang="de-DE" sz="1400" dirty="0"/>
          </a:p>
          <a:p>
            <a:pPr marL="609600" indent="-609600" eaLnBrk="1" hangingPunct="1">
              <a:lnSpc>
                <a:spcPct val="90000"/>
              </a:lnSpc>
              <a:buFontTx/>
              <a:buNone/>
            </a:pPr>
            <a:r>
              <a:rPr lang="de-DE" altLang="de-DE" sz="1400" b="1" dirty="0"/>
              <a:t>3. Entfernung betriebsstörender Arbeitnehmer nach § 104 BetrVG</a:t>
            </a:r>
            <a:endParaRPr lang="de-DE" altLang="de-DE" sz="1400" dirty="0"/>
          </a:p>
        </p:txBody>
      </p:sp>
      <p:sp>
        <p:nvSpPr>
          <p:cNvPr id="5" name="Title 1">
            <a:extLst>
              <a:ext uri="{FF2B5EF4-FFF2-40B4-BE49-F238E27FC236}">
                <a16:creationId xmlns:a16="http://schemas.microsoft.com/office/drawing/2014/main" id="{9D744E62-6A3D-4A12-8EBA-C79C00DE9FF1}"/>
              </a:ext>
            </a:extLst>
          </p:cNvPr>
          <p:cNvSpPr>
            <a:spLocks noGrp="1"/>
          </p:cNvSpPr>
          <p:nvPr>
            <p:ph type="title"/>
          </p:nvPr>
        </p:nvSpPr>
        <p:spPr>
          <a:xfrm>
            <a:off x="0" y="365125"/>
            <a:ext cx="9144000" cy="1325563"/>
          </a:xfrm>
        </p:spPr>
        <p:txBody>
          <a:bodyPr/>
          <a:lstStyle/>
          <a:p>
            <a:r>
              <a:rPr lang="de-DE" b="1" dirty="0"/>
              <a:t>Themenübersicht</a:t>
            </a:r>
            <a:endParaRPr lang="en-GB" dirty="0"/>
          </a:p>
        </p:txBody>
      </p:sp>
    </p:spTree>
  </p:cSld>
  <p:clrMapOvr>
    <a:masterClrMapping/>
  </p:clrMapOvr>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7" name="Rectangle 2">
            <a:extLst>
              <a:ext uri="{FF2B5EF4-FFF2-40B4-BE49-F238E27FC236}">
                <a16:creationId xmlns:a16="http://schemas.microsoft.com/office/drawing/2014/main" id="{542C73DE-E318-4807-A8A7-D0A9E36948AB}"/>
              </a:ext>
            </a:extLst>
          </p:cNvPr>
          <p:cNvSpPr>
            <a:spLocks noGrp="1" noChangeArrowheads="1"/>
          </p:cNvSpPr>
          <p:nvPr>
            <p:ph type="title"/>
          </p:nvPr>
        </p:nvSpPr>
        <p:spPr>
          <a:xfrm>
            <a:off x="0" y="0"/>
            <a:ext cx="9144000" cy="1143000"/>
          </a:xfrm>
        </p:spPr>
        <p:txBody>
          <a:bodyPr/>
          <a:lstStyle/>
          <a:p>
            <a:r>
              <a:rPr lang="de-DE" altLang="de-DE" dirty="0"/>
              <a:t>Die Entfernung betriebsstörender Arbeitnehmer nach § 104 BetrVG</a:t>
            </a:r>
            <a:endParaRPr lang="de-DE" altLang="de-DE" sz="3200" dirty="0"/>
          </a:p>
        </p:txBody>
      </p:sp>
      <p:sp>
        <p:nvSpPr>
          <p:cNvPr id="67588" name="Rectangle 3">
            <a:extLst>
              <a:ext uri="{FF2B5EF4-FFF2-40B4-BE49-F238E27FC236}">
                <a16:creationId xmlns:a16="http://schemas.microsoft.com/office/drawing/2014/main" id="{F1F9C98D-FCAA-421F-9DA9-CD60299B7B3A}"/>
              </a:ext>
            </a:extLst>
          </p:cNvPr>
          <p:cNvSpPr>
            <a:spLocks noGrp="1" noChangeArrowheads="1"/>
          </p:cNvSpPr>
          <p:nvPr>
            <p:ph type="body" idx="1"/>
          </p:nvPr>
        </p:nvSpPr>
        <p:spPr>
          <a:xfrm>
            <a:off x="0" y="1226145"/>
            <a:ext cx="9144000" cy="5083175"/>
          </a:xfrm>
          <a:ln>
            <a:noFill/>
          </a:ln>
        </p:spPr>
        <p:txBody>
          <a:bodyPr/>
          <a:lstStyle/>
          <a:p>
            <a:pPr marL="0" indent="0">
              <a:lnSpc>
                <a:spcPct val="90000"/>
              </a:lnSpc>
              <a:buClr>
                <a:schemeClr val="tx1"/>
              </a:buClr>
              <a:buNone/>
            </a:pPr>
            <a:r>
              <a:rPr lang="de-DE" altLang="de-DE" sz="2400" b="1" dirty="0"/>
              <a:t>	</a:t>
            </a:r>
          </a:p>
          <a:p>
            <a:pPr marL="0" indent="0">
              <a:lnSpc>
                <a:spcPct val="90000"/>
              </a:lnSpc>
              <a:buClr>
                <a:schemeClr val="tx1"/>
              </a:buClr>
              <a:buNone/>
            </a:pPr>
            <a:endParaRPr lang="de-DE" altLang="de-DE" sz="2400" b="1" dirty="0"/>
          </a:p>
          <a:p>
            <a:pPr marL="0" indent="0">
              <a:lnSpc>
                <a:spcPct val="90000"/>
              </a:lnSpc>
              <a:buClr>
                <a:schemeClr val="tx1"/>
              </a:buClr>
              <a:buNone/>
            </a:pPr>
            <a:r>
              <a:rPr lang="de-DE" altLang="de-DE" sz="2400" b="1" dirty="0"/>
              <a:t>	Betriebsrat kann die Kündigung oder Versetzung eines 	Mitarbeiters verlangen, wenn</a:t>
            </a:r>
          </a:p>
          <a:p>
            <a:pPr marL="990600" lvl="1" indent="-533400">
              <a:lnSpc>
                <a:spcPct val="90000"/>
              </a:lnSpc>
              <a:buFontTx/>
              <a:buChar char="-"/>
            </a:pPr>
            <a:r>
              <a:rPr lang="de-DE" altLang="de-DE" sz="2400" dirty="0"/>
              <a:t> </a:t>
            </a:r>
            <a:r>
              <a:rPr lang="de-DE" altLang="de-DE" sz="2000" dirty="0"/>
              <a:t>gesetzeswidriges verhalten des AN vorliegt</a:t>
            </a:r>
          </a:p>
          <a:p>
            <a:pPr marL="990600" lvl="1" indent="-533400">
              <a:lnSpc>
                <a:spcPct val="90000"/>
              </a:lnSpc>
              <a:buFontTx/>
              <a:buChar char="-"/>
            </a:pPr>
            <a:r>
              <a:rPr lang="de-DE" altLang="de-DE" sz="2000" dirty="0"/>
              <a:t> ode</a:t>
            </a:r>
            <a:r>
              <a:rPr lang="de-DE" altLang="de-DE" dirty="0"/>
              <a:t>r grobe Verletzung der Grundsätze aus § 75 BetrVG, insbesondere durch rassistische oder fremdenfeindliche Betätigung</a:t>
            </a:r>
          </a:p>
          <a:p>
            <a:pPr marL="990600" lvl="1" indent="-533400">
              <a:lnSpc>
                <a:spcPct val="90000"/>
              </a:lnSpc>
              <a:buFontTx/>
              <a:buChar char="-"/>
            </a:pPr>
            <a:endParaRPr lang="de-DE" altLang="de-DE" sz="2000" dirty="0"/>
          </a:p>
          <a:p>
            <a:pPr marL="457200" lvl="1" indent="0">
              <a:lnSpc>
                <a:spcPct val="90000"/>
              </a:lnSpc>
              <a:buNone/>
            </a:pPr>
            <a:r>
              <a:rPr lang="de-DE" altLang="de-DE" dirty="0"/>
              <a:t>Erforderlich: Der Betriebsfrieden muss dadurch </a:t>
            </a:r>
            <a:r>
              <a:rPr lang="de-DE" altLang="de-DE" u="sng" dirty="0"/>
              <a:t>wiederholt</a:t>
            </a:r>
            <a:r>
              <a:rPr lang="de-DE" altLang="de-DE" dirty="0"/>
              <a:t> ernstlich gestört worden sein.</a:t>
            </a:r>
            <a:endParaRPr lang="de-DE" altLang="de-DE" sz="2000" dirty="0"/>
          </a:p>
          <a:p>
            <a:pPr marL="609600" indent="-609600">
              <a:lnSpc>
                <a:spcPct val="90000"/>
              </a:lnSpc>
              <a:buClr>
                <a:schemeClr val="tx1"/>
              </a:buClr>
              <a:buFontTx/>
              <a:buChar char="-"/>
            </a:pPr>
            <a:endParaRPr lang="de-DE" altLang="de-DE" sz="2000" dirty="0"/>
          </a:p>
          <a:p>
            <a:pPr marL="609600" indent="-609600">
              <a:lnSpc>
                <a:spcPct val="90000"/>
              </a:lnSpc>
              <a:buClr>
                <a:schemeClr val="tx1"/>
              </a:buClr>
              <a:buFontTx/>
              <a:buNone/>
            </a:pPr>
            <a:endParaRPr lang="de-DE" altLang="de-DE" sz="2000" dirty="0"/>
          </a:p>
          <a:p>
            <a:pPr marL="609600" indent="-609600">
              <a:lnSpc>
                <a:spcPct val="90000"/>
              </a:lnSpc>
              <a:buClr>
                <a:schemeClr val="tx1"/>
              </a:buClr>
              <a:buFontTx/>
              <a:buNone/>
            </a:pPr>
            <a:endParaRPr lang="de-DE" altLang="de-DE" sz="2000" dirty="0"/>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7" name="Rectangle 2">
            <a:extLst>
              <a:ext uri="{FF2B5EF4-FFF2-40B4-BE49-F238E27FC236}">
                <a16:creationId xmlns:a16="http://schemas.microsoft.com/office/drawing/2014/main" id="{542C73DE-E318-4807-A8A7-D0A9E36948AB}"/>
              </a:ext>
            </a:extLst>
          </p:cNvPr>
          <p:cNvSpPr>
            <a:spLocks noGrp="1" noChangeArrowheads="1"/>
          </p:cNvSpPr>
          <p:nvPr>
            <p:ph type="title"/>
          </p:nvPr>
        </p:nvSpPr>
        <p:spPr>
          <a:xfrm>
            <a:off x="0" y="0"/>
            <a:ext cx="9144000" cy="1143000"/>
          </a:xfrm>
        </p:spPr>
        <p:txBody>
          <a:bodyPr/>
          <a:lstStyle/>
          <a:p>
            <a:r>
              <a:rPr lang="de-DE" altLang="de-DE" sz="3200" dirty="0"/>
              <a:t>Reaktionsmöglichkeiten des AG</a:t>
            </a:r>
          </a:p>
        </p:txBody>
      </p:sp>
      <p:sp>
        <p:nvSpPr>
          <p:cNvPr id="67588" name="Rectangle 3">
            <a:extLst>
              <a:ext uri="{FF2B5EF4-FFF2-40B4-BE49-F238E27FC236}">
                <a16:creationId xmlns:a16="http://schemas.microsoft.com/office/drawing/2014/main" id="{F1F9C98D-FCAA-421F-9DA9-CD60299B7B3A}"/>
              </a:ext>
            </a:extLst>
          </p:cNvPr>
          <p:cNvSpPr>
            <a:spLocks noGrp="1" noChangeArrowheads="1"/>
          </p:cNvSpPr>
          <p:nvPr>
            <p:ph type="body" idx="1"/>
          </p:nvPr>
        </p:nvSpPr>
        <p:spPr>
          <a:xfrm>
            <a:off x="0" y="1226145"/>
            <a:ext cx="9144000" cy="5083175"/>
          </a:xfrm>
          <a:ln>
            <a:noFill/>
          </a:ln>
        </p:spPr>
        <p:txBody>
          <a:bodyPr/>
          <a:lstStyle/>
          <a:p>
            <a:pPr marL="0" indent="0">
              <a:lnSpc>
                <a:spcPct val="90000"/>
              </a:lnSpc>
              <a:buClr>
                <a:schemeClr val="tx1"/>
              </a:buClr>
              <a:buNone/>
            </a:pPr>
            <a:r>
              <a:rPr lang="de-DE" altLang="de-DE" sz="2400" b="1" dirty="0"/>
              <a:t>	</a:t>
            </a:r>
          </a:p>
          <a:p>
            <a:pPr marL="0" indent="0">
              <a:lnSpc>
                <a:spcPct val="90000"/>
              </a:lnSpc>
              <a:buClr>
                <a:schemeClr val="tx1"/>
              </a:buClr>
              <a:buNone/>
            </a:pPr>
            <a:endParaRPr lang="de-DE" altLang="de-DE" sz="2400" b="1" dirty="0"/>
          </a:p>
          <a:p>
            <a:pPr marL="0" indent="0">
              <a:lnSpc>
                <a:spcPct val="90000"/>
              </a:lnSpc>
              <a:buClr>
                <a:schemeClr val="tx1"/>
              </a:buClr>
              <a:buNone/>
            </a:pPr>
            <a:r>
              <a:rPr lang="de-DE" altLang="de-DE" sz="2400" b="1" dirty="0"/>
              <a:t>	Verlangt der BR die Kündigung oder Versetzung hat 	der AG den zugrunde liegenden Sachverhalt in eigener 	Verantwortung zu prüfen.</a:t>
            </a:r>
          </a:p>
          <a:p>
            <a:pPr marL="990600" lvl="1" indent="-533400">
              <a:lnSpc>
                <a:spcPct val="90000"/>
              </a:lnSpc>
              <a:buFontTx/>
              <a:buChar char="-"/>
            </a:pPr>
            <a:r>
              <a:rPr lang="de-DE" altLang="de-DE" sz="2400" dirty="0"/>
              <a:t> </a:t>
            </a:r>
            <a:r>
              <a:rPr lang="de-DE" altLang="de-DE" sz="2000" dirty="0"/>
              <a:t>Das Verlangen des BR stellt für sich keinen Kündigungsgrund dar, sondern setzt einen solchen voraus (BAG 15.05.1997, Az. 2 AZR 519/96)</a:t>
            </a:r>
          </a:p>
          <a:p>
            <a:pPr marL="990600" lvl="1" indent="-533400">
              <a:lnSpc>
                <a:spcPct val="90000"/>
              </a:lnSpc>
              <a:buFontTx/>
              <a:buChar char="-"/>
            </a:pPr>
            <a:r>
              <a:rPr lang="de-DE" altLang="de-DE" sz="2000" dirty="0"/>
              <a:t> Kann der AG dem Druck des BR oder der Belegschaft nicht entgehen, so kann eine an sich aus persönlichen Gründen </a:t>
            </a:r>
            <a:r>
              <a:rPr lang="de-DE" altLang="de-DE" sz="2000" dirty="0" err="1"/>
              <a:t>ungerechtgertigte</a:t>
            </a:r>
            <a:r>
              <a:rPr lang="de-DE" altLang="de-DE" sz="2000" dirty="0"/>
              <a:t> Kündigung als betriebsbedingt wirksam sein.</a:t>
            </a:r>
          </a:p>
          <a:p>
            <a:pPr marL="990600" lvl="1" indent="-533400">
              <a:lnSpc>
                <a:spcPct val="90000"/>
              </a:lnSpc>
              <a:buFontTx/>
              <a:buChar char="-"/>
            </a:pPr>
            <a:r>
              <a:rPr lang="de-DE" altLang="de-DE" dirty="0"/>
              <a:t>Aber: kommt es auf Betreiben des BR zu einer ungerechtfertigten „Druckkündigung“, die das Arbeitsverhältnis beendet, kommt ein Schadensersatzanspruch des AN gegen jedes BR-Mitglied in Betracht.</a:t>
            </a:r>
            <a:endParaRPr lang="de-DE" altLang="de-DE" sz="2000" dirty="0"/>
          </a:p>
          <a:p>
            <a:pPr marL="609600" indent="-609600">
              <a:lnSpc>
                <a:spcPct val="90000"/>
              </a:lnSpc>
              <a:buClr>
                <a:schemeClr val="tx1"/>
              </a:buClr>
              <a:buFontTx/>
              <a:buChar char="-"/>
            </a:pPr>
            <a:endParaRPr lang="de-DE" altLang="de-DE" sz="2000" dirty="0"/>
          </a:p>
          <a:p>
            <a:pPr marL="609600" indent="-609600">
              <a:lnSpc>
                <a:spcPct val="90000"/>
              </a:lnSpc>
              <a:buClr>
                <a:schemeClr val="tx1"/>
              </a:buClr>
              <a:buFontTx/>
              <a:buNone/>
            </a:pPr>
            <a:endParaRPr lang="de-DE" altLang="de-DE" sz="2000" dirty="0"/>
          </a:p>
          <a:p>
            <a:pPr marL="609600" indent="-609600">
              <a:lnSpc>
                <a:spcPct val="90000"/>
              </a:lnSpc>
              <a:buClr>
                <a:schemeClr val="tx1"/>
              </a:buClr>
              <a:buFontTx/>
              <a:buNone/>
            </a:pPr>
            <a:endParaRPr lang="de-DE" altLang="de-DE" sz="2000" dirty="0"/>
          </a:p>
        </p:txBody>
      </p:sp>
    </p:spTree>
    <p:extLst>
      <p:ext uri="{BB962C8B-B14F-4D97-AF65-F5344CB8AC3E}">
        <p14:creationId xmlns:p14="http://schemas.microsoft.com/office/powerpoint/2010/main" val="322734052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7" name="Rectangle 2">
            <a:extLst>
              <a:ext uri="{FF2B5EF4-FFF2-40B4-BE49-F238E27FC236}">
                <a16:creationId xmlns:a16="http://schemas.microsoft.com/office/drawing/2014/main" id="{542C73DE-E318-4807-A8A7-D0A9E36948AB}"/>
              </a:ext>
            </a:extLst>
          </p:cNvPr>
          <p:cNvSpPr>
            <a:spLocks noGrp="1" noChangeArrowheads="1"/>
          </p:cNvSpPr>
          <p:nvPr>
            <p:ph type="title"/>
          </p:nvPr>
        </p:nvSpPr>
        <p:spPr>
          <a:xfrm>
            <a:off x="0" y="0"/>
            <a:ext cx="9144000" cy="1143000"/>
          </a:xfrm>
        </p:spPr>
        <p:txBody>
          <a:bodyPr/>
          <a:lstStyle/>
          <a:p>
            <a:r>
              <a:rPr lang="de-DE" altLang="de-DE" sz="3200" dirty="0"/>
              <a:t>Anrufung des Arbeitsgerichts</a:t>
            </a:r>
          </a:p>
        </p:txBody>
      </p:sp>
      <p:sp>
        <p:nvSpPr>
          <p:cNvPr id="67588" name="Rectangle 3">
            <a:extLst>
              <a:ext uri="{FF2B5EF4-FFF2-40B4-BE49-F238E27FC236}">
                <a16:creationId xmlns:a16="http://schemas.microsoft.com/office/drawing/2014/main" id="{F1F9C98D-FCAA-421F-9DA9-CD60299B7B3A}"/>
              </a:ext>
            </a:extLst>
          </p:cNvPr>
          <p:cNvSpPr>
            <a:spLocks noGrp="1" noChangeArrowheads="1"/>
          </p:cNvSpPr>
          <p:nvPr>
            <p:ph type="body" idx="1"/>
          </p:nvPr>
        </p:nvSpPr>
        <p:spPr>
          <a:xfrm>
            <a:off x="0" y="1226145"/>
            <a:ext cx="9144000" cy="5083175"/>
          </a:xfrm>
          <a:ln>
            <a:noFill/>
          </a:ln>
        </p:spPr>
        <p:txBody>
          <a:bodyPr/>
          <a:lstStyle/>
          <a:p>
            <a:pPr marL="0" indent="0">
              <a:lnSpc>
                <a:spcPct val="90000"/>
              </a:lnSpc>
              <a:buClr>
                <a:schemeClr val="tx1"/>
              </a:buClr>
              <a:buNone/>
            </a:pPr>
            <a:r>
              <a:rPr lang="de-DE" altLang="de-DE" sz="2400" b="1" dirty="0"/>
              <a:t>	</a:t>
            </a:r>
          </a:p>
          <a:p>
            <a:pPr marL="0" indent="0">
              <a:lnSpc>
                <a:spcPct val="90000"/>
              </a:lnSpc>
              <a:buClr>
                <a:schemeClr val="tx1"/>
              </a:buClr>
              <a:buNone/>
            </a:pPr>
            <a:endParaRPr lang="de-DE" altLang="de-DE" sz="2400" b="1" dirty="0"/>
          </a:p>
          <a:p>
            <a:pPr marL="0" indent="0">
              <a:lnSpc>
                <a:spcPct val="90000"/>
              </a:lnSpc>
              <a:buClr>
                <a:schemeClr val="tx1"/>
              </a:buClr>
              <a:buNone/>
            </a:pPr>
            <a:r>
              <a:rPr lang="de-DE" altLang="de-DE" sz="2400" b="1" dirty="0"/>
              <a:t>	 </a:t>
            </a:r>
          </a:p>
          <a:p>
            <a:pPr marL="990600" lvl="1" indent="-533400">
              <a:lnSpc>
                <a:spcPct val="90000"/>
              </a:lnSpc>
              <a:buFontTx/>
              <a:buChar char="-"/>
            </a:pPr>
            <a:r>
              <a:rPr lang="de-DE" altLang="de-DE" sz="2000" dirty="0"/>
              <a:t>Bei Weigerung des Arbeitgebers, kann der BR das ArbG anrufen.</a:t>
            </a:r>
          </a:p>
          <a:p>
            <a:pPr marL="990600" lvl="1" indent="-533400">
              <a:lnSpc>
                <a:spcPct val="90000"/>
              </a:lnSpc>
              <a:buFontTx/>
              <a:buChar char="-"/>
            </a:pPr>
            <a:r>
              <a:rPr lang="de-DE" altLang="de-DE" dirty="0"/>
              <a:t>Bei Begründetheit des Antrags kann der AG verpflichtet werden, die Kündigung oder Versetzung auszusprechen bzw. zu veranlassen.</a:t>
            </a:r>
          </a:p>
          <a:p>
            <a:pPr marL="990600" lvl="1" indent="-533400">
              <a:lnSpc>
                <a:spcPct val="90000"/>
              </a:lnSpc>
              <a:buFontTx/>
              <a:buChar char="-"/>
            </a:pPr>
            <a:r>
              <a:rPr lang="de-DE" altLang="de-DE" sz="2000" dirty="0"/>
              <a:t>Bei Nichtbeachtung des Gerichtsbeschlusses kann der</a:t>
            </a:r>
            <a:r>
              <a:rPr lang="de-DE" altLang="de-DE" dirty="0"/>
              <a:t> BR die Verhängung von Zwangsgeld gegen des AG beantragen (250 €/Tag).</a:t>
            </a:r>
            <a:endParaRPr lang="de-DE" altLang="de-DE" sz="2000" dirty="0"/>
          </a:p>
          <a:p>
            <a:pPr marL="609600" indent="-609600">
              <a:lnSpc>
                <a:spcPct val="90000"/>
              </a:lnSpc>
              <a:buClr>
                <a:schemeClr val="tx1"/>
              </a:buClr>
              <a:buFontTx/>
              <a:buChar char="-"/>
            </a:pPr>
            <a:endParaRPr lang="de-DE" altLang="de-DE" sz="2000" dirty="0"/>
          </a:p>
          <a:p>
            <a:pPr marL="609600" indent="-609600">
              <a:lnSpc>
                <a:spcPct val="90000"/>
              </a:lnSpc>
              <a:buClr>
                <a:schemeClr val="tx1"/>
              </a:buClr>
              <a:buFontTx/>
              <a:buNone/>
            </a:pPr>
            <a:endParaRPr lang="de-DE" altLang="de-DE" sz="2000" dirty="0"/>
          </a:p>
          <a:p>
            <a:pPr marL="609600" indent="-609600">
              <a:lnSpc>
                <a:spcPct val="90000"/>
              </a:lnSpc>
              <a:buClr>
                <a:schemeClr val="tx1"/>
              </a:buClr>
              <a:buFontTx/>
              <a:buNone/>
            </a:pPr>
            <a:endParaRPr lang="de-DE" altLang="de-DE" sz="2000" dirty="0"/>
          </a:p>
        </p:txBody>
      </p:sp>
    </p:spTree>
    <p:extLst>
      <p:ext uri="{BB962C8B-B14F-4D97-AF65-F5344CB8AC3E}">
        <p14:creationId xmlns:p14="http://schemas.microsoft.com/office/powerpoint/2010/main" val="308335577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7" name="Rectangle 2">
            <a:extLst>
              <a:ext uri="{FF2B5EF4-FFF2-40B4-BE49-F238E27FC236}">
                <a16:creationId xmlns:a16="http://schemas.microsoft.com/office/drawing/2014/main" id="{542C73DE-E318-4807-A8A7-D0A9E36948AB}"/>
              </a:ext>
            </a:extLst>
          </p:cNvPr>
          <p:cNvSpPr>
            <a:spLocks noGrp="1" noChangeArrowheads="1"/>
          </p:cNvSpPr>
          <p:nvPr>
            <p:ph type="title"/>
          </p:nvPr>
        </p:nvSpPr>
        <p:spPr>
          <a:xfrm>
            <a:off x="0" y="0"/>
            <a:ext cx="9144000" cy="1143000"/>
          </a:xfrm>
        </p:spPr>
        <p:txBody>
          <a:bodyPr/>
          <a:lstStyle/>
          <a:p>
            <a:r>
              <a:rPr lang="de-DE" altLang="de-DE" sz="3200" dirty="0"/>
              <a:t>§ 75 und die Grenzen </a:t>
            </a:r>
            <a:r>
              <a:rPr lang="de-DE" altLang="de-DE" sz="3200"/>
              <a:t>der Meinungsfreiheit</a:t>
            </a:r>
            <a:endParaRPr lang="de-DE" altLang="de-DE" sz="3200" dirty="0"/>
          </a:p>
        </p:txBody>
      </p:sp>
      <p:sp>
        <p:nvSpPr>
          <p:cNvPr id="67588" name="Rectangle 3">
            <a:extLst>
              <a:ext uri="{FF2B5EF4-FFF2-40B4-BE49-F238E27FC236}">
                <a16:creationId xmlns:a16="http://schemas.microsoft.com/office/drawing/2014/main" id="{F1F9C98D-FCAA-421F-9DA9-CD60299B7B3A}"/>
              </a:ext>
            </a:extLst>
          </p:cNvPr>
          <p:cNvSpPr>
            <a:spLocks noGrp="1" noChangeArrowheads="1"/>
          </p:cNvSpPr>
          <p:nvPr>
            <p:ph type="body" idx="1"/>
          </p:nvPr>
        </p:nvSpPr>
        <p:spPr>
          <a:xfrm>
            <a:off x="0" y="1226145"/>
            <a:ext cx="9144000" cy="5083175"/>
          </a:xfrm>
          <a:ln>
            <a:noFill/>
          </a:ln>
        </p:spPr>
        <p:txBody>
          <a:bodyPr/>
          <a:lstStyle/>
          <a:p>
            <a:pPr marL="0" indent="0">
              <a:lnSpc>
                <a:spcPct val="90000"/>
              </a:lnSpc>
              <a:buClr>
                <a:schemeClr val="tx1"/>
              </a:buClr>
              <a:buNone/>
            </a:pPr>
            <a:r>
              <a:rPr lang="de-DE" altLang="de-DE" sz="2400" b="1" dirty="0"/>
              <a:t>	</a:t>
            </a:r>
            <a:r>
              <a:rPr lang="de-DE" altLang="de-DE" sz="2000" b="1" dirty="0"/>
              <a:t>Der „rote Socke“ Fall (ArbG Magdeburg; Az. 9 Ca 37/21)</a:t>
            </a:r>
          </a:p>
          <a:p>
            <a:pPr marL="0" indent="0">
              <a:lnSpc>
                <a:spcPct val="90000"/>
              </a:lnSpc>
              <a:buClr>
                <a:schemeClr val="tx1"/>
              </a:buClr>
              <a:buNone/>
            </a:pPr>
            <a:endParaRPr lang="de-DE" altLang="de-DE" sz="2000" b="1" dirty="0"/>
          </a:p>
          <a:p>
            <a:pPr marL="0" indent="0">
              <a:lnSpc>
                <a:spcPct val="90000"/>
              </a:lnSpc>
              <a:buClr>
                <a:schemeClr val="tx1"/>
              </a:buClr>
              <a:buNone/>
            </a:pPr>
            <a:r>
              <a:rPr lang="de-DE" altLang="de-DE" sz="2000" b="1" dirty="0"/>
              <a:t>	</a:t>
            </a:r>
            <a:r>
              <a:rPr lang="de-DE" altLang="de-DE" sz="2000" b="1" u="sng" dirty="0"/>
              <a:t>Sachverhalt: </a:t>
            </a:r>
          </a:p>
          <a:p>
            <a:pPr marL="0" indent="0">
              <a:lnSpc>
                <a:spcPct val="90000"/>
              </a:lnSpc>
              <a:buClr>
                <a:schemeClr val="tx1"/>
              </a:buClr>
              <a:buNone/>
            </a:pPr>
            <a:r>
              <a:rPr lang="de-DE" altLang="de-DE" sz="2000" b="1" dirty="0"/>
              <a:t>	AG spricht auf Verlangen des Betriebsrats (§ 104 BetrVG) 	einem AN die Kündigung aus, nachdem dieser eine Kollegin als 	„rote Socke“ bezeichnet habe. Sie habe „nicht ohne 	Grund 	ausschließlich in Moskau studiert“.</a:t>
            </a:r>
          </a:p>
          <a:p>
            <a:pPr marL="0" indent="0">
              <a:lnSpc>
                <a:spcPct val="90000"/>
              </a:lnSpc>
              <a:buClr>
                <a:schemeClr val="tx1"/>
              </a:buClr>
              <a:buNone/>
            </a:pPr>
            <a:r>
              <a:rPr lang="de-DE" altLang="de-DE" sz="2000" b="1" dirty="0"/>
              <a:t>	Eine weitere Personen im Umfeld des Betriebes sei vom AN als 	„Nazischwein“ beschimpft worden.</a:t>
            </a:r>
            <a:endParaRPr lang="de-DE" altLang="de-DE" sz="2000" dirty="0"/>
          </a:p>
          <a:p>
            <a:pPr marL="609600" indent="-609600">
              <a:lnSpc>
                <a:spcPct val="90000"/>
              </a:lnSpc>
              <a:buClr>
                <a:schemeClr val="tx1"/>
              </a:buClr>
              <a:buFontTx/>
              <a:buChar char="-"/>
            </a:pPr>
            <a:endParaRPr lang="de-DE" altLang="de-DE" sz="2000" dirty="0"/>
          </a:p>
          <a:p>
            <a:pPr marL="609600" indent="-609600">
              <a:lnSpc>
                <a:spcPct val="90000"/>
              </a:lnSpc>
              <a:buClr>
                <a:schemeClr val="tx1"/>
              </a:buClr>
              <a:buFontTx/>
              <a:buNone/>
            </a:pPr>
            <a:endParaRPr lang="de-DE" altLang="de-DE" sz="2000" dirty="0"/>
          </a:p>
          <a:p>
            <a:pPr marL="609600" indent="-609600">
              <a:lnSpc>
                <a:spcPct val="90000"/>
              </a:lnSpc>
              <a:buClr>
                <a:schemeClr val="tx1"/>
              </a:buClr>
              <a:buFontTx/>
              <a:buNone/>
            </a:pPr>
            <a:endParaRPr lang="de-DE" altLang="de-DE" sz="2000" dirty="0"/>
          </a:p>
        </p:txBody>
      </p:sp>
    </p:spTree>
    <p:extLst>
      <p:ext uri="{BB962C8B-B14F-4D97-AF65-F5344CB8AC3E}">
        <p14:creationId xmlns:p14="http://schemas.microsoft.com/office/powerpoint/2010/main" val="47034530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7" name="Rectangle 2">
            <a:extLst>
              <a:ext uri="{FF2B5EF4-FFF2-40B4-BE49-F238E27FC236}">
                <a16:creationId xmlns:a16="http://schemas.microsoft.com/office/drawing/2014/main" id="{542C73DE-E318-4807-A8A7-D0A9E36948AB}"/>
              </a:ext>
            </a:extLst>
          </p:cNvPr>
          <p:cNvSpPr>
            <a:spLocks noGrp="1" noChangeArrowheads="1"/>
          </p:cNvSpPr>
          <p:nvPr>
            <p:ph type="title"/>
          </p:nvPr>
        </p:nvSpPr>
        <p:spPr>
          <a:xfrm>
            <a:off x="0" y="0"/>
            <a:ext cx="9144000" cy="1143000"/>
          </a:xfrm>
        </p:spPr>
        <p:txBody>
          <a:bodyPr/>
          <a:lstStyle/>
          <a:p>
            <a:r>
              <a:rPr lang="de-DE" altLang="de-DE" sz="3200" dirty="0"/>
              <a:t>§ 75 und die Grenzen </a:t>
            </a:r>
            <a:r>
              <a:rPr lang="de-DE" altLang="de-DE" sz="3200"/>
              <a:t>der Meinungsfreiheit</a:t>
            </a:r>
            <a:endParaRPr lang="de-DE" altLang="de-DE" sz="3200" dirty="0"/>
          </a:p>
        </p:txBody>
      </p:sp>
      <p:sp>
        <p:nvSpPr>
          <p:cNvPr id="67588" name="Rectangle 3">
            <a:extLst>
              <a:ext uri="{FF2B5EF4-FFF2-40B4-BE49-F238E27FC236}">
                <a16:creationId xmlns:a16="http://schemas.microsoft.com/office/drawing/2014/main" id="{F1F9C98D-FCAA-421F-9DA9-CD60299B7B3A}"/>
              </a:ext>
            </a:extLst>
          </p:cNvPr>
          <p:cNvSpPr>
            <a:spLocks noGrp="1" noChangeArrowheads="1"/>
          </p:cNvSpPr>
          <p:nvPr>
            <p:ph type="body" idx="1"/>
          </p:nvPr>
        </p:nvSpPr>
        <p:spPr>
          <a:xfrm>
            <a:off x="0" y="1226145"/>
            <a:ext cx="9144000" cy="5083175"/>
          </a:xfrm>
          <a:ln>
            <a:noFill/>
          </a:ln>
        </p:spPr>
        <p:txBody>
          <a:bodyPr/>
          <a:lstStyle/>
          <a:p>
            <a:pPr marL="0" indent="0">
              <a:lnSpc>
                <a:spcPct val="90000"/>
              </a:lnSpc>
              <a:buClr>
                <a:schemeClr val="tx1"/>
              </a:buClr>
              <a:buNone/>
            </a:pPr>
            <a:r>
              <a:rPr lang="de-DE" altLang="de-DE" sz="2400" b="1" dirty="0"/>
              <a:t>	</a:t>
            </a:r>
          </a:p>
          <a:p>
            <a:pPr marL="0" indent="0">
              <a:lnSpc>
                <a:spcPct val="90000"/>
              </a:lnSpc>
              <a:buClr>
                <a:schemeClr val="tx1"/>
              </a:buClr>
              <a:buNone/>
            </a:pPr>
            <a:endParaRPr lang="de-DE" altLang="de-DE" sz="2400" b="1" dirty="0"/>
          </a:p>
          <a:p>
            <a:pPr marL="0" indent="0">
              <a:lnSpc>
                <a:spcPct val="90000"/>
              </a:lnSpc>
              <a:buClr>
                <a:schemeClr val="tx1"/>
              </a:buClr>
              <a:buNone/>
            </a:pPr>
            <a:r>
              <a:rPr lang="de-DE" altLang="de-DE" sz="2400" b="1" dirty="0"/>
              <a:t>	</a:t>
            </a:r>
            <a:r>
              <a:rPr lang="de-DE" altLang="de-DE" sz="2000" b="1" u="sng" dirty="0"/>
              <a:t>Die Entscheidung: </a:t>
            </a:r>
          </a:p>
          <a:p>
            <a:pPr marL="0" indent="0">
              <a:lnSpc>
                <a:spcPct val="90000"/>
              </a:lnSpc>
              <a:buClr>
                <a:schemeClr val="tx1"/>
              </a:buClr>
              <a:buNone/>
            </a:pPr>
            <a:r>
              <a:rPr lang="de-DE" altLang="de-DE" sz="2000" b="1" dirty="0"/>
              <a:t>	Das ArbG hat die Kündigung für </a:t>
            </a:r>
            <a:r>
              <a:rPr lang="de-DE" altLang="de-DE" sz="2000" b="1"/>
              <a:t>unwirksam erklärt</a:t>
            </a:r>
            <a:r>
              <a:rPr lang="de-DE" altLang="de-DE" sz="2000" b="1" dirty="0"/>
              <a:t>.</a:t>
            </a:r>
          </a:p>
          <a:p>
            <a:pPr marL="0" indent="0">
              <a:lnSpc>
                <a:spcPct val="90000"/>
              </a:lnSpc>
              <a:buClr>
                <a:schemeClr val="tx1"/>
              </a:buClr>
              <a:buNone/>
            </a:pPr>
            <a:r>
              <a:rPr lang="de-DE" altLang="de-DE" sz="2000" b="1" dirty="0"/>
              <a:t>	</a:t>
            </a:r>
          </a:p>
          <a:p>
            <a:pPr marL="0" indent="0">
              <a:lnSpc>
                <a:spcPct val="90000"/>
              </a:lnSpc>
              <a:buClr>
                <a:schemeClr val="tx1"/>
              </a:buClr>
              <a:buNone/>
            </a:pPr>
            <a:r>
              <a:rPr lang="de-DE" altLang="de-DE" sz="2000" b="1" dirty="0"/>
              <a:t>	</a:t>
            </a:r>
            <a:r>
              <a:rPr lang="de-DE" altLang="de-DE" sz="2000" b="1" u="sng" dirty="0"/>
              <a:t>Die wesentlichen Entscheidungsgründe:</a:t>
            </a:r>
          </a:p>
          <a:p>
            <a:pPr marL="0" indent="0">
              <a:lnSpc>
                <a:spcPct val="90000"/>
              </a:lnSpc>
              <a:buClr>
                <a:schemeClr val="tx1"/>
              </a:buClr>
              <a:buNone/>
            </a:pPr>
            <a:r>
              <a:rPr lang="de-DE" altLang="de-DE" sz="2000" b="1" dirty="0"/>
              <a:t>	- Die Bezeichnung als „rote Socke“ ist als politische Äußerung 	noch von der Meinungsfreiheit nach Art. 5 GG gedeckt.</a:t>
            </a:r>
          </a:p>
          <a:p>
            <a:pPr marL="320040" lvl="1" indent="0">
              <a:lnSpc>
                <a:spcPct val="90000"/>
              </a:lnSpc>
              <a:buClr>
                <a:schemeClr val="tx1"/>
              </a:buClr>
              <a:buNone/>
            </a:pPr>
            <a:r>
              <a:rPr lang="de-DE" altLang="de-DE" b="1" dirty="0"/>
              <a:t>	- Zudem seien die Beschimpfungen nicht direkt gegenüber der 	betroffenen Person sondern gegenüber Dritten geäußert worden.</a:t>
            </a:r>
          </a:p>
          <a:p>
            <a:pPr marL="0" indent="0">
              <a:lnSpc>
                <a:spcPct val="90000"/>
              </a:lnSpc>
              <a:buClr>
                <a:schemeClr val="tx1"/>
              </a:buClr>
              <a:buNone/>
            </a:pPr>
            <a:r>
              <a:rPr lang="de-DE" altLang="de-DE" sz="2000" b="1" dirty="0"/>
              <a:t>	- Die Nazi-Beschimpfung sei gegenüber einer betriebsfremden 	Person getroffen worden, weshalb es an einem betrieblichen 	Bezug fehle.</a:t>
            </a:r>
          </a:p>
          <a:p>
            <a:pPr>
              <a:lnSpc>
                <a:spcPct val="90000"/>
              </a:lnSpc>
              <a:buClr>
                <a:schemeClr val="tx1"/>
              </a:buClr>
              <a:buFontTx/>
              <a:buChar char="-"/>
            </a:pPr>
            <a:endParaRPr lang="de-DE" altLang="de-DE" sz="2000" dirty="0"/>
          </a:p>
          <a:p>
            <a:pPr marL="609600" indent="-609600">
              <a:lnSpc>
                <a:spcPct val="90000"/>
              </a:lnSpc>
              <a:buClr>
                <a:schemeClr val="tx1"/>
              </a:buClr>
              <a:buFontTx/>
              <a:buChar char="-"/>
            </a:pPr>
            <a:endParaRPr lang="de-DE" altLang="de-DE" sz="2000" dirty="0"/>
          </a:p>
          <a:p>
            <a:pPr marL="609600" indent="-609600">
              <a:lnSpc>
                <a:spcPct val="90000"/>
              </a:lnSpc>
              <a:buClr>
                <a:schemeClr val="tx1"/>
              </a:buClr>
              <a:buFontTx/>
              <a:buNone/>
            </a:pPr>
            <a:endParaRPr lang="de-DE" altLang="de-DE" sz="2000" dirty="0"/>
          </a:p>
          <a:p>
            <a:pPr marL="609600" indent="-609600">
              <a:lnSpc>
                <a:spcPct val="90000"/>
              </a:lnSpc>
              <a:buClr>
                <a:schemeClr val="tx1"/>
              </a:buClr>
              <a:buFontTx/>
              <a:buNone/>
            </a:pPr>
            <a:endParaRPr lang="de-DE" altLang="de-DE" sz="2000" dirty="0"/>
          </a:p>
        </p:txBody>
      </p:sp>
    </p:spTree>
    <p:extLst>
      <p:ext uri="{BB962C8B-B14F-4D97-AF65-F5344CB8AC3E}">
        <p14:creationId xmlns:p14="http://schemas.microsoft.com/office/powerpoint/2010/main" val="63578850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5" name="Titel 1">
            <a:extLst>
              <a:ext uri="{FF2B5EF4-FFF2-40B4-BE49-F238E27FC236}">
                <a16:creationId xmlns:a16="http://schemas.microsoft.com/office/drawing/2014/main" id="{94E71EF4-C517-413D-AB76-07B5AD4D94F0}"/>
              </a:ext>
            </a:extLst>
          </p:cNvPr>
          <p:cNvSpPr>
            <a:spLocks noGrp="1" noChangeArrowheads="1"/>
          </p:cNvSpPr>
          <p:nvPr>
            <p:ph type="ctrTitle"/>
          </p:nvPr>
        </p:nvSpPr>
        <p:spPr>
          <a:xfrm>
            <a:off x="0" y="2997200"/>
            <a:ext cx="6227763" cy="1655763"/>
          </a:xfrm>
          <a:solidFill>
            <a:srgbClr val="E85B22">
              <a:alpha val="79999"/>
            </a:srgbClr>
          </a:solidFill>
        </p:spPr>
        <p:txBody>
          <a:bodyPr anchor="ctr"/>
          <a:lstStyle/>
          <a:p>
            <a:r>
              <a:rPr lang="en-GB" altLang="en-US" sz="1600" dirty="0">
                <a:solidFill>
                  <a:srgbClr val="FFFFFF"/>
                </a:solidFill>
              </a:rPr>
              <a:t>MANSHOLT &amp; LODZIK </a:t>
            </a:r>
            <a:br>
              <a:rPr lang="en-GB" altLang="en-US" sz="1600" dirty="0">
                <a:solidFill>
                  <a:srgbClr val="FFFFFF"/>
                </a:solidFill>
              </a:rPr>
            </a:br>
            <a:r>
              <a:rPr lang="en-GB" altLang="en-US" sz="1600" dirty="0">
                <a:solidFill>
                  <a:srgbClr val="FFFFFF"/>
                </a:solidFill>
              </a:rPr>
              <a:t>SCHÄFER RAANE  CORNELIUS </a:t>
            </a:r>
            <a:br>
              <a:rPr altLang="en-US" dirty="0">
                <a:solidFill>
                  <a:srgbClr val="FFFFFF"/>
                </a:solidFill>
              </a:rPr>
            </a:br>
            <a:br>
              <a:rPr lang="en-GB" altLang="en-US" dirty="0">
                <a:solidFill>
                  <a:srgbClr val="FFFFFF"/>
                </a:solidFill>
              </a:rPr>
            </a:br>
            <a:r>
              <a:rPr altLang="en-US" sz="1200" dirty="0">
                <a:solidFill>
                  <a:srgbClr val="FFFFFF"/>
                </a:solidFill>
              </a:rPr>
              <a:t>Rheinstrasse 30 - 64283 Darmstadt </a:t>
            </a:r>
            <a:br>
              <a:rPr lang="en-GB" altLang="en-US" sz="1200" dirty="0">
                <a:solidFill>
                  <a:srgbClr val="FFFFFF"/>
                </a:solidFill>
              </a:rPr>
            </a:br>
            <a:r>
              <a:rPr altLang="en-US" sz="1200" b="1" dirty="0">
                <a:solidFill>
                  <a:srgbClr val="FFFFFF"/>
                </a:solidFill>
              </a:rPr>
              <a:t>Tel</a:t>
            </a:r>
            <a:r>
              <a:rPr altLang="en-US" sz="1200" dirty="0">
                <a:solidFill>
                  <a:srgbClr val="FFFFFF"/>
                </a:solidFill>
              </a:rPr>
              <a:t>. 06151 26264</a:t>
            </a:r>
            <a:r>
              <a:rPr lang="en-GB" altLang="en-US" sz="1200" dirty="0">
                <a:solidFill>
                  <a:srgbClr val="FFFFFF"/>
                </a:solidFill>
              </a:rPr>
              <a:t> </a:t>
            </a:r>
            <a:r>
              <a:rPr lang="en-GB" altLang="en-US" sz="1200" b="1" dirty="0">
                <a:solidFill>
                  <a:srgbClr val="FFFFFF"/>
                </a:solidFill>
              </a:rPr>
              <a:t>FAX</a:t>
            </a:r>
            <a:r>
              <a:rPr lang="en-GB" altLang="en-US" sz="1200" dirty="0">
                <a:solidFill>
                  <a:srgbClr val="FFFFFF"/>
                </a:solidFill>
              </a:rPr>
              <a:t> 06151-25461 </a:t>
            </a:r>
            <a:r>
              <a:rPr lang="en-GB" altLang="en-US" sz="1200" b="1" dirty="0">
                <a:solidFill>
                  <a:srgbClr val="FFFFFF"/>
                </a:solidFill>
              </a:rPr>
              <a:t>E-Mail</a:t>
            </a:r>
            <a:r>
              <a:rPr lang="en-GB" altLang="en-US" sz="1200" dirty="0">
                <a:solidFill>
                  <a:srgbClr val="FFFFFF"/>
                </a:solidFill>
              </a:rPr>
              <a:t> kanzlei@mansholt-lodzik.de</a:t>
            </a:r>
            <a:br>
              <a:rPr lang="en-GB" altLang="en-US" sz="1200" dirty="0">
                <a:solidFill>
                  <a:srgbClr val="FFFFFF"/>
                </a:solidFill>
              </a:rPr>
            </a:br>
            <a:r>
              <a:rPr lang="en-GB" altLang="en-US" sz="1200" dirty="0">
                <a:solidFill>
                  <a:srgbClr val="FFFFFF"/>
                </a:solidFill>
              </a:rPr>
              <a:t> </a:t>
            </a:r>
            <a:r>
              <a:rPr altLang="en-US" sz="1200" dirty="0">
                <a:solidFill>
                  <a:srgbClr val="FFFFFF"/>
                </a:solidFill>
              </a:rPr>
              <a:t>www.mansholt-lodzik.de</a:t>
            </a:r>
            <a:endParaRPr altLang="en-US" sz="1200" dirty="0"/>
          </a:p>
        </p:txBody>
      </p:sp>
      <p:sp>
        <p:nvSpPr>
          <p:cNvPr id="2" name="Oval 1">
            <a:extLst>
              <a:ext uri="{FF2B5EF4-FFF2-40B4-BE49-F238E27FC236}">
                <a16:creationId xmlns:a16="http://schemas.microsoft.com/office/drawing/2014/main" id="{20C45F76-8F40-490A-BE66-28EF85FF431A}"/>
              </a:ext>
            </a:extLst>
          </p:cNvPr>
          <p:cNvSpPr/>
          <p:nvPr/>
        </p:nvSpPr>
        <p:spPr>
          <a:xfrm>
            <a:off x="1645579" y="3537748"/>
            <a:ext cx="36000" cy="36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Oval 6">
            <a:extLst>
              <a:ext uri="{FF2B5EF4-FFF2-40B4-BE49-F238E27FC236}">
                <a16:creationId xmlns:a16="http://schemas.microsoft.com/office/drawing/2014/main" id="{B7B6C860-D624-4940-9521-7488CE05F9F4}"/>
              </a:ext>
            </a:extLst>
          </p:cNvPr>
          <p:cNvSpPr/>
          <p:nvPr/>
        </p:nvSpPr>
        <p:spPr>
          <a:xfrm>
            <a:off x="2375760" y="3537504"/>
            <a:ext cx="36000" cy="36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3555" name="Rectangle 2">
            <a:extLst>
              <a:ext uri="{FF2B5EF4-FFF2-40B4-BE49-F238E27FC236}">
                <a16:creationId xmlns:a16="http://schemas.microsoft.com/office/drawing/2014/main" id="{DAA4638B-F313-4E56-8520-66D012A8EEDF}"/>
              </a:ext>
            </a:extLst>
          </p:cNvPr>
          <p:cNvSpPr>
            <a:spLocks noGrp="1" noChangeArrowheads="1"/>
          </p:cNvSpPr>
          <p:nvPr>
            <p:ph type="body" idx="1"/>
          </p:nvPr>
        </p:nvSpPr>
        <p:spPr>
          <a:xfrm>
            <a:off x="467643" y="1839913"/>
            <a:ext cx="8208714" cy="4259262"/>
          </a:xfrm>
        </p:spPr>
        <p:txBody>
          <a:bodyPr lIns="92075" tIns="46038" rIns="92075" bIns="46038">
            <a:normAutofit/>
          </a:bodyPr>
          <a:lstStyle/>
          <a:p>
            <a:pPr marL="754062" lvl="1" eaLnBrk="1" hangingPunct="1">
              <a:lnSpc>
                <a:spcPct val="80000"/>
              </a:lnSpc>
              <a:buFont typeface="Wingdings" panose="05000000000000000000" pitchFamily="2" charset="2"/>
              <a:buChar char="§"/>
              <a:defRPr/>
            </a:pPr>
            <a:r>
              <a:rPr lang="de-DE" altLang="de-DE" sz="1800" b="1" dirty="0">
                <a:cs typeface="Arial" pitchFamily="34" charset="0"/>
              </a:rPr>
              <a:t>Unternehmensgröße, Arbeitnehmeranzahl</a:t>
            </a:r>
          </a:p>
          <a:p>
            <a:pPr marL="765175" lvl="1" indent="-296863" eaLnBrk="1" hangingPunct="1">
              <a:lnSpc>
                <a:spcPct val="80000"/>
              </a:lnSpc>
              <a:buFontTx/>
              <a:buNone/>
              <a:defRPr/>
            </a:pPr>
            <a:endParaRPr lang="de-DE" altLang="de-DE" sz="1800" b="1" dirty="0">
              <a:cs typeface="Arial" pitchFamily="34" charset="0"/>
            </a:endParaRPr>
          </a:p>
          <a:p>
            <a:pPr marL="765175" lvl="1" indent="-296863" eaLnBrk="1" hangingPunct="1">
              <a:lnSpc>
                <a:spcPct val="80000"/>
              </a:lnSpc>
              <a:buFontTx/>
              <a:buNone/>
              <a:defRPr/>
            </a:pPr>
            <a:r>
              <a:rPr lang="de-DE" altLang="de-DE" sz="1800" dirty="0">
                <a:cs typeface="Arial" pitchFamily="34" charset="0"/>
              </a:rPr>
              <a:t>	- maßgeblich ist Anzahl der AN im gesamten Unternehmen,</a:t>
            </a:r>
          </a:p>
          <a:p>
            <a:pPr marL="765175" lvl="1" indent="-296863" eaLnBrk="1" hangingPunct="1">
              <a:lnSpc>
                <a:spcPct val="80000"/>
              </a:lnSpc>
              <a:buFontTx/>
              <a:buNone/>
              <a:defRPr/>
            </a:pPr>
            <a:r>
              <a:rPr lang="de-DE" altLang="de-DE" sz="1800" dirty="0">
                <a:cs typeface="Arial" pitchFamily="34" charset="0"/>
              </a:rPr>
              <a:t>		nicht des einzelnen Betriebes</a:t>
            </a:r>
          </a:p>
          <a:p>
            <a:pPr marL="765175" lvl="1" indent="-296863" eaLnBrk="1" hangingPunct="1">
              <a:lnSpc>
                <a:spcPct val="80000"/>
              </a:lnSpc>
              <a:buFontTx/>
              <a:buNone/>
              <a:defRPr/>
            </a:pPr>
            <a:endParaRPr lang="de-DE" altLang="de-DE" sz="1800" dirty="0">
              <a:cs typeface="Arial" pitchFamily="34" charset="0"/>
            </a:endParaRPr>
          </a:p>
          <a:p>
            <a:pPr marL="765175" lvl="1" indent="-296863" eaLnBrk="1" hangingPunct="1">
              <a:lnSpc>
                <a:spcPct val="80000"/>
              </a:lnSpc>
              <a:buFontTx/>
              <a:buNone/>
              <a:defRPr/>
            </a:pPr>
            <a:r>
              <a:rPr lang="de-DE" altLang="de-DE" sz="1800" b="1" dirty="0">
                <a:cs typeface="Arial" pitchFamily="34" charset="0"/>
              </a:rPr>
              <a:t>	- regelmäßige Beschäftigung von mehr als 20 AN</a:t>
            </a:r>
          </a:p>
          <a:p>
            <a:pPr marL="765175" lvl="1" indent="-296863" eaLnBrk="1" hangingPunct="1">
              <a:lnSpc>
                <a:spcPct val="80000"/>
              </a:lnSpc>
              <a:buFontTx/>
              <a:buNone/>
              <a:defRPr/>
            </a:pPr>
            <a:endParaRPr lang="de-DE" altLang="de-DE" sz="1800" b="1" dirty="0">
              <a:cs typeface="Arial" pitchFamily="34" charset="0"/>
            </a:endParaRPr>
          </a:p>
          <a:p>
            <a:pPr marL="765175" lvl="1" indent="-296863" eaLnBrk="1" hangingPunct="1">
              <a:lnSpc>
                <a:spcPct val="80000"/>
              </a:lnSpc>
              <a:buFontTx/>
              <a:buNone/>
              <a:defRPr/>
            </a:pPr>
            <a:r>
              <a:rPr lang="de-DE" altLang="de-DE" sz="1800" dirty="0">
                <a:cs typeface="Arial" pitchFamily="34" charset="0"/>
              </a:rPr>
              <a:t>	- Zahl der Arbeitsplätze, auf die der Betrieb ausgerichtet ist</a:t>
            </a:r>
          </a:p>
          <a:p>
            <a:pPr marL="765175" lvl="1" indent="-296863" eaLnBrk="1" hangingPunct="1">
              <a:lnSpc>
                <a:spcPct val="80000"/>
              </a:lnSpc>
              <a:buFontTx/>
              <a:buNone/>
              <a:defRPr/>
            </a:pPr>
            <a:endParaRPr lang="de-DE" altLang="de-DE" sz="1800" dirty="0">
              <a:cs typeface="Arial" pitchFamily="34" charset="0"/>
            </a:endParaRPr>
          </a:p>
          <a:p>
            <a:pPr marL="765175" lvl="1" indent="-296863" eaLnBrk="1" hangingPunct="1">
              <a:lnSpc>
                <a:spcPct val="80000"/>
              </a:lnSpc>
              <a:buFontTx/>
              <a:buNone/>
              <a:defRPr/>
            </a:pPr>
            <a:r>
              <a:rPr lang="de-DE" altLang="de-DE" sz="1800" dirty="0">
                <a:cs typeface="Arial" pitchFamily="34" charset="0"/>
              </a:rPr>
              <a:t>	- </a:t>
            </a:r>
            <a:r>
              <a:rPr lang="de-DE" altLang="de-DE" sz="1800" b="1" dirty="0">
                <a:cs typeface="Arial" pitchFamily="34" charset="0"/>
              </a:rPr>
              <a:t>auch vorübergehend Beschäftigte</a:t>
            </a:r>
            <a:r>
              <a:rPr lang="de-DE" altLang="de-DE" sz="1800" dirty="0">
                <a:cs typeface="Arial" pitchFamily="34" charset="0"/>
              </a:rPr>
              <a:t>, wenn sie zur Zahl</a:t>
            </a:r>
          </a:p>
          <a:p>
            <a:pPr marL="765175" lvl="1" indent="-296863" eaLnBrk="1" hangingPunct="1">
              <a:lnSpc>
                <a:spcPct val="80000"/>
              </a:lnSpc>
              <a:buFontTx/>
              <a:buNone/>
              <a:defRPr/>
            </a:pPr>
            <a:r>
              <a:rPr lang="de-DE" altLang="de-DE" sz="1800" dirty="0">
                <a:cs typeface="Arial" pitchFamily="34" charset="0"/>
              </a:rPr>
              <a:t>		der „ständig“ beschäftigten AN gehören</a:t>
            </a:r>
          </a:p>
        </p:txBody>
      </p:sp>
      <p:sp>
        <p:nvSpPr>
          <p:cNvPr id="5" name="Title 1">
            <a:extLst>
              <a:ext uri="{FF2B5EF4-FFF2-40B4-BE49-F238E27FC236}">
                <a16:creationId xmlns:a16="http://schemas.microsoft.com/office/drawing/2014/main" id="{86E2D3A0-5739-496F-A97A-9F81254BD851}"/>
              </a:ext>
            </a:extLst>
          </p:cNvPr>
          <p:cNvSpPr>
            <a:spLocks noGrp="1"/>
          </p:cNvSpPr>
          <p:nvPr>
            <p:ph type="title"/>
          </p:nvPr>
        </p:nvSpPr>
        <p:spPr>
          <a:xfrm>
            <a:off x="0" y="365125"/>
            <a:ext cx="9144000" cy="1325563"/>
          </a:xfrm>
        </p:spPr>
        <p:txBody>
          <a:bodyPr/>
          <a:lstStyle/>
          <a:p>
            <a:pPr algn="ctr" eaLnBrk="1" hangingPunct="1">
              <a:spcBef>
                <a:spcPct val="0"/>
              </a:spcBef>
              <a:buClrTx/>
              <a:buSzTx/>
              <a:buFontTx/>
              <a:buNone/>
            </a:pPr>
            <a:r>
              <a:rPr lang="de-DE" altLang="de-DE" sz="2800" dirty="0"/>
              <a:t>Voraussetzungen</a:t>
            </a:r>
            <a:br>
              <a:rPr lang="de-DE" altLang="de-DE" sz="2800" dirty="0"/>
            </a:br>
            <a:r>
              <a:rPr lang="de-DE" altLang="de-DE" sz="2800" dirty="0"/>
              <a:t>der Mitbestimmung bei personellen Einzelmaßnahmen</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9939" name="Rectangle 2">
            <a:extLst>
              <a:ext uri="{FF2B5EF4-FFF2-40B4-BE49-F238E27FC236}">
                <a16:creationId xmlns:a16="http://schemas.microsoft.com/office/drawing/2014/main" id="{4BFA053E-AB04-4D58-A2AB-8BCE0AAB1589}"/>
              </a:ext>
            </a:extLst>
          </p:cNvPr>
          <p:cNvSpPr>
            <a:spLocks noGrp="1" noChangeArrowheads="1"/>
          </p:cNvSpPr>
          <p:nvPr>
            <p:ph type="body" idx="1"/>
          </p:nvPr>
        </p:nvSpPr>
        <p:spPr>
          <a:xfrm>
            <a:off x="330770" y="1952960"/>
            <a:ext cx="8482459" cy="4033167"/>
          </a:xfrm>
          <a:solidFill>
            <a:schemeClr val="bg1"/>
          </a:solidFill>
          <a:ln>
            <a:noFill/>
          </a:ln>
        </p:spPr>
        <p:txBody>
          <a:bodyPr lIns="92075" tIns="46038" rIns="92075" bIns="46038">
            <a:normAutofit/>
          </a:bodyPr>
          <a:lstStyle/>
          <a:p>
            <a:pPr marL="765175" lvl="1" indent="-296863" eaLnBrk="1" hangingPunct="1">
              <a:lnSpc>
                <a:spcPct val="80000"/>
              </a:lnSpc>
              <a:buFontTx/>
              <a:buNone/>
            </a:pPr>
            <a:endParaRPr lang="de-DE" altLang="de-DE" sz="1800" b="1" dirty="0">
              <a:cs typeface="Arial" panose="020B0604020202020204" pitchFamily="34" charset="0"/>
            </a:endParaRPr>
          </a:p>
          <a:p>
            <a:pPr marL="765175" lvl="1" indent="-296863" eaLnBrk="1" hangingPunct="1">
              <a:lnSpc>
                <a:spcPct val="80000"/>
              </a:lnSpc>
              <a:buFont typeface="Wingdings" panose="05000000000000000000" pitchFamily="2" charset="2"/>
              <a:buChar char="§"/>
            </a:pPr>
            <a:r>
              <a:rPr lang="de-DE" altLang="de-DE" sz="1800" b="1" dirty="0">
                <a:cs typeface="Arial" panose="020B0604020202020204" pitchFamily="34" charset="0"/>
              </a:rPr>
              <a:t>Bestehen eines Betriebsrates</a:t>
            </a:r>
          </a:p>
          <a:p>
            <a:pPr marL="765175" lvl="1" indent="-296863" eaLnBrk="1" hangingPunct="1">
              <a:lnSpc>
                <a:spcPct val="80000"/>
              </a:lnSpc>
              <a:buFontTx/>
              <a:buNone/>
            </a:pPr>
            <a:endParaRPr lang="de-DE" altLang="de-DE" sz="1800" b="1" dirty="0">
              <a:cs typeface="Arial" panose="020B0604020202020204" pitchFamily="34" charset="0"/>
            </a:endParaRPr>
          </a:p>
          <a:p>
            <a:pPr marL="765175" lvl="1" indent="-296863" eaLnBrk="1" hangingPunct="1">
              <a:lnSpc>
                <a:spcPct val="80000"/>
              </a:lnSpc>
              <a:buFontTx/>
              <a:buNone/>
            </a:pPr>
            <a:r>
              <a:rPr lang="de-DE" altLang="de-DE" sz="1800" dirty="0">
                <a:cs typeface="Arial" panose="020B0604020202020204" pitchFamily="34" charset="0"/>
              </a:rPr>
              <a:t>	- Voraussetzung für Wahrnehmung von Mitbestimmungs- und   </a:t>
            </a:r>
          </a:p>
          <a:p>
            <a:pPr marL="765175" lvl="1" indent="-296863" eaLnBrk="1" hangingPunct="1">
              <a:lnSpc>
                <a:spcPct val="80000"/>
              </a:lnSpc>
              <a:buFontTx/>
              <a:buNone/>
            </a:pPr>
            <a:r>
              <a:rPr lang="de-DE" altLang="de-DE" sz="1800" dirty="0">
                <a:cs typeface="Arial" panose="020B0604020202020204" pitchFamily="34" charset="0"/>
              </a:rPr>
              <a:t>        Beteiligungsrechten</a:t>
            </a:r>
          </a:p>
          <a:p>
            <a:pPr marL="765175" lvl="1" indent="-296863" eaLnBrk="1" hangingPunct="1">
              <a:lnSpc>
                <a:spcPct val="80000"/>
              </a:lnSpc>
              <a:buFontTx/>
              <a:buNone/>
            </a:pPr>
            <a:endParaRPr lang="de-DE" altLang="de-DE" sz="1800" dirty="0">
              <a:cs typeface="Arial" panose="020B0604020202020204" pitchFamily="34" charset="0"/>
            </a:endParaRPr>
          </a:p>
          <a:p>
            <a:pPr marL="765175" lvl="1" indent="-296863" eaLnBrk="1" hangingPunct="1">
              <a:lnSpc>
                <a:spcPct val="80000"/>
              </a:lnSpc>
              <a:buFontTx/>
              <a:buNone/>
            </a:pPr>
            <a:r>
              <a:rPr lang="de-DE" altLang="de-DE" sz="1800" b="1" dirty="0">
                <a:cs typeface="Arial" panose="020B0604020202020204" pitchFamily="34" charset="0"/>
              </a:rPr>
              <a:t>	</a:t>
            </a:r>
            <a:r>
              <a:rPr lang="de-DE" altLang="de-DE" sz="1800" dirty="0">
                <a:cs typeface="Arial" panose="020B0604020202020204" pitchFamily="34" charset="0"/>
              </a:rPr>
              <a:t>- in betriebsratslosen Betrieben ist AG in seinen Entscheidungen </a:t>
            </a:r>
          </a:p>
          <a:p>
            <a:pPr marL="765175" lvl="1" indent="-296863" eaLnBrk="1" hangingPunct="1">
              <a:lnSpc>
                <a:spcPct val="80000"/>
              </a:lnSpc>
              <a:buFontTx/>
              <a:buNone/>
            </a:pPr>
            <a:r>
              <a:rPr lang="de-DE" altLang="de-DE" sz="1800" dirty="0">
                <a:cs typeface="Arial" panose="020B0604020202020204" pitchFamily="34" charset="0"/>
              </a:rPr>
              <a:t>        betriebsverfassungsrechtlich frei</a:t>
            </a:r>
          </a:p>
          <a:p>
            <a:pPr marL="765175" lvl="1" indent="-296863" eaLnBrk="1" hangingPunct="1">
              <a:lnSpc>
                <a:spcPct val="80000"/>
              </a:lnSpc>
              <a:buFontTx/>
              <a:buNone/>
            </a:pPr>
            <a:endParaRPr lang="de-DE" altLang="de-DE" sz="1800" dirty="0">
              <a:cs typeface="Arial" panose="020B0604020202020204" pitchFamily="34" charset="0"/>
            </a:endParaRPr>
          </a:p>
          <a:p>
            <a:pPr marL="765175" lvl="1" indent="-296863" eaLnBrk="1" hangingPunct="1">
              <a:lnSpc>
                <a:spcPct val="80000"/>
              </a:lnSpc>
              <a:buFontTx/>
              <a:buNone/>
            </a:pPr>
            <a:r>
              <a:rPr lang="de-DE" altLang="de-DE" sz="1800" dirty="0">
                <a:cs typeface="Arial" panose="020B0604020202020204" pitchFamily="34" charset="0"/>
              </a:rPr>
              <a:t>	- Möglichkeit der </a:t>
            </a:r>
            <a:r>
              <a:rPr lang="de-DE" altLang="de-DE" sz="1800" b="1" dirty="0">
                <a:cs typeface="Arial" panose="020B0604020202020204" pitchFamily="34" charset="0"/>
              </a:rPr>
              <a:t>Übertragung</a:t>
            </a:r>
            <a:r>
              <a:rPr lang="de-DE" altLang="de-DE" sz="1800" dirty="0">
                <a:cs typeface="Arial" panose="020B0604020202020204" pitchFamily="34" charset="0"/>
              </a:rPr>
              <a:t> von BR </a:t>
            </a:r>
            <a:r>
              <a:rPr lang="de-DE" altLang="de-DE" sz="1800" b="1" dirty="0">
                <a:cs typeface="Arial" panose="020B0604020202020204" pitchFamily="34" charset="0"/>
              </a:rPr>
              <a:t>auf den </a:t>
            </a:r>
          </a:p>
          <a:p>
            <a:pPr marL="765175" lvl="1" indent="-296863" eaLnBrk="1" hangingPunct="1">
              <a:lnSpc>
                <a:spcPct val="80000"/>
              </a:lnSpc>
              <a:buFontTx/>
              <a:buNone/>
            </a:pPr>
            <a:r>
              <a:rPr lang="de-DE" altLang="de-DE" sz="1800" b="1" dirty="0"/>
              <a:t>	</a:t>
            </a:r>
            <a:r>
              <a:rPr lang="de-DE" altLang="de-DE" sz="1800" b="1" dirty="0">
                <a:cs typeface="Arial" panose="020B0604020202020204" pitchFamily="34" charset="0"/>
              </a:rPr>
              <a:t>Betriebsausschuss (§ 27)</a:t>
            </a:r>
            <a:r>
              <a:rPr lang="de-DE" altLang="de-DE" sz="1800" dirty="0">
                <a:cs typeface="Arial" panose="020B0604020202020204" pitchFamily="34" charset="0"/>
              </a:rPr>
              <a:t> oder besonderen </a:t>
            </a:r>
            <a:r>
              <a:rPr lang="de-DE" altLang="de-DE" sz="1800" b="1" dirty="0">
                <a:cs typeface="Arial" panose="020B0604020202020204" pitchFamily="34" charset="0"/>
              </a:rPr>
              <a:t>Personalausschuss (§ 28)</a:t>
            </a:r>
            <a:endParaRPr lang="de-DE" altLang="de-DE" sz="1800" dirty="0">
              <a:cs typeface="Arial" panose="020B0604020202020204" pitchFamily="34" charset="0"/>
            </a:endParaRPr>
          </a:p>
          <a:p>
            <a:pPr marL="765175" lvl="1" indent="-296863" eaLnBrk="1" hangingPunct="1">
              <a:lnSpc>
                <a:spcPct val="80000"/>
              </a:lnSpc>
              <a:buFontTx/>
              <a:buNone/>
            </a:pPr>
            <a:endParaRPr lang="de-DE" altLang="de-DE" sz="1800" dirty="0">
              <a:cs typeface="Arial" panose="020B0604020202020204" pitchFamily="34" charset="0"/>
            </a:endParaRPr>
          </a:p>
          <a:p>
            <a:pPr marL="765175" lvl="1" indent="-296863" eaLnBrk="1" hangingPunct="1">
              <a:lnSpc>
                <a:spcPct val="80000"/>
              </a:lnSpc>
              <a:buFontTx/>
              <a:buNone/>
            </a:pPr>
            <a:r>
              <a:rPr lang="de-DE" altLang="de-DE" sz="1800" dirty="0">
                <a:cs typeface="Arial" panose="020B0604020202020204" pitchFamily="34" charset="0"/>
              </a:rPr>
              <a:t>	</a:t>
            </a:r>
          </a:p>
        </p:txBody>
      </p:sp>
      <p:sp>
        <p:nvSpPr>
          <p:cNvPr id="5" name="Title 1">
            <a:extLst>
              <a:ext uri="{FF2B5EF4-FFF2-40B4-BE49-F238E27FC236}">
                <a16:creationId xmlns:a16="http://schemas.microsoft.com/office/drawing/2014/main" id="{7ACE1DDD-8D56-4510-8988-3300B9F9C58C}"/>
              </a:ext>
            </a:extLst>
          </p:cNvPr>
          <p:cNvSpPr>
            <a:spLocks noGrp="1"/>
          </p:cNvSpPr>
          <p:nvPr>
            <p:ph type="title"/>
          </p:nvPr>
        </p:nvSpPr>
        <p:spPr>
          <a:xfrm>
            <a:off x="0" y="365125"/>
            <a:ext cx="9144000" cy="1325563"/>
          </a:xfrm>
        </p:spPr>
        <p:txBody>
          <a:bodyPr/>
          <a:lstStyle/>
          <a:p>
            <a:pPr algn="ctr" eaLnBrk="1" hangingPunct="1">
              <a:spcBef>
                <a:spcPct val="0"/>
              </a:spcBef>
              <a:buClrTx/>
              <a:buSzTx/>
              <a:buFontTx/>
              <a:buNone/>
            </a:pPr>
            <a:r>
              <a:rPr lang="de-DE" altLang="de-DE" sz="2800" dirty="0"/>
              <a:t>Voraussetzungen der Mitbestimmung</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1987" name="Rectangle 2">
            <a:extLst>
              <a:ext uri="{FF2B5EF4-FFF2-40B4-BE49-F238E27FC236}">
                <a16:creationId xmlns:a16="http://schemas.microsoft.com/office/drawing/2014/main" id="{C0EE4DFF-20DD-48D4-9C61-82C81F76B460}"/>
              </a:ext>
            </a:extLst>
          </p:cNvPr>
          <p:cNvSpPr>
            <a:spLocks noGrp="1" noChangeArrowheads="1"/>
          </p:cNvSpPr>
          <p:nvPr>
            <p:ph type="body" idx="1"/>
          </p:nvPr>
        </p:nvSpPr>
        <p:spPr>
          <a:xfrm>
            <a:off x="395288" y="1412900"/>
            <a:ext cx="8370887" cy="4824412"/>
          </a:xfrm>
          <a:solidFill>
            <a:schemeClr val="bg1"/>
          </a:solidFill>
          <a:ln>
            <a:noFill/>
          </a:ln>
        </p:spPr>
        <p:txBody>
          <a:bodyPr wrap="none" lIns="92075" tIns="46038" rIns="92075" bIns="46038">
            <a:normAutofit fontScale="92500" lnSpcReduction="10000"/>
          </a:bodyPr>
          <a:lstStyle/>
          <a:p>
            <a:pPr marL="765175" lvl="1" indent="-296863" eaLnBrk="1" hangingPunct="1">
              <a:lnSpc>
                <a:spcPct val="80000"/>
              </a:lnSpc>
              <a:buFontTx/>
              <a:buNone/>
            </a:pPr>
            <a:endParaRPr lang="de-DE" altLang="de-DE" sz="1800" b="1" dirty="0">
              <a:cs typeface="Arial" panose="020B0604020202020204" pitchFamily="34" charset="0"/>
            </a:endParaRPr>
          </a:p>
          <a:p>
            <a:pPr marL="765175" lvl="1" indent="-296863" eaLnBrk="1" hangingPunct="1">
              <a:lnSpc>
                <a:spcPct val="80000"/>
              </a:lnSpc>
              <a:buFont typeface="Wingdings" panose="05000000000000000000" pitchFamily="2" charset="2"/>
              <a:buChar char="§"/>
            </a:pPr>
            <a:r>
              <a:rPr lang="de-DE" altLang="de-DE" sz="1800" b="1" dirty="0">
                <a:cs typeface="Arial" panose="020B0604020202020204" pitchFamily="34" charset="0"/>
              </a:rPr>
              <a:t>Abschluss eines auf Beschäftigung im Betrieb gerichteten </a:t>
            </a:r>
          </a:p>
          <a:p>
            <a:pPr marL="765175" lvl="1" indent="-296863" eaLnBrk="1" hangingPunct="1">
              <a:lnSpc>
                <a:spcPct val="80000"/>
              </a:lnSpc>
              <a:buFontTx/>
              <a:buNone/>
            </a:pPr>
            <a:r>
              <a:rPr lang="de-DE" altLang="de-DE" sz="1800" b="1" dirty="0">
                <a:cs typeface="Arial" panose="020B0604020202020204" pitchFamily="34" charset="0"/>
              </a:rPr>
              <a:t>    Arbeitsvertrages</a:t>
            </a:r>
          </a:p>
          <a:p>
            <a:pPr marL="765175" lvl="1" indent="-296863" eaLnBrk="1" hangingPunct="1">
              <a:lnSpc>
                <a:spcPct val="80000"/>
              </a:lnSpc>
              <a:buFontTx/>
              <a:buNone/>
            </a:pPr>
            <a:r>
              <a:rPr lang="de-DE" altLang="de-DE" sz="1800" dirty="0">
                <a:cs typeface="Arial" panose="020B0604020202020204" pitchFamily="34" charset="0"/>
              </a:rPr>
              <a:t>	- durch identische Willenserklärungen</a:t>
            </a:r>
          </a:p>
          <a:p>
            <a:pPr marL="765175" lvl="1" indent="-296863" eaLnBrk="1" hangingPunct="1">
              <a:lnSpc>
                <a:spcPct val="80000"/>
              </a:lnSpc>
              <a:buFontTx/>
              <a:buNone/>
            </a:pPr>
            <a:r>
              <a:rPr lang="de-DE" altLang="de-DE" sz="1800" b="1" dirty="0">
                <a:cs typeface="Arial" panose="020B0604020202020204" pitchFamily="34" charset="0"/>
              </a:rPr>
              <a:t>	</a:t>
            </a:r>
            <a:r>
              <a:rPr lang="de-DE" altLang="de-DE" sz="1800" dirty="0">
                <a:cs typeface="Arial" panose="020B0604020202020204" pitchFamily="34" charset="0"/>
              </a:rPr>
              <a:t>- </a:t>
            </a:r>
            <a:r>
              <a:rPr lang="de-DE" altLang="de-DE" sz="1800" b="1" dirty="0">
                <a:cs typeface="Arial" panose="020B0604020202020204" pitchFamily="34" charset="0"/>
              </a:rPr>
              <a:t>faktische Eingliederung</a:t>
            </a:r>
            <a:r>
              <a:rPr lang="de-DE" altLang="de-DE" sz="1800" dirty="0">
                <a:cs typeface="Arial" panose="020B0604020202020204" pitchFamily="34" charset="0"/>
              </a:rPr>
              <a:t> durch tatsächliche Arbeitsaufnahme </a:t>
            </a:r>
          </a:p>
          <a:p>
            <a:pPr marL="765175" lvl="1" indent="-296863" eaLnBrk="1" hangingPunct="1">
              <a:lnSpc>
                <a:spcPct val="80000"/>
              </a:lnSpc>
              <a:buFontTx/>
              <a:buNone/>
            </a:pPr>
            <a:r>
              <a:rPr lang="de-DE" altLang="de-DE" sz="1800" dirty="0">
                <a:cs typeface="Arial" panose="020B0604020202020204" pitchFamily="34" charset="0"/>
              </a:rPr>
              <a:t>		(aber:  § 2 NachwG)</a:t>
            </a:r>
          </a:p>
          <a:p>
            <a:pPr marL="765175" lvl="1" indent="-296863" eaLnBrk="1" hangingPunct="1">
              <a:lnSpc>
                <a:spcPct val="80000"/>
              </a:lnSpc>
              <a:buFontTx/>
              <a:buNone/>
            </a:pPr>
            <a:endParaRPr lang="de-DE" altLang="de-DE" sz="1800" b="1" dirty="0">
              <a:cs typeface="Arial" panose="020B0604020202020204" pitchFamily="34" charset="0"/>
            </a:endParaRPr>
          </a:p>
          <a:p>
            <a:pPr marL="765175" lvl="1" indent="-296863" eaLnBrk="1" hangingPunct="1">
              <a:lnSpc>
                <a:spcPct val="80000"/>
              </a:lnSpc>
              <a:buFont typeface="Wingdings" panose="05000000000000000000" pitchFamily="2" charset="2"/>
              <a:buChar char="§"/>
            </a:pPr>
            <a:r>
              <a:rPr lang="de-DE" altLang="de-DE" sz="1800" b="1" dirty="0">
                <a:cs typeface="Arial" panose="020B0604020202020204" pitchFamily="34" charset="0"/>
              </a:rPr>
              <a:t>Beteiligung des BR gilt für alle Arten von Arbeitsverhältnissen</a:t>
            </a:r>
          </a:p>
          <a:p>
            <a:pPr marL="765175" lvl="1" indent="-296863" eaLnBrk="1" hangingPunct="1">
              <a:lnSpc>
                <a:spcPct val="80000"/>
              </a:lnSpc>
              <a:buFontTx/>
              <a:buNone/>
            </a:pPr>
            <a:endParaRPr lang="de-DE" altLang="de-DE" sz="1800" b="1" dirty="0">
              <a:cs typeface="Arial" panose="020B0604020202020204" pitchFamily="34" charset="0"/>
            </a:endParaRPr>
          </a:p>
          <a:p>
            <a:pPr marL="765175" lvl="1" indent="-296863" eaLnBrk="1" hangingPunct="1">
              <a:lnSpc>
                <a:spcPct val="80000"/>
              </a:lnSpc>
              <a:buFontTx/>
              <a:buNone/>
            </a:pPr>
            <a:r>
              <a:rPr lang="de-DE" altLang="de-DE" sz="1800" b="1" dirty="0">
                <a:cs typeface="Arial" panose="020B0604020202020204" pitchFamily="34" charset="0"/>
              </a:rPr>
              <a:t>	</a:t>
            </a:r>
            <a:r>
              <a:rPr lang="de-DE" altLang="de-DE" sz="1800" dirty="0">
                <a:cs typeface="Arial" panose="020B0604020202020204" pitchFamily="34" charset="0"/>
              </a:rPr>
              <a:t>- Teilzeitarbeitsverhältnis</a:t>
            </a:r>
          </a:p>
          <a:p>
            <a:pPr marL="765175" lvl="1" indent="-296863" eaLnBrk="1" hangingPunct="1">
              <a:lnSpc>
                <a:spcPct val="80000"/>
              </a:lnSpc>
              <a:buFontTx/>
              <a:buNone/>
            </a:pPr>
            <a:r>
              <a:rPr lang="de-DE" altLang="de-DE" sz="1800" dirty="0">
                <a:cs typeface="Arial" panose="020B0604020202020204" pitchFamily="34" charset="0"/>
              </a:rPr>
              <a:t>	- Aushilfen</a:t>
            </a:r>
          </a:p>
          <a:p>
            <a:pPr marL="765175" lvl="1" indent="-296863" eaLnBrk="1" hangingPunct="1">
              <a:lnSpc>
                <a:spcPct val="80000"/>
              </a:lnSpc>
              <a:buFontTx/>
              <a:buNone/>
            </a:pPr>
            <a:r>
              <a:rPr lang="de-DE" altLang="de-DE" sz="1800" dirty="0">
                <a:cs typeface="Arial" panose="020B0604020202020204" pitchFamily="34" charset="0"/>
              </a:rPr>
              <a:t>	- Probearbeitsverhältnis</a:t>
            </a:r>
          </a:p>
          <a:p>
            <a:pPr marL="765175" lvl="1" indent="-296863" eaLnBrk="1" hangingPunct="1">
              <a:lnSpc>
                <a:spcPct val="80000"/>
              </a:lnSpc>
              <a:buFontTx/>
              <a:buNone/>
            </a:pPr>
            <a:r>
              <a:rPr lang="de-DE" altLang="de-DE" sz="1800" dirty="0">
                <a:cs typeface="Arial" panose="020B0604020202020204" pitchFamily="34" charset="0"/>
              </a:rPr>
              <a:t>	- Befristung</a:t>
            </a:r>
          </a:p>
          <a:p>
            <a:pPr marL="765175" lvl="1" indent="-296863" eaLnBrk="1" hangingPunct="1">
              <a:lnSpc>
                <a:spcPct val="80000"/>
              </a:lnSpc>
              <a:buFontTx/>
              <a:buNone/>
            </a:pPr>
            <a:r>
              <a:rPr lang="de-DE" altLang="de-DE" sz="1800" dirty="0"/>
              <a:t>	- Leiharbeitnehmer</a:t>
            </a:r>
            <a:endParaRPr lang="de-DE" altLang="de-DE" sz="1800" dirty="0">
              <a:cs typeface="Arial" panose="020B0604020202020204" pitchFamily="34" charset="0"/>
            </a:endParaRPr>
          </a:p>
          <a:p>
            <a:pPr marL="765175" lvl="1" indent="-296863" eaLnBrk="1" hangingPunct="1">
              <a:lnSpc>
                <a:spcPct val="80000"/>
              </a:lnSpc>
              <a:buFontTx/>
              <a:buNone/>
            </a:pPr>
            <a:r>
              <a:rPr lang="de-DE" altLang="de-DE" sz="1800" dirty="0">
                <a:cs typeface="Arial" panose="020B0604020202020204" pitchFamily="34" charset="0"/>
              </a:rPr>
              <a:t>	- Ausbildungsverhältnis (Auszubildende, Praktikanten, Umschüler)</a:t>
            </a:r>
          </a:p>
          <a:p>
            <a:pPr marL="765175" lvl="1" indent="-296863" eaLnBrk="1" hangingPunct="1">
              <a:lnSpc>
                <a:spcPct val="80000"/>
              </a:lnSpc>
              <a:buFontTx/>
              <a:buNone/>
            </a:pPr>
            <a:r>
              <a:rPr lang="de-DE" altLang="de-DE" sz="1800" dirty="0"/>
              <a:t>	- Weiterbeschäftigung nach Ausbildungsende</a:t>
            </a:r>
          </a:p>
          <a:p>
            <a:pPr marL="765175" lvl="1" indent="-296863" eaLnBrk="1" hangingPunct="1">
              <a:lnSpc>
                <a:spcPct val="80000"/>
              </a:lnSpc>
              <a:buFontTx/>
              <a:buNone/>
            </a:pPr>
            <a:r>
              <a:rPr lang="de-DE" altLang="de-DE" sz="1800" dirty="0">
                <a:cs typeface="Arial" panose="020B0604020202020204" pitchFamily="34" charset="0"/>
              </a:rPr>
              <a:t>	- Verlängerung eines befristeten Arbeitsverhältnisses</a:t>
            </a:r>
          </a:p>
          <a:p>
            <a:pPr marL="765175" lvl="1" indent="-296863" eaLnBrk="1" hangingPunct="1">
              <a:lnSpc>
                <a:spcPct val="80000"/>
              </a:lnSpc>
              <a:buFontTx/>
              <a:buNone/>
            </a:pPr>
            <a:endParaRPr lang="de-DE" altLang="de-DE" sz="1800" dirty="0">
              <a:cs typeface="Arial" panose="020B0604020202020204" pitchFamily="34" charset="0"/>
            </a:endParaRPr>
          </a:p>
          <a:p>
            <a:pPr marL="765175" lvl="1" indent="-296863" eaLnBrk="1" hangingPunct="1">
              <a:lnSpc>
                <a:spcPct val="80000"/>
              </a:lnSpc>
              <a:buFont typeface="Wingdings" panose="05000000000000000000" pitchFamily="2" charset="2"/>
              <a:buChar char="§"/>
            </a:pPr>
            <a:r>
              <a:rPr lang="de-DE" altLang="de-DE" sz="1800" dirty="0">
                <a:cs typeface="Arial" panose="020B0604020202020204" pitchFamily="34" charset="0"/>
              </a:rPr>
              <a:t>wenn Arbeitsvertrag und Beschäftigungsaufnahme zeitlich aus-</a:t>
            </a:r>
          </a:p>
          <a:p>
            <a:pPr marL="765175" lvl="1" indent="-296863" eaLnBrk="1" hangingPunct="1">
              <a:lnSpc>
                <a:spcPct val="80000"/>
              </a:lnSpc>
              <a:buFontTx/>
              <a:buNone/>
            </a:pPr>
            <a:r>
              <a:rPr lang="de-DE" altLang="de-DE" sz="1800" dirty="0">
                <a:cs typeface="Arial" panose="020B0604020202020204" pitchFamily="34" charset="0"/>
              </a:rPr>
              <a:t>    einander fallen, löst erste Maßnahme das Mitbestimmungsrecht aus	</a:t>
            </a:r>
          </a:p>
        </p:txBody>
      </p:sp>
      <p:sp>
        <p:nvSpPr>
          <p:cNvPr id="5" name="Title 1">
            <a:extLst>
              <a:ext uri="{FF2B5EF4-FFF2-40B4-BE49-F238E27FC236}">
                <a16:creationId xmlns:a16="http://schemas.microsoft.com/office/drawing/2014/main" id="{55113A05-4A4C-4BCC-AD51-64981162DDC2}"/>
              </a:ext>
            </a:extLst>
          </p:cNvPr>
          <p:cNvSpPr>
            <a:spLocks noGrp="1"/>
          </p:cNvSpPr>
          <p:nvPr>
            <p:ph type="title"/>
          </p:nvPr>
        </p:nvSpPr>
        <p:spPr>
          <a:xfrm>
            <a:off x="0" y="365125"/>
            <a:ext cx="9144000" cy="1325563"/>
          </a:xfrm>
        </p:spPr>
        <p:txBody>
          <a:bodyPr/>
          <a:lstStyle/>
          <a:p>
            <a:pPr algn="ctr" eaLnBrk="1" hangingPunct="1">
              <a:spcBef>
                <a:spcPct val="0"/>
              </a:spcBef>
              <a:buClrTx/>
              <a:buSzTx/>
              <a:buFontTx/>
              <a:buNone/>
            </a:pPr>
            <a:r>
              <a:rPr lang="de-DE" altLang="de-DE" sz="2800" dirty="0"/>
              <a:t>Einstellung</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3011" name="Rectangle 2">
            <a:extLst>
              <a:ext uri="{FF2B5EF4-FFF2-40B4-BE49-F238E27FC236}">
                <a16:creationId xmlns:a16="http://schemas.microsoft.com/office/drawing/2014/main" id="{F5077C9E-3308-4FC4-9AB1-EE6A40705686}"/>
              </a:ext>
            </a:extLst>
          </p:cNvPr>
          <p:cNvSpPr>
            <a:spLocks noGrp="1" noChangeArrowheads="1"/>
          </p:cNvSpPr>
          <p:nvPr>
            <p:ph type="body" idx="1"/>
          </p:nvPr>
        </p:nvSpPr>
        <p:spPr>
          <a:xfrm>
            <a:off x="377825" y="1772816"/>
            <a:ext cx="8388350" cy="1428750"/>
          </a:xfrm>
          <a:solidFill>
            <a:schemeClr val="bg1"/>
          </a:solidFill>
        </p:spPr>
        <p:txBody>
          <a:bodyPr wrap="none" lIns="92075" tIns="46038" rIns="92075" bIns="46038"/>
          <a:lstStyle/>
          <a:p>
            <a:pPr marL="765175" lvl="1" indent="-296863" eaLnBrk="1" hangingPunct="1">
              <a:buFont typeface="Wingdings" panose="05000000000000000000" pitchFamily="2" charset="2"/>
              <a:buChar char="§"/>
            </a:pPr>
            <a:r>
              <a:rPr lang="de-DE" altLang="de-DE" sz="1800" b="1" dirty="0">
                <a:cs typeface="Arial" panose="020B0604020202020204" pitchFamily="34" charset="0"/>
              </a:rPr>
              <a:t>Beschäftigung von Leiharbeitnehmern aufgrund AÜG</a:t>
            </a:r>
          </a:p>
          <a:p>
            <a:pPr marL="765175" lvl="1" indent="-296863" eaLnBrk="1" hangingPunct="1">
              <a:buFontTx/>
              <a:buNone/>
            </a:pPr>
            <a:endParaRPr lang="de-DE" altLang="de-DE" sz="1800" b="1" dirty="0">
              <a:cs typeface="Arial" panose="020B0604020202020204" pitchFamily="34" charset="0"/>
            </a:endParaRPr>
          </a:p>
          <a:p>
            <a:pPr marL="765175" lvl="1" indent="-296863" eaLnBrk="1" hangingPunct="1">
              <a:buFont typeface="Wingdings" panose="05000000000000000000" pitchFamily="2" charset="2"/>
              <a:buChar char="§"/>
            </a:pPr>
            <a:r>
              <a:rPr lang="de-DE" altLang="de-DE" sz="1800" b="1" dirty="0">
                <a:cs typeface="Arial" panose="020B0604020202020204" pitchFamily="34" charset="0"/>
              </a:rPr>
              <a:t>Abgrenzung Leiharbeit - Fremdarbeit</a:t>
            </a:r>
            <a:r>
              <a:rPr lang="de-DE" altLang="de-DE" sz="1800" dirty="0">
                <a:cs typeface="Arial" panose="020B0604020202020204" pitchFamily="34" charset="0"/>
              </a:rPr>
              <a:t>	</a:t>
            </a:r>
          </a:p>
        </p:txBody>
      </p:sp>
      <p:grpSp>
        <p:nvGrpSpPr>
          <p:cNvPr id="43012" name="Group 3">
            <a:extLst>
              <a:ext uri="{FF2B5EF4-FFF2-40B4-BE49-F238E27FC236}">
                <a16:creationId xmlns:a16="http://schemas.microsoft.com/office/drawing/2014/main" id="{AEF5F072-0C51-485F-9A93-DF3E5B8224A7}"/>
              </a:ext>
            </a:extLst>
          </p:cNvPr>
          <p:cNvGrpSpPr>
            <a:grpSpLocks/>
          </p:cNvGrpSpPr>
          <p:nvPr/>
        </p:nvGrpSpPr>
        <p:grpSpPr bwMode="auto">
          <a:xfrm>
            <a:off x="1565275" y="3428578"/>
            <a:ext cx="6011863" cy="3205163"/>
            <a:chOff x="1180" y="1933"/>
            <a:chExt cx="3787" cy="2019"/>
          </a:xfrm>
          <a:solidFill>
            <a:schemeClr val="bg1"/>
          </a:solidFill>
        </p:grpSpPr>
        <p:sp>
          <p:nvSpPr>
            <p:cNvPr id="43014" name="Rectangle 4">
              <a:extLst>
                <a:ext uri="{FF2B5EF4-FFF2-40B4-BE49-F238E27FC236}">
                  <a16:creationId xmlns:a16="http://schemas.microsoft.com/office/drawing/2014/main" id="{FFCDBCFC-B774-45A7-8BDA-E261DFA73BE3}"/>
                </a:ext>
              </a:extLst>
            </p:cNvPr>
            <p:cNvSpPr>
              <a:spLocks noChangeArrowheads="1"/>
            </p:cNvSpPr>
            <p:nvPr/>
          </p:nvSpPr>
          <p:spPr bwMode="auto">
            <a:xfrm>
              <a:off x="1180" y="1933"/>
              <a:ext cx="3787" cy="930"/>
            </a:xfrm>
            <a:prstGeom prst="rect">
              <a:avLst/>
            </a:prstGeom>
            <a:grpFill/>
            <a:ln w="28575" cap="sq">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bg2"/>
                </a:buClr>
                <a:buSzPct val="75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lr>
                  <a:schemeClr val="accent2"/>
                </a:buClr>
                <a:buSzPct val="80000"/>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bg2"/>
                </a:buClr>
                <a:buSzPct val="65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bg2"/>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9pPr>
            </a:lstStyle>
            <a:p>
              <a:pPr algn="ctr">
                <a:spcBef>
                  <a:spcPct val="0"/>
                </a:spcBef>
                <a:buClrTx/>
                <a:buSzTx/>
                <a:buFontTx/>
                <a:buNone/>
              </a:pPr>
              <a:endParaRPr kumimoji="1" lang="de-DE" altLang="de-DE" sz="2400"/>
            </a:p>
          </p:txBody>
        </p:sp>
        <p:sp>
          <p:nvSpPr>
            <p:cNvPr id="43015" name="Rectangle 5">
              <a:extLst>
                <a:ext uri="{FF2B5EF4-FFF2-40B4-BE49-F238E27FC236}">
                  <a16:creationId xmlns:a16="http://schemas.microsoft.com/office/drawing/2014/main" id="{12E7CA2C-2783-4A9D-A68C-88C66D40F2A3}"/>
                </a:ext>
              </a:extLst>
            </p:cNvPr>
            <p:cNvSpPr>
              <a:spLocks noChangeArrowheads="1"/>
            </p:cNvSpPr>
            <p:nvPr/>
          </p:nvSpPr>
          <p:spPr bwMode="auto">
            <a:xfrm>
              <a:off x="1180" y="3022"/>
              <a:ext cx="3787" cy="930"/>
            </a:xfrm>
            <a:prstGeom prst="rect">
              <a:avLst/>
            </a:prstGeom>
            <a:grpFill/>
            <a:ln w="28575" cap="sq">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bg2"/>
                </a:buClr>
                <a:buSzPct val="75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lr>
                  <a:schemeClr val="accent2"/>
                </a:buClr>
                <a:buSzPct val="80000"/>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bg2"/>
                </a:buClr>
                <a:buSzPct val="65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bg2"/>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endParaRPr lang="de-DE" altLang="de-DE" sz="1800"/>
            </a:p>
          </p:txBody>
        </p:sp>
        <p:sp>
          <p:nvSpPr>
            <p:cNvPr id="43016" name="Text Box 6">
              <a:extLst>
                <a:ext uri="{FF2B5EF4-FFF2-40B4-BE49-F238E27FC236}">
                  <a16:creationId xmlns:a16="http://schemas.microsoft.com/office/drawing/2014/main" id="{02C185B8-2B5A-411E-97F5-B5AC4B46152D}"/>
                </a:ext>
              </a:extLst>
            </p:cNvPr>
            <p:cNvSpPr txBox="1">
              <a:spLocks noChangeArrowheads="1"/>
            </p:cNvSpPr>
            <p:nvPr/>
          </p:nvSpPr>
          <p:spPr bwMode="auto">
            <a:xfrm>
              <a:off x="1203" y="1956"/>
              <a:ext cx="771" cy="354"/>
            </a:xfrm>
            <a:prstGeom prst="rect">
              <a:avLst/>
            </a:prstGeom>
            <a:grpFill/>
            <a:ln w="12700" cap="sq">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bg2"/>
                </a:buClr>
                <a:buSzPct val="75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lr>
                  <a:schemeClr val="accent2"/>
                </a:buClr>
                <a:buSzPct val="80000"/>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bg2"/>
                </a:buClr>
                <a:buSzPct val="65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bg2"/>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9pPr>
            </a:lstStyle>
            <a:p>
              <a:pPr algn="ctr">
                <a:spcBef>
                  <a:spcPct val="50000"/>
                </a:spcBef>
                <a:buClrTx/>
                <a:buSzTx/>
                <a:buFontTx/>
                <a:buNone/>
              </a:pPr>
              <a:r>
                <a:rPr kumimoji="1" lang="de-DE" altLang="de-DE" sz="1200" b="1"/>
                <a:t>Verleiher</a:t>
              </a:r>
              <a:endParaRPr kumimoji="1" lang="de-DE" altLang="de-DE" sz="1200"/>
            </a:p>
            <a:p>
              <a:pPr algn="ctr">
                <a:spcBef>
                  <a:spcPct val="50000"/>
                </a:spcBef>
                <a:buClrTx/>
                <a:buSzTx/>
                <a:buFontTx/>
                <a:buNone/>
              </a:pPr>
              <a:r>
                <a:rPr kumimoji="1" lang="de-DE" altLang="de-DE" sz="1200"/>
                <a:t>(= Arbeitgeber)</a:t>
              </a:r>
              <a:endParaRPr kumimoji="1" lang="de-DE" altLang="de-DE" sz="1200" b="1"/>
            </a:p>
          </p:txBody>
        </p:sp>
        <p:sp>
          <p:nvSpPr>
            <p:cNvPr id="43017" name="Text Box 7">
              <a:extLst>
                <a:ext uri="{FF2B5EF4-FFF2-40B4-BE49-F238E27FC236}">
                  <a16:creationId xmlns:a16="http://schemas.microsoft.com/office/drawing/2014/main" id="{B51DE9D8-DCB7-4446-AFD1-C447E1A51082}"/>
                </a:ext>
              </a:extLst>
            </p:cNvPr>
            <p:cNvSpPr txBox="1">
              <a:spLocks noChangeArrowheads="1"/>
            </p:cNvSpPr>
            <p:nvPr/>
          </p:nvSpPr>
          <p:spPr bwMode="auto">
            <a:xfrm>
              <a:off x="1747" y="2486"/>
              <a:ext cx="612" cy="266"/>
            </a:xfrm>
            <a:prstGeom prst="rect">
              <a:avLst/>
            </a:prstGeom>
            <a:grpFill/>
            <a:ln>
              <a:noFill/>
            </a:ln>
            <a:effectLst/>
            <a:extLs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bg2"/>
                </a:buClr>
                <a:buSzPct val="75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lr>
                  <a:schemeClr val="accent2"/>
                </a:buClr>
                <a:buSzPct val="80000"/>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bg2"/>
                </a:buClr>
                <a:buSzPct val="65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bg2"/>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9pPr>
            </a:lstStyle>
            <a:p>
              <a:pPr algn="ctr">
                <a:lnSpc>
                  <a:spcPct val="90000"/>
                </a:lnSpc>
                <a:spcBef>
                  <a:spcPct val="50000"/>
                </a:spcBef>
                <a:buClrTx/>
                <a:buSzTx/>
                <a:buFontTx/>
                <a:buNone/>
              </a:pPr>
              <a:r>
                <a:rPr kumimoji="1" lang="de-DE" altLang="de-DE" sz="1200"/>
                <a:t>(Leih)-arbeitsV</a:t>
              </a:r>
            </a:p>
          </p:txBody>
        </p:sp>
        <p:sp>
          <p:nvSpPr>
            <p:cNvPr id="43018" name="Text Box 8">
              <a:extLst>
                <a:ext uri="{FF2B5EF4-FFF2-40B4-BE49-F238E27FC236}">
                  <a16:creationId xmlns:a16="http://schemas.microsoft.com/office/drawing/2014/main" id="{8B7C24DA-DC88-49B0-8456-F22C7E36FC70}"/>
                </a:ext>
              </a:extLst>
            </p:cNvPr>
            <p:cNvSpPr txBox="1">
              <a:spLocks noChangeArrowheads="1"/>
            </p:cNvSpPr>
            <p:nvPr/>
          </p:nvSpPr>
          <p:spPr bwMode="auto">
            <a:xfrm>
              <a:off x="2564" y="2636"/>
              <a:ext cx="975" cy="181"/>
            </a:xfrm>
            <a:prstGeom prst="rect">
              <a:avLst/>
            </a:prstGeom>
            <a:grpFill/>
            <a:ln w="12700" cap="sq">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bg2"/>
                </a:buClr>
                <a:buSzPct val="75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lr>
                  <a:schemeClr val="accent2"/>
                </a:buClr>
                <a:buSzPct val="80000"/>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bg2"/>
                </a:buClr>
                <a:buSzPct val="65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bg2"/>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9pPr>
            </a:lstStyle>
            <a:p>
              <a:pPr algn="ctr">
                <a:spcBef>
                  <a:spcPct val="50000"/>
                </a:spcBef>
                <a:buClrTx/>
                <a:buSzTx/>
                <a:buFontTx/>
                <a:buNone/>
              </a:pPr>
              <a:r>
                <a:rPr kumimoji="1" lang="de-DE" altLang="de-DE" sz="1200" b="1"/>
                <a:t>Leiharbeitnehmer</a:t>
              </a:r>
            </a:p>
          </p:txBody>
        </p:sp>
        <p:sp>
          <p:nvSpPr>
            <p:cNvPr id="43019" name="Text Box 9">
              <a:extLst>
                <a:ext uri="{FF2B5EF4-FFF2-40B4-BE49-F238E27FC236}">
                  <a16:creationId xmlns:a16="http://schemas.microsoft.com/office/drawing/2014/main" id="{9F90BE77-78EC-466B-8CD9-2D7F454FF9AD}"/>
                </a:ext>
              </a:extLst>
            </p:cNvPr>
            <p:cNvSpPr txBox="1">
              <a:spLocks noChangeArrowheads="1"/>
            </p:cNvSpPr>
            <p:nvPr/>
          </p:nvSpPr>
          <p:spPr bwMode="auto">
            <a:xfrm>
              <a:off x="2677" y="2032"/>
              <a:ext cx="703" cy="173"/>
            </a:xfrm>
            <a:prstGeom prst="rect">
              <a:avLst/>
            </a:prstGeom>
            <a:grpFill/>
            <a:ln>
              <a:noFill/>
            </a:ln>
            <a:effectLst/>
            <a:extLs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bg2"/>
                </a:buClr>
                <a:buSzPct val="75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lr>
                  <a:schemeClr val="accent2"/>
                </a:buClr>
                <a:buSzPct val="80000"/>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bg2"/>
                </a:buClr>
                <a:buSzPct val="65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bg2"/>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9pPr>
            </a:lstStyle>
            <a:p>
              <a:pPr algn="ctr">
                <a:spcBef>
                  <a:spcPct val="50000"/>
                </a:spcBef>
                <a:buClrTx/>
                <a:buSzTx/>
                <a:buFontTx/>
                <a:buNone/>
              </a:pPr>
              <a:r>
                <a:rPr kumimoji="1" lang="de-DE" altLang="de-DE" sz="1200"/>
                <a:t>AÜ-Vertrag</a:t>
              </a:r>
            </a:p>
          </p:txBody>
        </p:sp>
        <p:sp>
          <p:nvSpPr>
            <p:cNvPr id="43020" name="Text Box 10">
              <a:extLst>
                <a:ext uri="{FF2B5EF4-FFF2-40B4-BE49-F238E27FC236}">
                  <a16:creationId xmlns:a16="http://schemas.microsoft.com/office/drawing/2014/main" id="{3698250C-C7A7-4331-B6F1-61A02B09C7EF}"/>
                </a:ext>
              </a:extLst>
            </p:cNvPr>
            <p:cNvSpPr txBox="1">
              <a:spLocks noChangeArrowheads="1"/>
            </p:cNvSpPr>
            <p:nvPr/>
          </p:nvSpPr>
          <p:spPr bwMode="auto">
            <a:xfrm>
              <a:off x="4060" y="1956"/>
              <a:ext cx="884" cy="354"/>
            </a:xfrm>
            <a:prstGeom prst="rect">
              <a:avLst/>
            </a:prstGeom>
            <a:grpFill/>
            <a:ln w="12700" cap="sq">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bg2"/>
                </a:buClr>
                <a:buSzPct val="75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lr>
                  <a:schemeClr val="accent2"/>
                </a:buClr>
                <a:buSzPct val="80000"/>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bg2"/>
                </a:buClr>
                <a:buSzPct val="65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bg2"/>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9pPr>
            </a:lstStyle>
            <a:p>
              <a:pPr algn="ctr">
                <a:spcBef>
                  <a:spcPct val="50000"/>
                </a:spcBef>
                <a:buClrTx/>
                <a:buSzTx/>
                <a:buFontTx/>
                <a:buNone/>
              </a:pPr>
              <a:r>
                <a:rPr kumimoji="1" lang="de-DE" altLang="de-DE" sz="1200" b="1"/>
                <a:t>Entleiher</a:t>
              </a:r>
              <a:endParaRPr kumimoji="1" lang="de-DE" altLang="de-DE" sz="1200"/>
            </a:p>
            <a:p>
              <a:pPr algn="ctr">
                <a:spcBef>
                  <a:spcPct val="50000"/>
                </a:spcBef>
                <a:buClrTx/>
                <a:buSzTx/>
                <a:buFontTx/>
                <a:buNone/>
              </a:pPr>
              <a:r>
                <a:rPr kumimoji="1" lang="de-DE" altLang="de-DE" sz="1200"/>
                <a:t>(= faktischer AG)</a:t>
              </a:r>
              <a:endParaRPr kumimoji="1" lang="de-DE" altLang="de-DE" sz="1200" b="1"/>
            </a:p>
          </p:txBody>
        </p:sp>
        <p:sp>
          <p:nvSpPr>
            <p:cNvPr id="43021" name="Line 11">
              <a:extLst>
                <a:ext uri="{FF2B5EF4-FFF2-40B4-BE49-F238E27FC236}">
                  <a16:creationId xmlns:a16="http://schemas.microsoft.com/office/drawing/2014/main" id="{D18593AC-CBD8-462C-B634-741E7FE36AB0}"/>
                </a:ext>
              </a:extLst>
            </p:cNvPr>
            <p:cNvSpPr>
              <a:spLocks noChangeShapeType="1"/>
            </p:cNvSpPr>
            <p:nvPr/>
          </p:nvSpPr>
          <p:spPr bwMode="auto">
            <a:xfrm>
              <a:off x="2018" y="2228"/>
              <a:ext cx="1997" cy="0"/>
            </a:xfrm>
            <a:prstGeom prst="line">
              <a:avLst/>
            </a:prstGeom>
            <a:grpFill/>
            <a:ln w="12700" cap="sq">
              <a:solidFill>
                <a:schemeClr val="tx1"/>
              </a:solidFill>
              <a:round/>
              <a:headEnd type="triangle" w="sm" len="sm"/>
              <a:tailEnd type="triangl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43022" name="Text Box 12">
              <a:extLst>
                <a:ext uri="{FF2B5EF4-FFF2-40B4-BE49-F238E27FC236}">
                  <a16:creationId xmlns:a16="http://schemas.microsoft.com/office/drawing/2014/main" id="{21F91FE3-C1B0-4D2E-BF15-A06230F0CD67}"/>
                </a:ext>
              </a:extLst>
            </p:cNvPr>
            <p:cNvSpPr txBox="1">
              <a:spLocks noChangeArrowheads="1"/>
            </p:cNvSpPr>
            <p:nvPr/>
          </p:nvSpPr>
          <p:spPr bwMode="auto">
            <a:xfrm>
              <a:off x="3743" y="2494"/>
              <a:ext cx="975" cy="266"/>
            </a:xfrm>
            <a:prstGeom prst="rect">
              <a:avLst/>
            </a:prstGeom>
            <a:grpFill/>
            <a:ln>
              <a:noFill/>
            </a:ln>
            <a:effectLst/>
            <a:extLs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bg2"/>
                </a:buClr>
                <a:buSzPct val="75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lr>
                  <a:schemeClr val="accent2"/>
                </a:buClr>
                <a:buSzPct val="80000"/>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bg2"/>
                </a:buClr>
                <a:buSzPct val="65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bg2"/>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9pPr>
            </a:lstStyle>
            <a:p>
              <a:pPr algn="ctr">
                <a:lnSpc>
                  <a:spcPct val="90000"/>
                </a:lnSpc>
                <a:spcBef>
                  <a:spcPct val="50000"/>
                </a:spcBef>
                <a:buClrTx/>
                <a:buSzTx/>
                <a:buFontTx/>
                <a:buNone/>
              </a:pPr>
              <a:r>
                <a:rPr kumimoji="1" lang="de-DE" altLang="de-DE" sz="1200"/>
                <a:t>Weisungsrecht / tats. Beschäftigung</a:t>
              </a:r>
            </a:p>
          </p:txBody>
        </p:sp>
        <p:sp>
          <p:nvSpPr>
            <p:cNvPr id="43023" name="Line 13">
              <a:extLst>
                <a:ext uri="{FF2B5EF4-FFF2-40B4-BE49-F238E27FC236}">
                  <a16:creationId xmlns:a16="http://schemas.microsoft.com/office/drawing/2014/main" id="{8A068650-FB6E-4C36-AB2D-9AFA744013B7}"/>
                </a:ext>
              </a:extLst>
            </p:cNvPr>
            <p:cNvSpPr>
              <a:spLocks noChangeShapeType="1"/>
            </p:cNvSpPr>
            <p:nvPr/>
          </p:nvSpPr>
          <p:spPr bwMode="auto">
            <a:xfrm flipV="1">
              <a:off x="3561" y="2364"/>
              <a:ext cx="498" cy="340"/>
            </a:xfrm>
            <a:prstGeom prst="line">
              <a:avLst/>
            </a:prstGeom>
            <a:grpFill/>
            <a:ln w="12700" cap="sq">
              <a:solidFill>
                <a:schemeClr val="tx1"/>
              </a:solidFill>
              <a:round/>
              <a:headEnd type="triangle" w="sm" len="sm"/>
              <a:tailEnd type="triangl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43024" name="Line 14">
              <a:extLst>
                <a:ext uri="{FF2B5EF4-FFF2-40B4-BE49-F238E27FC236}">
                  <a16:creationId xmlns:a16="http://schemas.microsoft.com/office/drawing/2014/main" id="{B895C6F2-C7FC-4A20-9A3F-1BB1358733D6}"/>
                </a:ext>
              </a:extLst>
            </p:cNvPr>
            <p:cNvSpPr>
              <a:spLocks noChangeShapeType="1"/>
            </p:cNvSpPr>
            <p:nvPr/>
          </p:nvSpPr>
          <p:spPr bwMode="auto">
            <a:xfrm>
              <a:off x="1996" y="2364"/>
              <a:ext cx="522" cy="340"/>
            </a:xfrm>
            <a:prstGeom prst="line">
              <a:avLst/>
            </a:prstGeom>
            <a:grpFill/>
            <a:ln w="12700" cap="sq">
              <a:solidFill>
                <a:schemeClr val="tx1"/>
              </a:solidFill>
              <a:round/>
              <a:headEnd type="triangle" w="sm" len="sm"/>
              <a:tailEnd type="triangl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43025" name="Text Box 15">
              <a:extLst>
                <a:ext uri="{FF2B5EF4-FFF2-40B4-BE49-F238E27FC236}">
                  <a16:creationId xmlns:a16="http://schemas.microsoft.com/office/drawing/2014/main" id="{F252F86E-4840-4A98-B904-E6656CF1C1F8}"/>
                </a:ext>
              </a:extLst>
            </p:cNvPr>
            <p:cNvSpPr txBox="1">
              <a:spLocks noChangeArrowheads="1"/>
            </p:cNvSpPr>
            <p:nvPr/>
          </p:nvSpPr>
          <p:spPr bwMode="auto">
            <a:xfrm>
              <a:off x="1203" y="3045"/>
              <a:ext cx="884" cy="425"/>
            </a:xfrm>
            <a:prstGeom prst="rect">
              <a:avLst/>
            </a:prstGeom>
            <a:grpFill/>
            <a:ln w="12700" cap="sq">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bg2"/>
                </a:buClr>
                <a:buSzPct val="75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lr>
                  <a:schemeClr val="accent2"/>
                </a:buClr>
                <a:buSzPct val="80000"/>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bg2"/>
                </a:buClr>
                <a:buSzPct val="65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bg2"/>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9pPr>
            </a:lstStyle>
            <a:p>
              <a:pPr algn="ctr">
                <a:lnSpc>
                  <a:spcPct val="70000"/>
                </a:lnSpc>
                <a:spcBef>
                  <a:spcPct val="50000"/>
                </a:spcBef>
                <a:buClrTx/>
                <a:buSzTx/>
                <a:buFontTx/>
                <a:buNone/>
              </a:pPr>
              <a:r>
                <a:rPr kumimoji="1" lang="de-DE" altLang="de-DE" sz="1200" b="1"/>
                <a:t>Werkunter-</a:t>
              </a:r>
            </a:p>
            <a:p>
              <a:pPr algn="ctr">
                <a:lnSpc>
                  <a:spcPct val="70000"/>
                </a:lnSpc>
                <a:spcBef>
                  <a:spcPct val="50000"/>
                </a:spcBef>
                <a:buClrTx/>
                <a:buSzTx/>
                <a:buFontTx/>
                <a:buNone/>
              </a:pPr>
              <a:r>
                <a:rPr kumimoji="1" lang="de-DE" altLang="de-DE" sz="1200" b="1"/>
                <a:t>nehmer</a:t>
              </a:r>
              <a:endParaRPr kumimoji="1" lang="de-DE" altLang="de-DE" sz="1200"/>
            </a:p>
            <a:p>
              <a:pPr algn="ctr">
                <a:lnSpc>
                  <a:spcPct val="70000"/>
                </a:lnSpc>
                <a:spcBef>
                  <a:spcPct val="50000"/>
                </a:spcBef>
                <a:buClrTx/>
                <a:buSzTx/>
                <a:buFontTx/>
                <a:buNone/>
              </a:pPr>
              <a:r>
                <a:rPr kumimoji="1" lang="de-DE" altLang="de-DE" sz="1200"/>
                <a:t>(= Arbeitgeber)</a:t>
              </a:r>
              <a:endParaRPr kumimoji="1" lang="de-DE" altLang="de-DE" sz="1200" b="1"/>
            </a:p>
          </p:txBody>
        </p:sp>
        <p:sp>
          <p:nvSpPr>
            <p:cNvPr id="43026" name="Text Box 16">
              <a:extLst>
                <a:ext uri="{FF2B5EF4-FFF2-40B4-BE49-F238E27FC236}">
                  <a16:creationId xmlns:a16="http://schemas.microsoft.com/office/drawing/2014/main" id="{C87C2CCD-C904-4570-A5AD-6F466125892A}"/>
                </a:ext>
              </a:extLst>
            </p:cNvPr>
            <p:cNvSpPr txBox="1">
              <a:spLocks noChangeArrowheads="1"/>
            </p:cNvSpPr>
            <p:nvPr/>
          </p:nvSpPr>
          <p:spPr bwMode="auto">
            <a:xfrm>
              <a:off x="4060" y="3045"/>
              <a:ext cx="884" cy="354"/>
            </a:xfrm>
            <a:prstGeom prst="rect">
              <a:avLst/>
            </a:prstGeom>
            <a:grpFill/>
            <a:ln w="12700" cap="sq">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bg2"/>
                </a:buClr>
                <a:buSzPct val="75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lr>
                  <a:schemeClr val="accent2"/>
                </a:buClr>
                <a:buSzPct val="80000"/>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bg2"/>
                </a:buClr>
                <a:buSzPct val="65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bg2"/>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9pPr>
            </a:lstStyle>
            <a:p>
              <a:pPr algn="ctr">
                <a:spcBef>
                  <a:spcPct val="50000"/>
                </a:spcBef>
                <a:buClrTx/>
                <a:buSzTx/>
                <a:buFontTx/>
                <a:buNone/>
              </a:pPr>
              <a:r>
                <a:rPr kumimoji="1" lang="de-DE" altLang="de-DE" sz="1200" b="1"/>
                <a:t>Werkbesteller</a:t>
              </a:r>
              <a:endParaRPr kumimoji="1" lang="de-DE" altLang="de-DE" sz="1200"/>
            </a:p>
            <a:p>
              <a:pPr algn="ctr">
                <a:spcBef>
                  <a:spcPct val="50000"/>
                </a:spcBef>
                <a:buClrTx/>
                <a:buSzTx/>
                <a:buFontTx/>
                <a:buNone/>
              </a:pPr>
              <a:r>
                <a:rPr kumimoji="1" lang="de-DE" altLang="de-DE" sz="1200"/>
                <a:t>(= Arbeitsort)</a:t>
              </a:r>
              <a:endParaRPr kumimoji="1" lang="de-DE" altLang="de-DE" sz="1200" b="1"/>
            </a:p>
          </p:txBody>
        </p:sp>
        <p:sp>
          <p:nvSpPr>
            <p:cNvPr id="43027" name="Text Box 17">
              <a:extLst>
                <a:ext uri="{FF2B5EF4-FFF2-40B4-BE49-F238E27FC236}">
                  <a16:creationId xmlns:a16="http://schemas.microsoft.com/office/drawing/2014/main" id="{056B94D5-9361-4ABC-AEC8-C86A6B025A89}"/>
                </a:ext>
              </a:extLst>
            </p:cNvPr>
            <p:cNvSpPr txBox="1">
              <a:spLocks noChangeArrowheads="1"/>
            </p:cNvSpPr>
            <p:nvPr/>
          </p:nvSpPr>
          <p:spPr bwMode="auto">
            <a:xfrm>
              <a:off x="2722" y="3113"/>
              <a:ext cx="703" cy="173"/>
            </a:xfrm>
            <a:prstGeom prst="rect">
              <a:avLst/>
            </a:prstGeom>
            <a:grpFill/>
            <a:ln>
              <a:noFill/>
            </a:ln>
            <a:effectLst/>
            <a:extLs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bg2"/>
                </a:buClr>
                <a:buSzPct val="75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lr>
                  <a:schemeClr val="accent2"/>
                </a:buClr>
                <a:buSzPct val="80000"/>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bg2"/>
                </a:buClr>
                <a:buSzPct val="65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bg2"/>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9pPr>
            </a:lstStyle>
            <a:p>
              <a:pPr algn="ctr">
                <a:spcBef>
                  <a:spcPct val="50000"/>
                </a:spcBef>
                <a:buClrTx/>
                <a:buSzTx/>
                <a:buFontTx/>
                <a:buNone/>
              </a:pPr>
              <a:r>
                <a:rPr kumimoji="1" lang="de-DE" altLang="de-DE" sz="1200"/>
                <a:t>Werkvertrag</a:t>
              </a:r>
            </a:p>
          </p:txBody>
        </p:sp>
        <p:sp>
          <p:nvSpPr>
            <p:cNvPr id="43028" name="Line 18">
              <a:extLst>
                <a:ext uri="{FF2B5EF4-FFF2-40B4-BE49-F238E27FC236}">
                  <a16:creationId xmlns:a16="http://schemas.microsoft.com/office/drawing/2014/main" id="{878B11BB-27E3-4AF0-9893-97C19ED45B2C}"/>
                </a:ext>
              </a:extLst>
            </p:cNvPr>
            <p:cNvSpPr>
              <a:spLocks noChangeShapeType="1"/>
            </p:cNvSpPr>
            <p:nvPr/>
          </p:nvSpPr>
          <p:spPr bwMode="auto">
            <a:xfrm>
              <a:off x="2155" y="3317"/>
              <a:ext cx="1792" cy="0"/>
            </a:xfrm>
            <a:prstGeom prst="line">
              <a:avLst/>
            </a:prstGeom>
            <a:grpFill/>
            <a:ln w="12700" cap="sq">
              <a:solidFill>
                <a:schemeClr val="tx1"/>
              </a:solidFill>
              <a:round/>
              <a:headEnd type="triangle" w="sm" len="sm"/>
              <a:tailEnd type="triangl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43029" name="Text Box 19">
              <a:extLst>
                <a:ext uri="{FF2B5EF4-FFF2-40B4-BE49-F238E27FC236}">
                  <a16:creationId xmlns:a16="http://schemas.microsoft.com/office/drawing/2014/main" id="{BF861785-ED68-4391-9CEF-2BD8592A1B7C}"/>
                </a:ext>
              </a:extLst>
            </p:cNvPr>
            <p:cNvSpPr txBox="1">
              <a:spLocks noChangeArrowheads="1"/>
            </p:cNvSpPr>
            <p:nvPr/>
          </p:nvSpPr>
          <p:spPr bwMode="auto">
            <a:xfrm>
              <a:off x="1339" y="3589"/>
              <a:ext cx="1111" cy="266"/>
            </a:xfrm>
            <a:prstGeom prst="rect">
              <a:avLst/>
            </a:prstGeom>
            <a:grpFill/>
            <a:ln>
              <a:noFill/>
            </a:ln>
            <a:effectLst/>
            <a:extLs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bg2"/>
                </a:buClr>
                <a:buSzPct val="75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lr>
                  <a:schemeClr val="accent2"/>
                </a:buClr>
                <a:buSzPct val="80000"/>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bg2"/>
                </a:buClr>
                <a:buSzPct val="65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bg2"/>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9pPr>
            </a:lstStyle>
            <a:p>
              <a:pPr algn="ctr">
                <a:lnSpc>
                  <a:spcPct val="90000"/>
                </a:lnSpc>
                <a:spcBef>
                  <a:spcPct val="50000"/>
                </a:spcBef>
                <a:buClrTx/>
                <a:buSzTx/>
                <a:buFontTx/>
                <a:buNone/>
              </a:pPr>
              <a:r>
                <a:rPr kumimoji="1" lang="de-DE" altLang="de-DE" sz="1200"/>
                <a:t>Weisungsrecht / Arbeitsvertrag</a:t>
              </a:r>
            </a:p>
          </p:txBody>
        </p:sp>
        <p:sp>
          <p:nvSpPr>
            <p:cNvPr id="43030" name="Text Box 20">
              <a:extLst>
                <a:ext uri="{FF2B5EF4-FFF2-40B4-BE49-F238E27FC236}">
                  <a16:creationId xmlns:a16="http://schemas.microsoft.com/office/drawing/2014/main" id="{28E6813A-AA0D-4564-9955-F6DB9F21DDEE}"/>
                </a:ext>
              </a:extLst>
            </p:cNvPr>
            <p:cNvSpPr txBox="1">
              <a:spLocks noChangeArrowheads="1"/>
            </p:cNvSpPr>
            <p:nvPr/>
          </p:nvSpPr>
          <p:spPr bwMode="auto">
            <a:xfrm>
              <a:off x="2631" y="3725"/>
              <a:ext cx="839" cy="181"/>
            </a:xfrm>
            <a:prstGeom prst="rect">
              <a:avLst/>
            </a:prstGeom>
            <a:grpFill/>
            <a:ln w="12700" cap="sq">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bg2"/>
                </a:buClr>
                <a:buSzPct val="75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lr>
                  <a:schemeClr val="accent2"/>
                </a:buClr>
                <a:buSzPct val="80000"/>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bg2"/>
                </a:buClr>
                <a:buSzPct val="65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bg2"/>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9pPr>
            </a:lstStyle>
            <a:p>
              <a:pPr algn="ctr">
                <a:spcBef>
                  <a:spcPct val="50000"/>
                </a:spcBef>
                <a:buClrTx/>
                <a:buSzTx/>
                <a:buFontTx/>
                <a:buNone/>
              </a:pPr>
              <a:r>
                <a:rPr kumimoji="1" lang="de-DE" altLang="de-DE" sz="1200" b="1"/>
                <a:t>Arbeitnehmer</a:t>
              </a:r>
            </a:p>
          </p:txBody>
        </p:sp>
        <p:sp>
          <p:nvSpPr>
            <p:cNvPr id="43031" name="Text Box 21">
              <a:extLst>
                <a:ext uri="{FF2B5EF4-FFF2-40B4-BE49-F238E27FC236}">
                  <a16:creationId xmlns:a16="http://schemas.microsoft.com/office/drawing/2014/main" id="{97FD6535-0526-4F17-881D-4A79C6720599}"/>
                </a:ext>
              </a:extLst>
            </p:cNvPr>
            <p:cNvSpPr txBox="1">
              <a:spLocks noChangeArrowheads="1"/>
            </p:cNvSpPr>
            <p:nvPr/>
          </p:nvSpPr>
          <p:spPr bwMode="auto">
            <a:xfrm>
              <a:off x="3788" y="3566"/>
              <a:ext cx="1134" cy="266"/>
            </a:xfrm>
            <a:prstGeom prst="rect">
              <a:avLst/>
            </a:prstGeom>
            <a:grpFill/>
            <a:ln>
              <a:noFill/>
            </a:ln>
            <a:effectLst/>
            <a:extLs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bg2"/>
                </a:buClr>
                <a:buSzPct val="75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lr>
                  <a:schemeClr val="accent2"/>
                </a:buClr>
                <a:buSzPct val="80000"/>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bg2"/>
                </a:buClr>
                <a:buSzPct val="65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bg2"/>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9pPr>
            </a:lstStyle>
            <a:p>
              <a:pPr algn="ctr">
                <a:lnSpc>
                  <a:spcPct val="90000"/>
                </a:lnSpc>
                <a:spcBef>
                  <a:spcPct val="50000"/>
                </a:spcBef>
                <a:buClrTx/>
                <a:buSzTx/>
                <a:buFontTx/>
                <a:buNone/>
              </a:pPr>
              <a:r>
                <a:rPr kumimoji="1" lang="de-DE" altLang="de-DE" sz="1200"/>
                <a:t>Ausführen der Weisung des Werkunternehmers</a:t>
              </a:r>
            </a:p>
          </p:txBody>
        </p:sp>
        <p:sp>
          <p:nvSpPr>
            <p:cNvPr id="43032" name="Line 22">
              <a:extLst>
                <a:ext uri="{FF2B5EF4-FFF2-40B4-BE49-F238E27FC236}">
                  <a16:creationId xmlns:a16="http://schemas.microsoft.com/office/drawing/2014/main" id="{E2289C18-FF9E-4F9F-9E17-0AF8D155F9B8}"/>
                </a:ext>
              </a:extLst>
            </p:cNvPr>
            <p:cNvSpPr>
              <a:spLocks noChangeShapeType="1"/>
            </p:cNvSpPr>
            <p:nvPr/>
          </p:nvSpPr>
          <p:spPr bwMode="auto">
            <a:xfrm>
              <a:off x="2110" y="3521"/>
              <a:ext cx="477" cy="272"/>
            </a:xfrm>
            <a:prstGeom prst="line">
              <a:avLst/>
            </a:prstGeom>
            <a:grpFill/>
            <a:ln w="12700" cap="sq">
              <a:solidFill>
                <a:schemeClr val="tx1"/>
              </a:solidFill>
              <a:round/>
              <a:headEnd type="triangle" w="sm" len="sm"/>
              <a:tailEnd type="triangl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43033" name="Line 23">
              <a:extLst>
                <a:ext uri="{FF2B5EF4-FFF2-40B4-BE49-F238E27FC236}">
                  <a16:creationId xmlns:a16="http://schemas.microsoft.com/office/drawing/2014/main" id="{3DC24C2F-4024-48C8-A047-3E582BA19B7C}"/>
                </a:ext>
              </a:extLst>
            </p:cNvPr>
            <p:cNvSpPr>
              <a:spLocks noChangeShapeType="1"/>
            </p:cNvSpPr>
            <p:nvPr/>
          </p:nvSpPr>
          <p:spPr bwMode="auto">
            <a:xfrm flipV="1">
              <a:off x="3516" y="3498"/>
              <a:ext cx="476" cy="294"/>
            </a:xfrm>
            <a:prstGeom prst="line">
              <a:avLst/>
            </a:prstGeom>
            <a:grpFill/>
            <a:ln w="12700" cap="sq">
              <a:solidFill>
                <a:schemeClr val="tx1"/>
              </a:solidFill>
              <a:round/>
              <a:headEnd type="triangle" w="sm" len="sm"/>
              <a:tailEnd type="triangl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grpSp>
      <p:sp>
        <p:nvSpPr>
          <p:cNvPr id="26" name="Title 1">
            <a:extLst>
              <a:ext uri="{FF2B5EF4-FFF2-40B4-BE49-F238E27FC236}">
                <a16:creationId xmlns:a16="http://schemas.microsoft.com/office/drawing/2014/main" id="{BEEEB06C-0252-44BF-B4A4-F3780C0739EE}"/>
              </a:ext>
            </a:extLst>
          </p:cNvPr>
          <p:cNvSpPr>
            <a:spLocks noGrp="1"/>
          </p:cNvSpPr>
          <p:nvPr>
            <p:ph type="title"/>
          </p:nvPr>
        </p:nvSpPr>
        <p:spPr>
          <a:xfrm>
            <a:off x="0" y="365125"/>
            <a:ext cx="9144000" cy="1325563"/>
          </a:xfrm>
        </p:spPr>
        <p:txBody>
          <a:bodyPr/>
          <a:lstStyle/>
          <a:p>
            <a:pPr algn="ctr" eaLnBrk="1" hangingPunct="1">
              <a:spcBef>
                <a:spcPct val="0"/>
              </a:spcBef>
              <a:buClrTx/>
              <a:buSzTx/>
              <a:buFontTx/>
              <a:buNone/>
            </a:pPr>
            <a:r>
              <a:rPr lang="de-DE" altLang="de-DE" sz="2800" dirty="0"/>
              <a:t>Einstellung</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4035" name="Rectangle 2">
            <a:extLst>
              <a:ext uri="{FF2B5EF4-FFF2-40B4-BE49-F238E27FC236}">
                <a16:creationId xmlns:a16="http://schemas.microsoft.com/office/drawing/2014/main" id="{9140EC67-3B24-4745-9A39-1D7F0A9FD686}"/>
              </a:ext>
            </a:extLst>
          </p:cNvPr>
          <p:cNvSpPr>
            <a:spLocks noGrp="1" noChangeArrowheads="1"/>
          </p:cNvSpPr>
          <p:nvPr>
            <p:ph type="body" idx="1"/>
          </p:nvPr>
        </p:nvSpPr>
        <p:spPr>
          <a:xfrm>
            <a:off x="250825" y="1989138"/>
            <a:ext cx="8388350" cy="3768725"/>
          </a:xfrm>
          <a:solidFill>
            <a:schemeClr val="bg1"/>
          </a:solidFill>
          <a:ln>
            <a:noFill/>
          </a:ln>
        </p:spPr>
        <p:txBody>
          <a:bodyPr wrap="none" lIns="92075" tIns="46038" rIns="92075" bIns="46038"/>
          <a:lstStyle/>
          <a:p>
            <a:pPr marL="765175" lvl="1" indent="-296863" eaLnBrk="1" hangingPunct="1">
              <a:lnSpc>
                <a:spcPct val="90000"/>
              </a:lnSpc>
              <a:buFontTx/>
              <a:buNone/>
            </a:pPr>
            <a:endParaRPr lang="de-DE" altLang="de-DE" sz="1800" b="1">
              <a:cs typeface="Arial" panose="020B0604020202020204" pitchFamily="34" charset="0"/>
            </a:endParaRPr>
          </a:p>
          <a:p>
            <a:pPr marL="765175" lvl="1" indent="-296863" eaLnBrk="1" hangingPunct="1">
              <a:lnSpc>
                <a:spcPct val="90000"/>
              </a:lnSpc>
              <a:buFont typeface="Wingdings" panose="05000000000000000000" pitchFamily="2" charset="2"/>
              <a:buChar char="§"/>
            </a:pPr>
            <a:r>
              <a:rPr lang="de-DE" altLang="de-DE" sz="1800">
                <a:cs typeface="Arial" panose="020B0604020202020204" pitchFamily="34" charset="0"/>
              </a:rPr>
              <a:t>Einordnung eines AN in ein kollektives Entgeltschema </a:t>
            </a:r>
          </a:p>
          <a:p>
            <a:pPr marL="765175" lvl="1" indent="-296863" eaLnBrk="1" hangingPunct="1">
              <a:lnSpc>
                <a:spcPct val="90000"/>
              </a:lnSpc>
              <a:buFont typeface="Wingdings" panose="05000000000000000000" pitchFamily="2" charset="2"/>
              <a:buChar char="§"/>
            </a:pPr>
            <a:r>
              <a:rPr lang="de-DE" altLang="de-DE" sz="1800">
                <a:cs typeface="Arial" panose="020B0604020202020204" pitchFamily="34" charset="0"/>
              </a:rPr>
              <a:t>Eingruppierung ist die mit Einstellung verbundene erste Einstufung </a:t>
            </a:r>
          </a:p>
          <a:p>
            <a:pPr marL="765175" lvl="1" indent="-296863" eaLnBrk="1" hangingPunct="1">
              <a:lnSpc>
                <a:spcPct val="90000"/>
              </a:lnSpc>
              <a:buFontTx/>
              <a:buNone/>
            </a:pPr>
            <a:r>
              <a:rPr lang="de-DE" altLang="de-DE" sz="1800">
                <a:cs typeface="Arial" panose="020B0604020202020204" pitchFamily="34" charset="0"/>
              </a:rPr>
              <a:t>    des AN in eine Entgeltgruppe</a:t>
            </a:r>
          </a:p>
          <a:p>
            <a:pPr marL="765175" lvl="1" indent="-296863" eaLnBrk="1" hangingPunct="1">
              <a:lnSpc>
                <a:spcPct val="90000"/>
              </a:lnSpc>
              <a:buFont typeface="Wingdings" panose="05000000000000000000" pitchFamily="2" charset="2"/>
              <a:buChar char="§"/>
            </a:pPr>
            <a:r>
              <a:rPr lang="de-DE" altLang="de-DE" sz="1800">
                <a:cs typeface="Arial" panose="020B0604020202020204" pitchFamily="34" charset="0"/>
              </a:rPr>
              <a:t>Einstellung und Eingruppierung getrennt betrachten</a:t>
            </a:r>
          </a:p>
          <a:p>
            <a:pPr marL="765175" lvl="1" indent="-296863" eaLnBrk="1" hangingPunct="1">
              <a:lnSpc>
                <a:spcPct val="90000"/>
              </a:lnSpc>
              <a:buFont typeface="Wingdings" panose="05000000000000000000" pitchFamily="2" charset="2"/>
              <a:buChar char="§"/>
            </a:pPr>
            <a:r>
              <a:rPr lang="de-DE" altLang="de-DE" sz="1800">
                <a:cs typeface="Arial" panose="020B0604020202020204" pitchFamily="34" charset="0"/>
              </a:rPr>
              <a:t>Eingruppierung ist nicht mitbestimmungspflichtig, wenn individuelle</a:t>
            </a:r>
          </a:p>
          <a:p>
            <a:pPr marL="765175" lvl="1" indent="-296863" eaLnBrk="1" hangingPunct="1">
              <a:lnSpc>
                <a:spcPct val="90000"/>
              </a:lnSpc>
              <a:buFontTx/>
              <a:buNone/>
            </a:pPr>
            <a:r>
              <a:rPr lang="de-DE" altLang="de-DE" sz="1800">
                <a:cs typeface="Arial" panose="020B0604020202020204" pitchFamily="34" charset="0"/>
              </a:rPr>
              <a:t>    Vereinbarung zwischen AG und AN</a:t>
            </a:r>
          </a:p>
          <a:p>
            <a:pPr marL="765175" lvl="1" indent="-296863" eaLnBrk="1" hangingPunct="1">
              <a:lnSpc>
                <a:spcPct val="90000"/>
              </a:lnSpc>
              <a:buFont typeface="Wingdings" panose="05000000000000000000" pitchFamily="2" charset="2"/>
              <a:buChar char="§"/>
            </a:pPr>
            <a:r>
              <a:rPr lang="de-DE" altLang="de-DE" sz="1800">
                <a:cs typeface="Arial" panose="020B0604020202020204" pitchFamily="34" charset="0"/>
              </a:rPr>
              <a:t>Umgruppierung ist jede Änderung einer bereits vorgenommenen Ein-</a:t>
            </a:r>
          </a:p>
          <a:p>
            <a:pPr marL="765175" lvl="1" indent="-296863" eaLnBrk="1" hangingPunct="1">
              <a:lnSpc>
                <a:spcPct val="90000"/>
              </a:lnSpc>
              <a:buFontTx/>
              <a:buNone/>
            </a:pPr>
            <a:r>
              <a:rPr lang="de-DE" altLang="de-DE" sz="1800">
                <a:cs typeface="Arial" panose="020B0604020202020204" pitchFamily="34" charset="0"/>
              </a:rPr>
              <a:t>	gruppierung eines AN in ein Entgeltschema (Herauf- oder Herabstufung)</a:t>
            </a:r>
          </a:p>
          <a:p>
            <a:pPr marL="765175" lvl="1" indent="-296863" eaLnBrk="1" hangingPunct="1">
              <a:lnSpc>
                <a:spcPct val="90000"/>
              </a:lnSpc>
              <a:buFont typeface="Wingdings" panose="05000000000000000000" pitchFamily="2" charset="2"/>
              <a:buChar char="§"/>
            </a:pPr>
            <a:r>
              <a:rPr lang="de-DE" altLang="de-DE" sz="1800">
                <a:cs typeface="Arial" panose="020B0604020202020204" pitchFamily="34" charset="0"/>
              </a:rPr>
              <a:t>auch Neueingruppierung in ein geändertes Vergütungsschema </a:t>
            </a:r>
          </a:p>
          <a:p>
            <a:pPr marL="765175" lvl="1" indent="-296863" eaLnBrk="1" hangingPunct="1">
              <a:lnSpc>
                <a:spcPct val="90000"/>
              </a:lnSpc>
              <a:buFontTx/>
              <a:buNone/>
            </a:pPr>
            <a:endParaRPr lang="de-DE" altLang="de-DE" sz="1800">
              <a:cs typeface="Arial" panose="020B0604020202020204" pitchFamily="34" charset="0"/>
            </a:endParaRPr>
          </a:p>
        </p:txBody>
      </p:sp>
      <p:sp>
        <p:nvSpPr>
          <p:cNvPr id="5" name="Title 1">
            <a:extLst>
              <a:ext uri="{FF2B5EF4-FFF2-40B4-BE49-F238E27FC236}">
                <a16:creationId xmlns:a16="http://schemas.microsoft.com/office/drawing/2014/main" id="{FCE33135-DB46-4C73-988A-06DEDE00EB8D}"/>
              </a:ext>
            </a:extLst>
          </p:cNvPr>
          <p:cNvSpPr>
            <a:spLocks noGrp="1"/>
          </p:cNvSpPr>
          <p:nvPr>
            <p:ph type="title"/>
          </p:nvPr>
        </p:nvSpPr>
        <p:spPr>
          <a:xfrm>
            <a:off x="0" y="365125"/>
            <a:ext cx="9144000" cy="1325563"/>
          </a:xfrm>
        </p:spPr>
        <p:txBody>
          <a:bodyPr/>
          <a:lstStyle/>
          <a:p>
            <a:pPr algn="ctr" eaLnBrk="1" hangingPunct="1">
              <a:spcBef>
                <a:spcPct val="0"/>
              </a:spcBef>
              <a:buClrTx/>
              <a:buSzTx/>
              <a:buFontTx/>
              <a:buNone/>
            </a:pPr>
            <a:r>
              <a:rPr lang="de-DE" altLang="de-DE" sz="2800" dirty="0"/>
              <a:t>Eingruppierung / Umgruppierung</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9" name="Rectangle 2">
            <a:extLst>
              <a:ext uri="{FF2B5EF4-FFF2-40B4-BE49-F238E27FC236}">
                <a16:creationId xmlns:a16="http://schemas.microsoft.com/office/drawing/2014/main" id="{80AE6742-2D22-4D77-BB0A-FE98023A491C}"/>
              </a:ext>
            </a:extLst>
          </p:cNvPr>
          <p:cNvSpPr>
            <a:spLocks noGrp="1" noChangeArrowheads="1"/>
          </p:cNvSpPr>
          <p:nvPr>
            <p:ph type="body" idx="1"/>
          </p:nvPr>
        </p:nvSpPr>
        <p:spPr>
          <a:xfrm>
            <a:off x="323850" y="1989138"/>
            <a:ext cx="8229600" cy="3671887"/>
          </a:xfrm>
          <a:solidFill>
            <a:schemeClr val="bg1"/>
          </a:solidFill>
          <a:ln>
            <a:noFill/>
          </a:ln>
        </p:spPr>
        <p:txBody>
          <a:bodyPr/>
          <a:lstStyle/>
          <a:p>
            <a:pPr marL="765175" lvl="1" indent="-296863" eaLnBrk="1" hangingPunct="1">
              <a:buFont typeface="Wingdings" panose="05000000000000000000" pitchFamily="2" charset="2"/>
              <a:buChar char="§"/>
            </a:pPr>
            <a:r>
              <a:rPr lang="de-DE" altLang="de-DE" sz="1800" b="1" dirty="0">
                <a:cs typeface="Arial" panose="020B0604020202020204" pitchFamily="34" charset="0"/>
              </a:rPr>
              <a:t>Legaldefinition in § 95 Abs. 3 BetrVG:</a:t>
            </a:r>
          </a:p>
          <a:p>
            <a:pPr marL="765175" lvl="1" indent="-296863" eaLnBrk="1" hangingPunct="1">
              <a:buFontTx/>
              <a:buNone/>
            </a:pPr>
            <a:r>
              <a:rPr lang="de-DE" altLang="de-DE" sz="1800" dirty="0">
                <a:cs typeface="Arial" panose="020B0604020202020204" pitchFamily="34" charset="0"/>
              </a:rPr>
              <a:t>	„Versetzung … ist die </a:t>
            </a:r>
            <a:r>
              <a:rPr lang="de-DE" altLang="de-DE" sz="1800" b="1" dirty="0">
                <a:cs typeface="Arial" panose="020B0604020202020204" pitchFamily="34" charset="0"/>
              </a:rPr>
              <a:t>Zuweisung eines anderen Arbeitsbereichs</a:t>
            </a:r>
            <a:r>
              <a:rPr lang="de-DE" altLang="de-DE" sz="1800" dirty="0">
                <a:cs typeface="Arial" panose="020B0604020202020204" pitchFamily="34" charset="0"/>
              </a:rPr>
              <a:t>, die voraussichtlich die Dauer von </a:t>
            </a:r>
            <a:r>
              <a:rPr lang="de-DE" altLang="de-DE" sz="1800" b="1" dirty="0">
                <a:cs typeface="Arial" panose="020B0604020202020204" pitchFamily="34" charset="0"/>
              </a:rPr>
              <a:t>einem Monat überschreitet</a:t>
            </a:r>
            <a:r>
              <a:rPr lang="de-DE" altLang="de-DE" sz="1800" dirty="0">
                <a:cs typeface="Arial" panose="020B0604020202020204" pitchFamily="34" charset="0"/>
              </a:rPr>
              <a:t>,</a:t>
            </a:r>
          </a:p>
          <a:p>
            <a:pPr marL="765175" lvl="1" indent="-296863" eaLnBrk="1" hangingPunct="1">
              <a:buFontTx/>
              <a:buNone/>
            </a:pPr>
            <a:r>
              <a:rPr lang="de-DE" altLang="de-DE" sz="1800" dirty="0">
                <a:cs typeface="Arial" panose="020B0604020202020204" pitchFamily="34" charset="0"/>
              </a:rPr>
              <a:t>	oder die mit einer </a:t>
            </a:r>
            <a:r>
              <a:rPr lang="de-DE" altLang="de-DE" sz="1800" b="1" dirty="0">
                <a:cs typeface="Arial" panose="020B0604020202020204" pitchFamily="34" charset="0"/>
              </a:rPr>
              <a:t>erheblichen Änderung der Umstände</a:t>
            </a:r>
            <a:r>
              <a:rPr lang="de-DE" altLang="de-DE" sz="1800" dirty="0">
                <a:cs typeface="Arial" panose="020B0604020202020204" pitchFamily="34" charset="0"/>
              </a:rPr>
              <a:t> verbunden ist, unter denen die Arbeit zu leisten ist.</a:t>
            </a:r>
          </a:p>
          <a:p>
            <a:pPr marL="765175" lvl="1" indent="-296863" eaLnBrk="1" hangingPunct="1">
              <a:buFontTx/>
              <a:buNone/>
            </a:pPr>
            <a:r>
              <a:rPr lang="de-DE" altLang="de-DE" sz="1800" dirty="0">
                <a:cs typeface="Arial" panose="020B0604020202020204" pitchFamily="34" charset="0"/>
              </a:rPr>
              <a:t>	Werden Arbeitnehmer nach der Eigenart ihres Arbeitsverhältnisses üblicherweise nicht ständig an einem bestimmten Arbeitsplatz beschäftigt, so gilt die Bestimmung des jeweiligen Arbeitsplatzes nicht als Versetzung.“</a:t>
            </a:r>
          </a:p>
          <a:p>
            <a:pPr marL="765175" lvl="1" indent="-296863" eaLnBrk="1" hangingPunct="1">
              <a:buFontTx/>
              <a:buNone/>
            </a:pPr>
            <a:endParaRPr lang="de-DE" altLang="de-DE" sz="1800" dirty="0">
              <a:cs typeface="Arial" panose="020B0604020202020204" pitchFamily="34" charset="0"/>
            </a:endParaRPr>
          </a:p>
          <a:p>
            <a:pPr marL="765175" lvl="1" indent="-296863" eaLnBrk="1" hangingPunct="1">
              <a:buFont typeface="Wingdings" panose="05000000000000000000" pitchFamily="2" charset="2"/>
              <a:buChar char="§"/>
            </a:pPr>
            <a:r>
              <a:rPr lang="de-DE" altLang="de-DE" sz="1800" dirty="0">
                <a:cs typeface="Arial" panose="020B0604020202020204" pitchFamily="34" charset="0"/>
              </a:rPr>
              <a:t>anderenfalls: mitbestimmungsfreie Umsetzung</a:t>
            </a:r>
            <a:endParaRPr lang="de-DE" altLang="de-DE" sz="1600" dirty="0"/>
          </a:p>
        </p:txBody>
      </p:sp>
      <p:sp>
        <p:nvSpPr>
          <p:cNvPr id="5" name="Title 1">
            <a:extLst>
              <a:ext uri="{FF2B5EF4-FFF2-40B4-BE49-F238E27FC236}">
                <a16:creationId xmlns:a16="http://schemas.microsoft.com/office/drawing/2014/main" id="{5022FACB-CE27-4CF8-BC93-861180579B92}"/>
              </a:ext>
            </a:extLst>
          </p:cNvPr>
          <p:cNvSpPr>
            <a:spLocks noGrp="1"/>
          </p:cNvSpPr>
          <p:nvPr>
            <p:ph type="title"/>
          </p:nvPr>
        </p:nvSpPr>
        <p:spPr>
          <a:xfrm>
            <a:off x="0" y="365125"/>
            <a:ext cx="9144000" cy="1325563"/>
          </a:xfrm>
        </p:spPr>
        <p:txBody>
          <a:bodyPr/>
          <a:lstStyle/>
          <a:p>
            <a:pPr algn="ctr" eaLnBrk="1" hangingPunct="1">
              <a:spcBef>
                <a:spcPct val="0"/>
              </a:spcBef>
              <a:buClrTx/>
              <a:buSzTx/>
              <a:buFontTx/>
              <a:buNone/>
            </a:pPr>
            <a:r>
              <a:rPr lang="de-DE" altLang="de-DE" sz="2800" dirty="0"/>
              <a:t>Versetzung</a:t>
            </a:r>
          </a:p>
        </p:txBody>
      </p:sp>
    </p:spTree>
  </p:cSld>
  <p:clrMapOvr>
    <a:masterClrMapping/>
  </p:clrMapOvr>
  <p:transition/>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Dactylos">
  <a:themeElements>
    <a:clrScheme name="Dactylos">
      <a:dk1>
        <a:sysClr val="windowText" lastClr="000000"/>
      </a:dk1>
      <a:lt1>
        <a:sysClr val="window" lastClr="FFFFFF"/>
      </a:lt1>
      <a:dk2>
        <a:srgbClr val="696464"/>
      </a:dk2>
      <a:lt2>
        <a:srgbClr val="E9E5DC"/>
      </a:lt2>
      <a:accent1>
        <a:srgbClr val="D34817"/>
      </a:accent1>
      <a:accent2>
        <a:srgbClr val="9B2D1F"/>
      </a:accent2>
      <a:accent3>
        <a:srgbClr val="A28E6A"/>
      </a:accent3>
      <a:accent4>
        <a:srgbClr val="956251"/>
      </a:accent4>
      <a:accent5>
        <a:srgbClr val="918485"/>
      </a:accent5>
      <a:accent6>
        <a:srgbClr val="855D5D"/>
      </a:accent6>
      <a:hlink>
        <a:srgbClr val="CC9900"/>
      </a:hlink>
      <a:folHlink>
        <a:srgbClr val="96A9A9"/>
      </a:folHlink>
    </a:clrScheme>
    <a:fontScheme name="Dactylos">
      <a:majorFont>
        <a:latin typeface="Franklin Gothic Book"/>
        <a:ea typeface=""/>
        <a:cs typeface=""/>
        <a:font script="Grek" typeface="Calibri"/>
        <a:font script="Cyrl" typeface="Calibri"/>
        <a:font script="Jpan" typeface="HGｺﾞｼｯｸM"/>
        <a:font script="Hang" typeface="바탕"/>
        <a:font script="Hans" typeface="幼圆"/>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Perpetua"/>
        <a:ea typeface=""/>
        <a:cs typeface=""/>
        <a:font script="Grek" typeface="Cambria"/>
        <a:font script="Cyrl" typeface="Cambria"/>
        <a:font script="Jpan" typeface="HG創英ﾌﾟﾚｾﾞﾝｽEB"/>
        <a:font script="Hang" typeface="맑은 고딕"/>
        <a:font script="Hans" typeface="宋体"/>
        <a:font script="Hant" typeface="新細明體"/>
        <a:font script="Arab" typeface="Times New Roman"/>
        <a:font script="Hebr" typeface="Aharoni"/>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Dactylos">
      <a:fillStyleLst>
        <a:solidFill>
          <a:schemeClr val="phClr"/>
        </a:solidFill>
        <a:blipFill>
          <a:blip xmlns:r="http://schemas.openxmlformats.org/officeDocument/2006/relationships" r:embed="rId1">
            <a:duotone>
              <a:schemeClr val="phClr">
                <a:tint val="30000"/>
                <a:satMod val="300000"/>
              </a:schemeClr>
              <a:schemeClr val="phClr">
                <a:tint val="40000"/>
                <a:satMod val="200000"/>
              </a:schemeClr>
            </a:duotone>
          </a:blip>
          <a:tile tx="0" ty="0" sx="70000" sy="70000" flip="none" algn="ctr"/>
        </a:blipFill>
        <a:blipFill>
          <a:blip xmlns:r="http://schemas.openxmlformats.org/officeDocument/2006/relationships" r:embed="rId1">
            <a:duotone>
              <a:schemeClr val="phClr">
                <a:shade val="22000"/>
                <a:satMod val="160000"/>
              </a:schemeClr>
              <a:schemeClr val="phClr">
                <a:shade val="45000"/>
                <a:satMod val="100000"/>
              </a:schemeClr>
            </a:duotone>
          </a:blip>
          <a:tile tx="0" ty="0" sx="65000" sy="65000" flip="none" algn="ctr"/>
        </a:blipFill>
      </a:fillStyleLst>
      <a:lnStyleLst>
        <a:ln w="9525" cap="flat" cmpd="sng" algn="ctr">
          <a:solidFill>
            <a:schemeClr val="phClr">
              <a:shade val="60000"/>
              <a:satMod val="110000"/>
            </a:schemeClr>
          </a:solidFill>
          <a:prstDash val="solid"/>
        </a:ln>
        <a:ln w="12700" cap="flat" cmpd="sng" algn="ctr">
          <a:solidFill>
            <a:schemeClr val="phClr"/>
          </a:solidFill>
          <a:prstDash val="solid"/>
        </a:ln>
        <a:ln w="38100" cap="flat" cmpd="sng" algn="ctr">
          <a:solidFill>
            <a:schemeClr val="phClr"/>
          </a:solidFill>
          <a:prstDash val="solid"/>
        </a:ln>
      </a:lnStyleLst>
      <a:effectStyleLst>
        <a:effectStyle>
          <a:effectLst>
            <a:outerShdw blurRad="38100" dist="25400" dir="5400000" algn="t" rotWithShape="0">
              <a:srgbClr val="000000">
                <a:alpha val="50000"/>
              </a:srgbClr>
            </a:outerShdw>
          </a:effectLst>
        </a:effectStyle>
        <a:effectStyle>
          <a:effectLst>
            <a:outerShdw blurRad="38100" dist="25400" dir="5400000" algn="t" rotWithShape="0">
              <a:srgbClr val="000000">
                <a:alpha val="50000"/>
              </a:srgbClr>
            </a:outerShdw>
          </a:effectLst>
        </a:effectStyle>
        <a:effectStyle>
          <a:effectLst>
            <a:outerShdw blurRad="50800" dist="50800" dir="5400000" algn="t" rotWithShape="0">
              <a:srgbClr val="000000">
                <a:alpha val="60000"/>
              </a:srgbClr>
            </a:outerShdw>
          </a:effectLst>
          <a:scene3d>
            <a:camera prst="isometricBottomUp" fov="0">
              <a:rot lat="0" lon="0" rev="0"/>
            </a:camera>
            <a:lightRig rig="soft" dir="b">
              <a:rot lat="0" lon="0" rev="9000000"/>
            </a:lightRig>
          </a:scene3d>
          <a:sp3d contourW="35000" prstMaterial="matte">
            <a:bevelT w="45000" h="38100" prst="convex"/>
            <a:contourClr>
              <a:schemeClr val="phClr">
                <a:tint val="10000"/>
                <a:satMod val="130000"/>
              </a:schemeClr>
            </a:contourClr>
          </a:sp3d>
        </a:effectStyle>
      </a:effectStyleLst>
      <a:bgFillStyleLst>
        <a:solidFill>
          <a:schemeClr val="phClr"/>
        </a:solidFill>
        <a:gradFill rotWithShape="1">
          <a:gsLst>
            <a:gs pos="0">
              <a:schemeClr val="phClr">
                <a:shade val="40000"/>
                <a:satMod val="165000"/>
              </a:schemeClr>
            </a:gs>
            <a:gs pos="50000">
              <a:schemeClr val="phClr">
                <a:shade val="80000"/>
                <a:satMod val="155000"/>
              </a:schemeClr>
            </a:gs>
            <a:gs pos="100000">
              <a:schemeClr val="phClr">
                <a:tint val="95000"/>
                <a:satMod val="200000"/>
              </a:schemeClr>
            </a:gs>
          </a:gsLst>
          <a:lin ang="16200000" scaled="1"/>
        </a:gradFill>
        <a:blipFill>
          <a:blip xmlns:r="http://schemas.openxmlformats.org/officeDocument/2006/relationships" r:embed="rId1">
            <a:duotone>
              <a:schemeClr val="phClr">
                <a:tint val="95000"/>
                <a:satMod val="200000"/>
              </a:schemeClr>
              <a:schemeClr val="phClr">
                <a:shade val="80000"/>
                <a:satMod val="100000"/>
              </a:schemeClr>
            </a:duotone>
          </a:blip>
          <a:tile tx="0" ty="0" sx="55000" sy="55000" flip="none" algn="tl"/>
        </a:blipFill>
      </a:bgFillStyleLst>
    </a:fmtScheme>
  </a:themeElements>
  <a:objectDefaults/>
  <a:extraClrSchemeLst/>
  <a:extLst>
    <a:ext uri="{05A4C25C-085E-4340-85A3-A5531E510DB2}">
      <thm15:themeFamily xmlns:thm15="http://schemas.microsoft.com/office/thememl/2012/main" name="Presentation2" id="{E22CB417-80D5-465E-9EAB-255FB37F0328}" vid="{9C54B8E1-DF12-4872-80C3-115341B1E502}"/>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_ip_UnifiedCompliancePolicyUIAction xmlns="http://schemas.microsoft.com/sharepoint/v3" xsi:nil="true"/>
    <_ip_UnifiedCompliancePolicyProperties xmlns="http://schemas.microsoft.com/sharepoint/v3" xsi:nil="true"/>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8935B78088A87D4E81966642483C24E2" ma:contentTypeVersion="15" ma:contentTypeDescription="Create a new document." ma:contentTypeScope="" ma:versionID="eddb38dab95a91b69612537fe7617943">
  <xsd:schema xmlns:xsd="http://www.w3.org/2001/XMLSchema" xmlns:xs="http://www.w3.org/2001/XMLSchema" xmlns:p="http://schemas.microsoft.com/office/2006/metadata/properties" xmlns:ns1="http://schemas.microsoft.com/sharepoint/v3" xmlns:ns3="d8547fcf-854f-40f2-8f4f-6d16f9704ce5" xmlns:ns4="8963e477-8b1e-4cf1-900f-b6d83895b050" targetNamespace="http://schemas.microsoft.com/office/2006/metadata/properties" ma:root="true" ma:fieldsID="04a7870e79d3b7d3ebccdb68a159c826" ns1:_="" ns3:_="" ns4:_="">
    <xsd:import namespace="http://schemas.microsoft.com/sharepoint/v3"/>
    <xsd:import namespace="d8547fcf-854f-40f2-8f4f-6d16f9704ce5"/>
    <xsd:import namespace="8963e477-8b1e-4cf1-900f-b6d83895b050"/>
    <xsd:element name="properties">
      <xsd:complexType>
        <xsd:sequence>
          <xsd:element name="documentManagement">
            <xsd:complexType>
              <xsd:all>
                <xsd:element ref="ns3:MediaServiceMetadata" minOccurs="0"/>
                <xsd:element ref="ns3:MediaServiceFastMetadata" minOccurs="0"/>
                <xsd:element ref="ns3:MediaServiceAutoTags" minOccurs="0"/>
                <xsd:element ref="ns3:MediaServiceDateTaken" minOccurs="0"/>
                <xsd:element ref="ns3:MediaServiceOCR" minOccurs="0"/>
                <xsd:element ref="ns4:SharedWithUsers" minOccurs="0"/>
                <xsd:element ref="ns4:SharedWithDetails" minOccurs="0"/>
                <xsd:element ref="ns4:SharingHintHash" minOccurs="0"/>
                <xsd:element ref="ns3:MediaServiceGenerationTime" minOccurs="0"/>
                <xsd:element ref="ns3:MediaServiceEventHashCode" minOccurs="0"/>
                <xsd:element ref="ns3:MediaServiceAutoKeyPoints" minOccurs="0"/>
                <xsd:element ref="ns3:MediaServiceKeyPoints" minOccurs="0"/>
                <xsd:element ref="ns3:MediaServiceLocation" minOccurs="0"/>
                <xsd:element ref="ns1:_ip_UnifiedCompliancePolicyProperties" minOccurs="0"/>
                <xsd:element ref="ns1:_ip_UnifiedCompliancePolicyUIAc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21" nillable="true" ma:displayName="Unified Compliance Policy Properties" ma:hidden="true" ma:internalName="_ip_UnifiedCompliancePolicyProperties">
      <xsd:simpleType>
        <xsd:restriction base="dms:Note"/>
      </xsd:simpleType>
    </xsd:element>
    <xsd:element name="_ip_UnifiedCompliancePolicyUIAction" ma:index="22" nillable="true" ma:displayName="Unified Compliance Policy UI Action" ma:hidden="true" ma:internalName="_ip_UnifiedCompliancePolicyUIAc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d8547fcf-854f-40f2-8f4f-6d16f9704ce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DateTaken" ma:index="11" nillable="true" ma:displayName="MediaServiceDateTaken" ma:hidden="true" ma:internalName="MediaServiceDateTaken" ma:readOnly="true">
      <xsd:simpleType>
        <xsd:restriction base="dms:Text"/>
      </xsd:simpleType>
    </xsd:element>
    <xsd:element name="MediaServiceOCR" ma:index="12" nillable="true" ma:displayName="Extracted Text" ma:internalName="MediaServiceOCR"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element name="MediaServiceLocation" ma:index="20" nillable="true" ma:displayName="Location"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8963e477-8b1e-4cf1-900f-b6d83895b050" elementFormDefault="qualified">
    <xsd:import namespace="http://schemas.microsoft.com/office/2006/documentManagement/types"/>
    <xsd:import namespace="http://schemas.microsoft.com/office/infopath/2007/PartnerControls"/>
    <xsd:element name="SharedWithUsers" ma:index="13"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4" nillable="true" ma:displayName="Shared With Details" ma:internalName="SharedWithDetails" ma:readOnly="true">
      <xsd:simpleType>
        <xsd:restriction base="dms:Note">
          <xsd:maxLength value="255"/>
        </xsd:restriction>
      </xsd:simpleType>
    </xsd:element>
    <xsd:element name="SharingHintHash" ma:index="15"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E6A16EBA-0268-4531-9E53-F1C8AE731FDD}">
  <ds:schemaRefs>
    <ds:schemaRef ds:uri="http://schemas.microsoft.com/office/infopath/2007/PartnerControls"/>
    <ds:schemaRef ds:uri="http://purl.org/dc/terms/"/>
    <ds:schemaRef ds:uri="http://purl.org/dc/dcmitype/"/>
    <ds:schemaRef ds:uri="http://schemas.openxmlformats.org/package/2006/metadata/core-properties"/>
    <ds:schemaRef ds:uri="8963e477-8b1e-4cf1-900f-b6d83895b050"/>
    <ds:schemaRef ds:uri="http://purl.org/dc/elements/1.1/"/>
    <ds:schemaRef ds:uri="http://schemas.microsoft.com/office/2006/documentManagement/types"/>
    <ds:schemaRef ds:uri="http://www.w3.org/XML/1998/namespace"/>
    <ds:schemaRef ds:uri="http://schemas.microsoft.com/sharepoint/v3"/>
    <ds:schemaRef ds:uri="d8547fcf-854f-40f2-8f4f-6d16f9704ce5"/>
    <ds:schemaRef ds:uri="http://schemas.microsoft.com/office/2006/metadata/properties"/>
  </ds:schemaRefs>
</ds:datastoreItem>
</file>

<file path=customXml/itemProps2.xml><?xml version="1.0" encoding="utf-8"?>
<ds:datastoreItem xmlns:ds="http://schemas.openxmlformats.org/officeDocument/2006/customXml" ds:itemID="{2BCE4D09-3EC6-43D2-A670-9440DB5CC192}">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d8547fcf-854f-40f2-8f4f-6d16f9704ce5"/>
    <ds:schemaRef ds:uri="8963e477-8b1e-4cf1-900f-b6d83895b050"/>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C03EC2F0-A843-4067-84C5-A3D724602D69}">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Mansholt + Lodzik Schäfer Raane Cornelius_MASTERSLIDES_Nov.2020 (002)</Template>
  <TotalTime>0</TotalTime>
  <Words>2312</Words>
  <Application>Microsoft Office PowerPoint</Application>
  <PresentationFormat>Bildschirmpräsentation (4:3)</PresentationFormat>
  <Paragraphs>335</Paragraphs>
  <Slides>35</Slides>
  <Notes>0</Notes>
  <HiddenSlides>0</HiddenSlides>
  <MMClips>0</MMClips>
  <ScaleCrop>false</ScaleCrop>
  <HeadingPairs>
    <vt:vector size="6" baseType="variant">
      <vt:variant>
        <vt:lpstr>Verwendete Schriftarten</vt:lpstr>
      </vt:variant>
      <vt:variant>
        <vt:i4>5</vt:i4>
      </vt:variant>
      <vt:variant>
        <vt:lpstr>Design</vt:lpstr>
      </vt:variant>
      <vt:variant>
        <vt:i4>1</vt:i4>
      </vt:variant>
      <vt:variant>
        <vt:lpstr>Folientitel</vt:lpstr>
      </vt:variant>
      <vt:variant>
        <vt:i4>35</vt:i4>
      </vt:variant>
    </vt:vector>
  </HeadingPairs>
  <TitlesOfParts>
    <vt:vector size="41" baseType="lpstr">
      <vt:lpstr>Arial</vt:lpstr>
      <vt:lpstr>Calibri</vt:lpstr>
      <vt:lpstr>Franklin Gothic Book</vt:lpstr>
      <vt:lpstr>Perpetua</vt:lpstr>
      <vt:lpstr>Wingdings</vt:lpstr>
      <vt:lpstr>Dactylos</vt:lpstr>
      <vt:lpstr>Fachtagung Betriebsräte in Sportorganisationen</vt:lpstr>
      <vt:lpstr>PERSONELLE EINZELMAßNAHMEN §§ 99, 100, 101 BetrVG</vt:lpstr>
      <vt:lpstr>Themenübersicht</vt:lpstr>
      <vt:lpstr>Voraussetzungen der Mitbestimmung bei personellen Einzelmaßnahmen</vt:lpstr>
      <vt:lpstr>Voraussetzungen der Mitbestimmung</vt:lpstr>
      <vt:lpstr>Einstellung</vt:lpstr>
      <vt:lpstr>Einstellung</vt:lpstr>
      <vt:lpstr>Eingruppierung / Umgruppierung</vt:lpstr>
      <vt:lpstr>Versetzung</vt:lpstr>
      <vt:lpstr>Versetzung</vt:lpstr>
      <vt:lpstr>Versetzung</vt:lpstr>
      <vt:lpstr>Beispiel Versetzung</vt:lpstr>
      <vt:lpstr>Beteiligungsverfahren nach § 99 BetrVG</vt:lpstr>
      <vt:lpstr>Beteiligungsverfahren nach § 99 BetrVG</vt:lpstr>
      <vt:lpstr>Beteiligungsverfahren nach § 99 BetrVG</vt:lpstr>
      <vt:lpstr>Beteiligungsverfahren nach § 99 BetrVG</vt:lpstr>
      <vt:lpstr>Beteiligungsverfahren nach § 99 BetrVG</vt:lpstr>
      <vt:lpstr>Verfahren nach Unterrichtung des Betriebsrats</vt:lpstr>
      <vt:lpstr>Verfahren nach Unterrichtung des Betriebsrats</vt:lpstr>
      <vt:lpstr>Verfahren nach Unterrichtung des Betriebsrats</vt:lpstr>
      <vt:lpstr>Verfahren nach Unterrichtung des Betriebsrats</vt:lpstr>
      <vt:lpstr>Verweigerung der Zustimmung</vt:lpstr>
      <vt:lpstr>Verweigerung der Zustimmung</vt:lpstr>
      <vt:lpstr>Verweigerung der Zustimmung</vt:lpstr>
      <vt:lpstr>Rechtsfolgen der Verweigerung</vt:lpstr>
      <vt:lpstr>Rechtsstellung des einzelnen Arbeitnehmers</vt:lpstr>
      <vt:lpstr>Vorläufige personelle Maßnahme § 100 BetrVG</vt:lpstr>
      <vt:lpstr>Vorläufige personelle Maßnahme § 100 BetrVG</vt:lpstr>
      <vt:lpstr>Was, wenn der AG eine personelle Maßnahme ohne Zustimmung des BR durchführt oder gegen einen Gerichtsbeschluss handelt? Zwangsgeld nach § 101 BetrVG</vt:lpstr>
      <vt:lpstr>Die Entfernung betriebsstörender Arbeitnehmer nach § 104 BetrVG</vt:lpstr>
      <vt:lpstr>Reaktionsmöglichkeiten des AG</vt:lpstr>
      <vt:lpstr>Anrufung des Arbeitsgerichts</vt:lpstr>
      <vt:lpstr>§ 75 und die Grenzen der Meinungsfreiheit</vt:lpstr>
      <vt:lpstr>§ 75 und die Grenzen der Meinungsfreiheit</vt:lpstr>
      <vt:lpstr>MANSHOLT &amp; LODZIK  SCHÄFER RAANE  CORNELIUS   Rheinstrasse 30 - 64283 Darmstadt  Tel. 06151 26264 FAX 06151-25461 E-Mail kanzlei@mansholt-lodzik.de  www.mansholt-lodzik.de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Betriebsverfassungsrecht 2</dc:title>
  <dc:creator>Daniel Schäfer</dc:creator>
  <cp:lastModifiedBy>Daniel  Schäfer</cp:lastModifiedBy>
  <cp:revision>29</cp:revision>
  <cp:lastPrinted>2022-09-03T17:26:40Z</cp:lastPrinted>
  <dcterms:created xsi:type="dcterms:W3CDTF">2022-07-18T07:54:44Z</dcterms:created>
  <dcterms:modified xsi:type="dcterms:W3CDTF">2022-09-11T11:58:26Z</dcterms:modified>
</cp:coreProperties>
</file>